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979" r:id="rId2"/>
    <p:sldId id="1015" r:id="rId3"/>
    <p:sldId id="1016" r:id="rId4"/>
    <p:sldId id="1014" r:id="rId5"/>
    <p:sldId id="1003" r:id="rId6"/>
    <p:sldId id="1001" r:id="rId7"/>
    <p:sldId id="1006" r:id="rId8"/>
    <p:sldId id="1007" r:id="rId9"/>
    <p:sldId id="987" r:id="rId10"/>
    <p:sldId id="1002" r:id="rId11"/>
    <p:sldId id="1000" r:id="rId12"/>
    <p:sldId id="1004" r:id="rId13"/>
    <p:sldId id="1008" r:id="rId14"/>
    <p:sldId id="1005" r:id="rId15"/>
    <p:sldId id="999" r:id="rId16"/>
    <p:sldId id="1009" r:id="rId17"/>
    <p:sldId id="1010" r:id="rId18"/>
    <p:sldId id="1011" r:id="rId19"/>
    <p:sldId id="1012" r:id="rId20"/>
    <p:sldId id="1053" r:id="rId21"/>
    <p:sldId id="1017" r:id="rId22"/>
    <p:sldId id="988" r:id="rId23"/>
    <p:sldId id="1020" r:id="rId24"/>
    <p:sldId id="996" r:id="rId25"/>
    <p:sldId id="998" r:id="rId26"/>
    <p:sldId id="1049" r:id="rId27"/>
    <p:sldId id="1022" r:id="rId28"/>
    <p:sldId id="1023" r:id="rId29"/>
    <p:sldId id="997" r:id="rId30"/>
    <p:sldId id="994" r:id="rId31"/>
    <p:sldId id="1054" r:id="rId32"/>
    <p:sldId id="993" r:id="rId33"/>
    <p:sldId id="1041" r:id="rId34"/>
    <p:sldId id="1042" r:id="rId35"/>
    <p:sldId id="1050" r:id="rId36"/>
    <p:sldId id="1038" r:id="rId37"/>
    <p:sldId id="1039" r:id="rId38"/>
    <p:sldId id="1043" r:id="rId39"/>
    <p:sldId id="1040" r:id="rId40"/>
    <p:sldId id="1055" r:id="rId41"/>
    <p:sldId id="1056" r:id="rId42"/>
    <p:sldId id="1032" r:id="rId43"/>
    <p:sldId id="1044" r:id="rId44"/>
    <p:sldId id="1045" r:id="rId45"/>
    <p:sldId id="1051" r:id="rId46"/>
    <p:sldId id="1046" r:id="rId47"/>
    <p:sldId id="1034" r:id="rId48"/>
    <p:sldId id="1047" r:id="rId49"/>
    <p:sldId id="1033" r:id="rId50"/>
    <p:sldId id="1028" r:id="rId51"/>
    <p:sldId id="1030" r:id="rId52"/>
    <p:sldId id="1029" r:id="rId53"/>
    <p:sldId id="1027" r:id="rId54"/>
    <p:sldId id="1031" r:id="rId55"/>
    <p:sldId id="1052" r:id="rId5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5" clrIdx="0"/>
  <p:cmAuthor id="1" name="banerjeer" initials="rb" lastIdx="0" clrIdx="1"/>
  <p:cmAuthor id="2" name="brayerj" initials="j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DDDD"/>
    <a:srgbClr val="00468A"/>
    <a:srgbClr val="003300"/>
    <a:srgbClr val="7189AF"/>
    <a:srgbClr val="5882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5" autoAdjust="0"/>
    <p:restoredTop sz="96087" autoAdjust="0"/>
  </p:normalViewPr>
  <p:slideViewPr>
    <p:cSldViewPr snapToGrid="0">
      <p:cViewPr>
        <p:scale>
          <a:sx n="110" d="100"/>
          <a:sy n="110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22"/>
    </p:cViewPr>
  </p:sorterViewPr>
  <p:notesViewPr>
    <p:cSldViewPr snapToGrid="0">
      <p:cViewPr varScale="1">
        <p:scale>
          <a:sx n="54" d="100"/>
          <a:sy n="54" d="100"/>
        </p:scale>
        <p:origin x="-2454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E8F47C79-E69F-486C-8711-7326868DB897}" type="datetimeFigureOut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DF524F6B-E31D-4EC3-8F4E-FA99BAA0F6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69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4F6B-E31D-4EC3-8F4E-FA99BAA0F63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slid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4419600"/>
            <a:ext cx="5867400" cy="1143000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5562600"/>
            <a:ext cx="58674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8244" y="6591448"/>
            <a:ext cx="893955" cy="24288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074B180-E4D3-4967-9247-222688E7624B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16887"/>
            <a:ext cx="2895600" cy="228600"/>
          </a:xfrm>
        </p:spPr>
        <p:txBody>
          <a:bodyPr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5717"/>
            <a:ext cx="762000" cy="2286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222999" y="6642209"/>
            <a:ext cx="2895600" cy="19526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RainDance Technologies™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7E64-5CCB-46E7-BA6E-B15015BAE715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DD3B-D85F-4397-A54D-20149868D664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nal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685808"/>
            <a:ext cx="7696200" cy="584200"/>
          </a:xfrm>
        </p:spPr>
        <p:txBody>
          <a:bodyPr anchor="b" anchorCtr="0">
            <a:norm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629400"/>
            <a:ext cx="9144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F6C966D-AB63-4536-B270-7C17E0F10742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609600" cy="228600"/>
          </a:xfrm>
        </p:spPr>
        <p:txBody>
          <a:bodyPr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222999" y="6642209"/>
            <a:ext cx="2895600" cy="19526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RainDance Technologies™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199" y="4406900"/>
            <a:ext cx="5638801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102" y="6615147"/>
            <a:ext cx="892098" cy="217449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D91125C-8D56-4681-89CC-F7AC6668FDB6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6298"/>
            <a:ext cx="2895600" cy="2127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03996"/>
            <a:ext cx="457200" cy="2286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6222999" y="6642209"/>
            <a:ext cx="2895600" cy="19526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RainDance Technologies™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nal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4" y="728139"/>
            <a:ext cx="7696200" cy="516467"/>
          </a:xfrm>
        </p:spPr>
        <p:txBody>
          <a:bodyPr anchor="b" anchorCtr="0">
            <a:norm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5052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3657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2228" y="6612466"/>
            <a:ext cx="919971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401DBD0-3A32-4FC0-B428-0F9197213E31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3999"/>
            <a:ext cx="28956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2466"/>
            <a:ext cx="533400" cy="2286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222999" y="6642209"/>
            <a:ext cx="2895600" cy="19526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RainDance Technologies™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nal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4" y="762006"/>
            <a:ext cx="7696200" cy="491067"/>
          </a:xfrm>
        </p:spPr>
        <p:txBody>
          <a:bodyPr anchor="b" anchorCtr="0">
            <a:norm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371600"/>
            <a:ext cx="3581400" cy="762000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144712"/>
            <a:ext cx="3581400" cy="3951288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657600" cy="762000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44712"/>
            <a:ext cx="3657600" cy="3951288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47800" y="6620933"/>
            <a:ext cx="9144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B64F306-BDBF-4BA4-AB52-5CF4AC573547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37864"/>
            <a:ext cx="2895600" cy="186267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629399"/>
            <a:ext cx="457200" cy="220133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222999" y="6642209"/>
            <a:ext cx="2895600" cy="19526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RainDance Technologies™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637867"/>
            <a:ext cx="9144000" cy="22013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47800" y="6629400"/>
            <a:ext cx="9144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EB75619-30D5-4178-BC8F-1B984975380A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57200" cy="2286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222999" y="6642209"/>
            <a:ext cx="2895600" cy="19526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RainDance Technologies™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637867"/>
            <a:ext cx="9144000" cy="22013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222999" y="6642209"/>
            <a:ext cx="2895600" cy="19526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RainDance Technologies™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47800" y="6629400"/>
            <a:ext cx="9144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72CDDC3-4C90-4CFD-9116-887D8ABD83EB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57200" cy="2286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637867"/>
            <a:ext cx="9144000" cy="22013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222999" y="6642209"/>
            <a:ext cx="2895600" cy="19526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RainDance Technologies™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629400"/>
            <a:ext cx="9144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FB191CE-40E2-49F3-92A4-6F5BBEA97591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381000" cy="2286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6637867"/>
            <a:ext cx="9144000" cy="22013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ooter Placeholder 4"/>
          <p:cNvSpPr txBox="1">
            <a:spLocks/>
          </p:cNvSpPr>
          <p:nvPr userDrawn="1"/>
        </p:nvSpPr>
        <p:spPr>
          <a:xfrm>
            <a:off x="6222999" y="6642209"/>
            <a:ext cx="2895600" cy="19526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RainDance Technologies™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629400"/>
            <a:ext cx="9144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3E4188F-0AAF-4B95-95C0-1F55EC506E04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57200" cy="228600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</p:spPr>
        <p:txBody>
          <a:bodyPr anchor="b" anchorCtr="0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04800" y="1600200"/>
            <a:ext cx="4038600" cy="1981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 i="1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1066800" y="3657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rot="5400000">
            <a:off x="2142727" y="3542903"/>
            <a:ext cx="47998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1676400" y="1143281"/>
            <a:ext cx="1524000" cy="37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 dirty="0" smtClean="0"/>
              <a:t>Highlights</a:t>
            </a:r>
            <a:endParaRPr lang="en-US" b="1" i="1" u="sng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24400" y="1600200"/>
            <a:ext cx="4038600" cy="1981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 i="1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5791200" y="11430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 dirty="0" smtClean="0"/>
              <a:t>What’s Working</a:t>
            </a:r>
            <a:endParaRPr lang="en-US" b="1" i="1" u="sng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04800" y="4114800"/>
            <a:ext cx="4038600" cy="1981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 i="1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800600" y="4114800"/>
            <a:ext cx="4038600" cy="1981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200" i="1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Box 7"/>
          <p:cNvSpPr txBox="1">
            <a:spLocks noChangeArrowheads="1"/>
          </p:cNvSpPr>
          <p:nvPr userDrawn="1"/>
        </p:nvSpPr>
        <p:spPr bwMode="auto">
          <a:xfrm>
            <a:off x="1295400" y="3664043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 dirty="0" smtClean="0"/>
              <a:t>What’s Not Working</a:t>
            </a:r>
            <a:endParaRPr lang="en-US" b="1" i="1" u="sng" dirty="0"/>
          </a:p>
        </p:txBody>
      </p:sp>
      <p:sp>
        <p:nvSpPr>
          <p:cNvPr id="21" name="Text Box 7"/>
          <p:cNvSpPr txBox="1">
            <a:spLocks noChangeArrowheads="1"/>
          </p:cNvSpPr>
          <p:nvPr userDrawn="1"/>
        </p:nvSpPr>
        <p:spPr bwMode="auto">
          <a:xfrm>
            <a:off x="5562600" y="36576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 dirty="0" smtClean="0"/>
              <a:t>Focus Areas </a:t>
            </a:r>
            <a:r>
              <a:rPr lang="en-US" sz="1100" b="1" i="1" u="sng" dirty="0" smtClean="0"/>
              <a:t>Next 30 Days</a:t>
            </a:r>
            <a:endParaRPr lang="en-US" b="1" i="1" u="sn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94F99-BE14-407D-9152-6F69E04DAA76}" type="datetime1">
              <a:rPr lang="en-US" smtClean="0"/>
              <a:pPr/>
              <a:t>8/12/2011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2D4F-6848-4590-BAD3-E495E04E28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ThunderStorm Workflow and UI</a:t>
            </a:r>
            <a:br>
              <a:rPr lang="en-US" dirty="0" smtClean="0"/>
            </a:br>
            <a:r>
              <a:rPr lang="en-US" sz="2400" dirty="0" smtClean="0"/>
              <a:t>Thursday July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2011</a:t>
            </a:r>
            <a:endParaRPr lang="en-US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65218" name="Picture 2" descr="C:\RainDance Technologies\Brayer_Jim\Personal\Volcano\ss-100420-volcano-lightning-002_ss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080" y="714375"/>
            <a:ext cx="310134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 tips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6261616"/>
            <a:ext cx="2133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2971800" y="4572000"/>
            <a:ext cx="26670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Plate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6261616"/>
            <a:ext cx="2133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429000" y="5029200"/>
            <a:ext cx="2438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143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 Detector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6261616"/>
            <a:ext cx="2133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962400" y="4876800"/>
            <a:ext cx="20574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Merge Position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>
            <a:off x="3579584" y="6261616"/>
            <a:ext cx="10686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000500" y="4457700"/>
            <a:ext cx="24384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Plate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6261616"/>
            <a:ext cx="2133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495800" y="4191000"/>
            <a:ext cx="2209800" cy="1905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209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 Waste Position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>
            <a:off x="3100735" y="6261616"/>
            <a:ext cx="1547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48200" y="4343400"/>
            <a:ext cx="2971800" cy="1905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Primer Library Oil Removal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>
            <a:off x="3964305" y="6261616"/>
            <a:ext cx="6838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48200" y="5410200"/>
            <a:ext cx="11430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Unused Chip Position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>
            <a:off x="3412872" y="6261616"/>
            <a:ext cx="12353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1"/>
          </p:cNvCxnSpPr>
          <p:nvPr/>
        </p:nvCxnSpPr>
        <p:spPr>
          <a:xfrm rot="5400000" flipH="1" flipV="1">
            <a:off x="3543300" y="4686300"/>
            <a:ext cx="26670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4991100" y="2476500"/>
            <a:ext cx="228600" cy="19812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Chip Position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>
            <a:off x="3156392" y="6261616"/>
            <a:ext cx="14918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1"/>
          </p:cNvCxnSpPr>
          <p:nvPr/>
        </p:nvCxnSpPr>
        <p:spPr>
          <a:xfrm flipV="1">
            <a:off x="4648200" y="3810000"/>
            <a:ext cx="2552700" cy="2438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7086600" y="2819400"/>
            <a:ext cx="228600" cy="17526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Primer Library Position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>
            <a:off x="3528288" y="6261616"/>
            <a:ext cx="11199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3695700" y="5295900"/>
            <a:ext cx="14478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562225" y="3162300"/>
            <a:ext cx="3251200" cy="2438400"/>
            <a:chOff x="2562225" y="3162300"/>
            <a:chExt cx="3251200" cy="2438400"/>
          </a:xfrm>
        </p:grpSpPr>
        <p:pic>
          <p:nvPicPr>
            <p:cNvPr id="11" name="Picture 5" descr="I:\DCIM\100CANON\IMG_253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2225" y="3162300"/>
              <a:ext cx="3251200" cy="2438400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2562225" y="3171825"/>
              <a:ext cx="3238500" cy="241935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9725"/>
            <a:ext cx="38862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/>
              <a:t>ThunderStorm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96 samples in ~24 hours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Primer Library flexibility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Random access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Up to 8 primer libraries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Reliability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New SONY DADC chips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Improved economics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2 samples per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C:\Users\brayerj\AppData\Local\Microsoft\Windows\Temporary Internet Files\Content.Outlook\WDPWC3GG\RD_TS_bevel_with_dr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044272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ThunderStorm</a:t>
            </a:r>
            <a:r>
              <a:rPr lang="en-US" dirty="0" smtClean="0"/>
              <a:t>: SONY DADC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374" y="1699732"/>
            <a:ext cx="5145943" cy="4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2659109" y="1567613"/>
            <a:ext cx="5727505" cy="4438259"/>
            <a:chOff x="2659109" y="1567613"/>
            <a:chExt cx="5727505" cy="4438259"/>
          </a:xfrm>
        </p:grpSpPr>
        <p:pic>
          <p:nvPicPr>
            <p:cNvPr id="1026" name="Picture 2" descr="C:\Users\brayerj\AppData\Local\Microsoft\Windows\Temporary Internet Files\Content.Outlook\WDPWC3GG\Thunderstorm0002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4353438" y="1972696"/>
              <a:ext cx="4437530" cy="3628822"/>
            </a:xfrm>
            <a:prstGeom prst="rect">
              <a:avLst/>
            </a:prstGeom>
            <a:noFill/>
          </p:spPr>
        </p:pic>
        <p:cxnSp>
          <p:nvCxnSpPr>
            <p:cNvPr id="7" name="Straight Connector 6"/>
            <p:cNvCxnSpPr>
              <a:endCxn id="13" idx="0"/>
            </p:cNvCxnSpPr>
            <p:nvPr/>
          </p:nvCxnSpPr>
          <p:spPr>
            <a:xfrm rot="5400000">
              <a:off x="2495684" y="1834132"/>
              <a:ext cx="2532142" cy="199910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13" idx="2"/>
            </p:cNvCxnSpPr>
            <p:nvPr/>
          </p:nvCxnSpPr>
          <p:spPr>
            <a:xfrm rot="10800000">
              <a:off x="2762204" y="4296977"/>
              <a:ext cx="2004389" cy="16999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659109" y="4099754"/>
              <a:ext cx="206188" cy="1972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86068" y="1595887"/>
            <a:ext cx="3180138" cy="621102"/>
            <a:chOff x="4986068" y="1595887"/>
            <a:chExt cx="3180138" cy="621102"/>
          </a:xfrm>
        </p:grpSpPr>
        <p:sp>
          <p:nvSpPr>
            <p:cNvPr id="24" name="Rectangle 23"/>
            <p:cNvSpPr/>
            <p:nvPr/>
          </p:nvSpPr>
          <p:spPr>
            <a:xfrm>
              <a:off x="5978104" y="1595887"/>
              <a:ext cx="1173193" cy="621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Primer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Library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1533483">
              <a:off x="4986068" y="1779920"/>
              <a:ext cx="241540" cy="1552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20066517" flipH="1">
              <a:off x="7924666" y="1779920"/>
              <a:ext cx="241540" cy="1552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ight Arrow 26"/>
          <p:cNvSpPr/>
          <p:nvPr/>
        </p:nvSpPr>
        <p:spPr>
          <a:xfrm rot="5400000">
            <a:off x="5888967" y="2536169"/>
            <a:ext cx="241540" cy="155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7007479" y="2524675"/>
            <a:ext cx="241540" cy="155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937194" y="3042195"/>
            <a:ext cx="3266353" cy="934619"/>
            <a:chOff x="4937194" y="3042195"/>
            <a:chExt cx="3266353" cy="934619"/>
          </a:xfrm>
        </p:grpSpPr>
        <p:sp>
          <p:nvSpPr>
            <p:cNvPr id="30" name="Right Arrow 29"/>
            <p:cNvSpPr/>
            <p:nvPr/>
          </p:nvSpPr>
          <p:spPr>
            <a:xfrm>
              <a:off x="4937194" y="3821538"/>
              <a:ext cx="241540" cy="1552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flipH="1">
              <a:off x="7962007" y="3821538"/>
              <a:ext cx="241540" cy="1552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75230" y="3042195"/>
              <a:ext cx="1173193" cy="621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gDNA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Template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ight Arrow 33"/>
          <p:cNvSpPr/>
          <p:nvPr/>
        </p:nvSpPr>
        <p:spPr>
          <a:xfrm rot="5400000">
            <a:off x="5886099" y="4853695"/>
            <a:ext cx="241540" cy="155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400000">
            <a:off x="7004611" y="4842201"/>
            <a:ext cx="241540" cy="155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900466" y="3811441"/>
            <a:ext cx="1325546" cy="303359"/>
            <a:chOff x="5900466" y="3811441"/>
            <a:chExt cx="1325546" cy="303359"/>
          </a:xfrm>
        </p:grpSpPr>
        <p:sp>
          <p:nvSpPr>
            <p:cNvPr id="38" name="Rectangle 37"/>
            <p:cNvSpPr/>
            <p:nvPr/>
          </p:nvSpPr>
          <p:spPr>
            <a:xfrm>
              <a:off x="6185143" y="3901975"/>
              <a:ext cx="736130" cy="212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Merge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900466" y="3811441"/>
              <a:ext cx="215660" cy="293299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010352" y="3811441"/>
              <a:ext cx="215660" cy="293299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RainDance ThunderStorm Workflow - Simplicity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94426" y="3885333"/>
            <a:ext cx="914400" cy="249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705340" y="3463883"/>
            <a:ext cx="300307" cy="27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090727" y="3463883"/>
            <a:ext cx="300307" cy="27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09700" y="2876550"/>
            <a:ext cx="1590674" cy="14477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Define Run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81387" y="2509837"/>
            <a:ext cx="2133600" cy="2181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Run Queue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RDT001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RDT002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RDT003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RDT004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RDT005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96001" y="2876550"/>
            <a:ext cx="1590674" cy="14477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Start Run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RainDance ThunderStorm Workflow - Simplicity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7" name="Picture 3" descr="C:\Users\brayerj\Desktop\TS-UI\New Picture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674500" y="4259360"/>
            <a:ext cx="1099724" cy="400564"/>
          </a:xfrm>
          <a:prstGeom prst="roundRect">
            <a:avLst>
              <a:gd name="adj" fmla="val 578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Define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 Steps to define a ‘Run’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Assign Run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Samples</a:t>
            </a:r>
          </a:p>
          <a:p>
            <a:pPr marL="857250" lvl="1" indent="-457200"/>
            <a:r>
              <a:rPr lang="en-US" dirty="0" smtClean="0"/>
              <a:t>Ability to import sample plate definition from a text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Primer Libraries (8 maximum)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Map Samples to Primer Libraries</a:t>
            </a:r>
          </a:p>
          <a:p>
            <a:pPr marL="457200" indent="-457200">
              <a:buNone/>
            </a:pPr>
            <a:r>
              <a:rPr lang="en-US" dirty="0" smtClean="0"/>
              <a:t>Save Run Definition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Ability to import Run Definition from a text file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Define Run – Assign </a:t>
            </a:r>
            <a:r>
              <a:rPr lang="en-US" dirty="0" err="1" smtClean="0"/>
              <a:t>RunID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1" name="Picture 3" descr="C:\Users\brayerj\Desktop\TS-UI\New Picture (1)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646485" y="3965330"/>
            <a:ext cx="1283677" cy="2369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882" y="1971675"/>
            <a:ext cx="4509705" cy="332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385038" y="2875085"/>
            <a:ext cx="606670" cy="175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brayerj\AppData\Local\Microsoft\Windows\Temporary Internet Files\Content.Outlook\WDPWC3GG\Icon0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8788" y="5281038"/>
            <a:ext cx="451715" cy="4517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 Tab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556" y="1466850"/>
            <a:ext cx="6461843" cy="4525963"/>
          </a:xfrm>
        </p:spPr>
        <p:txBody>
          <a:bodyPr/>
          <a:lstStyle/>
          <a:p>
            <a:r>
              <a:rPr lang="en-US" sz="1800" dirty="0" smtClean="0"/>
              <a:t>Run Info, </a:t>
            </a:r>
          </a:p>
          <a:p>
            <a:pPr lvl="1"/>
            <a:r>
              <a:rPr lang="en-US" sz="1600" dirty="0" smtClean="0"/>
              <a:t>Define Run Name</a:t>
            </a:r>
          </a:p>
          <a:p>
            <a:r>
              <a:rPr lang="en-US" sz="1800" dirty="0" smtClean="0"/>
              <a:t>Samples, </a:t>
            </a:r>
          </a:p>
          <a:p>
            <a:pPr lvl="1"/>
            <a:r>
              <a:rPr lang="en-US" sz="1600" dirty="0" smtClean="0"/>
              <a:t>Define plate name, </a:t>
            </a:r>
            <a:r>
              <a:rPr lang="en-US" sz="1600" dirty="0" err="1" smtClean="0"/>
              <a:t>SampleIDs</a:t>
            </a:r>
            <a:r>
              <a:rPr lang="en-US" sz="1600" dirty="0" smtClean="0"/>
              <a:t> and position</a:t>
            </a:r>
          </a:p>
          <a:p>
            <a:r>
              <a:rPr lang="en-US" sz="1800" dirty="0" smtClean="0"/>
              <a:t>Libraries</a:t>
            </a:r>
          </a:p>
          <a:p>
            <a:pPr lvl="1"/>
            <a:r>
              <a:rPr lang="en-US" sz="1400" dirty="0" smtClean="0"/>
              <a:t>Define Primer Libraries (up to 8 Primer Libraries)</a:t>
            </a:r>
          </a:p>
          <a:p>
            <a:r>
              <a:rPr lang="en-US" sz="1800" dirty="0" smtClean="0"/>
              <a:t>Mapping</a:t>
            </a:r>
          </a:p>
          <a:p>
            <a:pPr lvl="1"/>
            <a:r>
              <a:rPr lang="en-US" sz="1400" dirty="0" smtClean="0"/>
              <a:t>Map </a:t>
            </a:r>
            <a:r>
              <a:rPr lang="en-US" sz="1400" dirty="0" err="1" smtClean="0"/>
              <a:t>SampleIDs</a:t>
            </a:r>
            <a:r>
              <a:rPr lang="en-US" sz="1400" dirty="0" smtClean="0"/>
              <a:t> with Primer Library</a:t>
            </a:r>
          </a:p>
          <a:p>
            <a:r>
              <a:rPr lang="en-US" sz="1800" dirty="0" smtClean="0"/>
              <a:t>Summary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849" y="1476375"/>
            <a:ext cx="827526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05932" y="4381500"/>
            <a:ext cx="2699468" cy="47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Tab Indicators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501901" y="4748541"/>
            <a:ext cx="3432174" cy="485079"/>
            <a:chOff x="2501901" y="4748541"/>
            <a:chExt cx="3432174" cy="485079"/>
          </a:xfrm>
        </p:grpSpPr>
        <p:pic>
          <p:nvPicPr>
            <p:cNvPr id="4102" name="Picture 6" descr="C:\Users\brayerj\Desktop\TS-UI\Images\Ready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1901" y="4748541"/>
              <a:ext cx="485079" cy="485079"/>
            </a:xfrm>
            <a:prstGeom prst="rect">
              <a:avLst/>
            </a:prstGeom>
            <a:noFill/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3234607" y="4824383"/>
              <a:ext cx="2699468" cy="33339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Ready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3234605" y="5331589"/>
            <a:ext cx="3671019" cy="340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Warning, run will proceed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503994" y="5770116"/>
            <a:ext cx="4458781" cy="462746"/>
            <a:chOff x="2503994" y="5770116"/>
            <a:chExt cx="4458781" cy="462746"/>
          </a:xfrm>
        </p:grpSpPr>
        <p:pic>
          <p:nvPicPr>
            <p:cNvPr id="4100" name="Picture 4" descr="C:\Users\brayerj\Desktop\TS-UI\Images\Error.png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3994" y="5770116"/>
              <a:ext cx="462746" cy="462746"/>
            </a:xfrm>
            <a:prstGeom prst="rect">
              <a:avLst/>
            </a:prstGeom>
            <a:noFill/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234606" y="5817809"/>
              <a:ext cx="3728169" cy="3673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Error, run will not proceed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4103" name="Picture 7" descr="C:\Users\brayerj\Desktop\TS-UI\Images\Read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2902" y="1844676"/>
            <a:ext cx="274320" cy="274320"/>
          </a:xfrm>
          <a:prstGeom prst="rect">
            <a:avLst/>
          </a:prstGeom>
          <a:noFill/>
        </p:spPr>
      </p:pic>
      <p:pic>
        <p:nvPicPr>
          <p:cNvPr id="4104" name="Picture 8" descr="C:\Users\brayerj\Desktop\TS-UI\Images\Err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2902" y="4652963"/>
            <a:ext cx="274320" cy="274320"/>
          </a:xfrm>
          <a:prstGeom prst="rect">
            <a:avLst/>
          </a:prstGeom>
          <a:noFill/>
        </p:spPr>
      </p:pic>
      <p:pic>
        <p:nvPicPr>
          <p:cNvPr id="24" name="Picture 7" descr="C:\Users\brayerj\Desktop\TS-UI\Images\Read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2902" y="3711576"/>
            <a:ext cx="274320" cy="274320"/>
          </a:xfrm>
          <a:prstGeom prst="rect">
            <a:avLst/>
          </a:prstGeom>
          <a:noFill/>
        </p:spPr>
      </p:pic>
      <p:pic>
        <p:nvPicPr>
          <p:cNvPr id="25" name="Picture 8" descr="C:\Users\brayerj\Desktop\TS-UI\Images\Err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2902" y="5586413"/>
            <a:ext cx="274320" cy="274320"/>
          </a:xfrm>
          <a:prstGeom prst="rect">
            <a:avLst/>
          </a:prstGeom>
          <a:noFill/>
        </p:spPr>
      </p:pic>
      <p:pic>
        <p:nvPicPr>
          <p:cNvPr id="22" name="Picture 10" descr="C:\Users\brayerj\AppData\Local\Microsoft\Windows\Temporary Internet Files\Content.Outlook\WDPWC3GG\Icon02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902" y="2814070"/>
            <a:ext cx="274320" cy="27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Define Run – Define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624" y="158115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C:\Users\brayerj\Desktop\TS-UI\Images\Read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4401" y="2786822"/>
            <a:ext cx="119649" cy="11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31"/>
          <p:cNvSpPr/>
          <p:nvPr/>
        </p:nvSpPr>
        <p:spPr>
          <a:xfrm>
            <a:off x="581025" y="2362200"/>
            <a:ext cx="7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Plate Loading Pattern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18" name="Group 217"/>
          <p:cNvGrpSpPr/>
          <p:nvPr/>
        </p:nvGrpSpPr>
        <p:grpSpPr>
          <a:xfrm>
            <a:off x="1262241" y="2133600"/>
            <a:ext cx="7500436" cy="433820"/>
            <a:chOff x="1371600" y="2133600"/>
            <a:chExt cx="7500436" cy="433820"/>
          </a:xfrm>
        </p:grpSpPr>
        <p:grpSp>
          <p:nvGrpSpPr>
            <p:cNvPr id="210" name="Group 209"/>
            <p:cNvGrpSpPr/>
            <p:nvPr/>
          </p:nvGrpSpPr>
          <p:grpSpPr>
            <a:xfrm>
              <a:off x="1371600" y="2133600"/>
              <a:ext cx="5663026" cy="433820"/>
              <a:chOff x="1371600" y="1828800"/>
              <a:chExt cx="5663026" cy="433820"/>
            </a:xfrm>
          </p:grpSpPr>
          <p:sp>
            <p:nvSpPr>
              <p:cNvPr id="5" name="Oval 4"/>
              <p:cNvSpPr>
                <a:spLocks noChangeAspect="1"/>
              </p:cNvSpPr>
              <p:nvPr/>
            </p:nvSpPr>
            <p:spPr>
              <a:xfrm>
                <a:off x="1371600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1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1846982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3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2322364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5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2797746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7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Oval 121"/>
              <p:cNvSpPr>
                <a:spLocks noChangeAspect="1"/>
              </p:cNvSpPr>
              <p:nvPr/>
            </p:nvSpPr>
            <p:spPr>
              <a:xfrm>
                <a:off x="3273128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9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>
                <a:off x="3748510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11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4223892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13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4699274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15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5174656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17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5650038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19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>
                <a:off x="6125420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21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Oval 184"/>
              <p:cNvSpPr>
                <a:spLocks noChangeAspect="1"/>
              </p:cNvSpPr>
              <p:nvPr/>
            </p:nvSpPr>
            <p:spPr>
              <a:xfrm>
                <a:off x="6600806" y="1828800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23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3" name="TextBox 192"/>
            <p:cNvSpPr txBox="1"/>
            <p:nvPr/>
          </p:nvSpPr>
          <p:spPr>
            <a:xfrm>
              <a:off x="7315200" y="2165844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1 – 24 (odd)</a:t>
              </a:r>
              <a:endParaRPr lang="en-US" dirty="0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1262241" y="2637683"/>
            <a:ext cx="7615853" cy="433820"/>
            <a:chOff x="1371600" y="2557167"/>
            <a:chExt cx="7615853" cy="433820"/>
          </a:xfrm>
        </p:grpSpPr>
        <p:grpSp>
          <p:nvGrpSpPr>
            <p:cNvPr id="211" name="Group 210"/>
            <p:cNvGrpSpPr/>
            <p:nvPr/>
          </p:nvGrpSpPr>
          <p:grpSpPr>
            <a:xfrm>
              <a:off x="1371600" y="2557167"/>
              <a:ext cx="5663026" cy="433820"/>
              <a:chOff x="1371600" y="2564005"/>
              <a:chExt cx="5663026" cy="433820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1371600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25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1846982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27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2322364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29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Oval 113"/>
              <p:cNvSpPr>
                <a:spLocks noChangeAspect="1"/>
              </p:cNvSpPr>
              <p:nvPr/>
            </p:nvSpPr>
            <p:spPr>
              <a:xfrm>
                <a:off x="2797746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31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Oval 122"/>
              <p:cNvSpPr>
                <a:spLocks noChangeAspect="1"/>
              </p:cNvSpPr>
              <p:nvPr/>
            </p:nvSpPr>
            <p:spPr>
              <a:xfrm>
                <a:off x="3273128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33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>
                <a:off x="3748510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35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4223892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37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4699274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39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5174656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41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5650038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43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>
              <a:xfrm>
                <a:off x="6125420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45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>
              <a:xfrm>
                <a:off x="6600806" y="2564005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47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7315200" y="2589411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1 – 24 (even)</a:t>
              </a:r>
              <a:endParaRPr lang="en-US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262241" y="3141766"/>
            <a:ext cx="7449140" cy="433820"/>
            <a:chOff x="1371600" y="2980735"/>
            <a:chExt cx="7449140" cy="433820"/>
          </a:xfrm>
        </p:grpSpPr>
        <p:grpSp>
          <p:nvGrpSpPr>
            <p:cNvPr id="212" name="Group 211"/>
            <p:cNvGrpSpPr/>
            <p:nvPr/>
          </p:nvGrpSpPr>
          <p:grpSpPr>
            <a:xfrm>
              <a:off x="1371600" y="2980735"/>
              <a:ext cx="5663026" cy="433820"/>
              <a:chOff x="1371600" y="2928829"/>
              <a:chExt cx="5663026" cy="433820"/>
            </a:xfrm>
          </p:grpSpPr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1371600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1846982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4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>
                <a:off x="2322364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6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2797746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8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Oval 123"/>
              <p:cNvSpPr>
                <a:spLocks noChangeAspect="1"/>
              </p:cNvSpPr>
              <p:nvPr/>
            </p:nvSpPr>
            <p:spPr>
              <a:xfrm>
                <a:off x="3273128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10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3748510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12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4223892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14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4699274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16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5174656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18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>
              <a:xfrm>
                <a:off x="5650038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20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Oval 177"/>
              <p:cNvSpPr>
                <a:spLocks noChangeAspect="1"/>
              </p:cNvSpPr>
              <p:nvPr/>
            </p:nvSpPr>
            <p:spPr>
              <a:xfrm>
                <a:off x="6125420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22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Oval 186"/>
              <p:cNvSpPr>
                <a:spLocks noChangeAspect="1"/>
              </p:cNvSpPr>
              <p:nvPr/>
            </p:nvSpPr>
            <p:spPr>
              <a:xfrm>
                <a:off x="6600806" y="2928829"/>
                <a:ext cx="433820" cy="43382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24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5" name="TextBox 194"/>
            <p:cNvSpPr txBox="1"/>
            <p:nvPr/>
          </p:nvSpPr>
          <p:spPr>
            <a:xfrm>
              <a:off x="7315200" y="3012979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25 - 48 (odd)</a:t>
              </a:r>
              <a:endParaRPr lang="en-US" dirty="0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1262241" y="3645849"/>
            <a:ext cx="7564557" cy="433820"/>
            <a:chOff x="1371600" y="3404302"/>
            <a:chExt cx="7564557" cy="433820"/>
          </a:xfrm>
        </p:grpSpPr>
        <p:grpSp>
          <p:nvGrpSpPr>
            <p:cNvPr id="213" name="Group 212"/>
            <p:cNvGrpSpPr/>
            <p:nvPr/>
          </p:nvGrpSpPr>
          <p:grpSpPr>
            <a:xfrm>
              <a:off x="1371600" y="3404302"/>
              <a:ext cx="5663026" cy="433820"/>
              <a:chOff x="1371600" y="3293653"/>
              <a:chExt cx="5663026" cy="433820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1371600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26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1846982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28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>
                <a:off x="2322364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30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>
              <a:xfrm>
                <a:off x="2797746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32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Oval 124"/>
              <p:cNvSpPr>
                <a:spLocks noChangeAspect="1"/>
              </p:cNvSpPr>
              <p:nvPr/>
            </p:nvSpPr>
            <p:spPr>
              <a:xfrm>
                <a:off x="3273128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34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>
                <a:off x="3748510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36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4223892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38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4699274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40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5174656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2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5650038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44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>
                <a:off x="6125420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46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Oval 187"/>
              <p:cNvSpPr>
                <a:spLocks noChangeAspect="1"/>
              </p:cNvSpPr>
              <p:nvPr/>
            </p:nvSpPr>
            <p:spPr>
              <a:xfrm>
                <a:off x="6600806" y="3293653"/>
                <a:ext cx="433820" cy="433820"/>
              </a:xfrm>
              <a:prstGeom prst="ellipse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48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6" name="TextBox 195"/>
            <p:cNvSpPr txBox="1"/>
            <p:nvPr/>
          </p:nvSpPr>
          <p:spPr>
            <a:xfrm>
              <a:off x="7315200" y="3436546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25 - 48 (even)</a:t>
              </a:r>
              <a:endParaRPr lang="en-US" dirty="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262241" y="4149932"/>
            <a:ext cx="7449140" cy="433820"/>
            <a:chOff x="1371600" y="3827870"/>
            <a:chExt cx="7449140" cy="433820"/>
          </a:xfrm>
        </p:grpSpPr>
        <p:grpSp>
          <p:nvGrpSpPr>
            <p:cNvPr id="214" name="Group 213"/>
            <p:cNvGrpSpPr/>
            <p:nvPr/>
          </p:nvGrpSpPr>
          <p:grpSpPr>
            <a:xfrm>
              <a:off x="1371600" y="3827870"/>
              <a:ext cx="5663026" cy="433820"/>
              <a:chOff x="1371600" y="3658477"/>
              <a:chExt cx="5663026" cy="433820"/>
            </a:xfrm>
          </p:grpSpPr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1371600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1846982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>
                <a:off x="2322364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>
              <a:xfrm>
                <a:off x="2797746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26" name="Oval 125"/>
              <p:cNvSpPr>
                <a:spLocks noChangeAspect="1"/>
              </p:cNvSpPr>
              <p:nvPr/>
            </p:nvSpPr>
            <p:spPr>
              <a:xfrm>
                <a:off x="3273128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>
                <a:off x="3748510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4223892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4699274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5174656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>
                <a:off x="5650038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80" name="Oval 179"/>
              <p:cNvSpPr>
                <a:spLocks noChangeAspect="1"/>
              </p:cNvSpPr>
              <p:nvPr/>
            </p:nvSpPr>
            <p:spPr>
              <a:xfrm>
                <a:off x="6125420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89" name="Oval 188"/>
              <p:cNvSpPr>
                <a:spLocks noChangeAspect="1"/>
              </p:cNvSpPr>
              <p:nvPr/>
            </p:nvSpPr>
            <p:spPr>
              <a:xfrm>
                <a:off x="6600806" y="3658477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7315200" y="3860114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49 - 72 (odd)</a:t>
              </a:r>
              <a:endParaRPr lang="en-US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1262241" y="4654015"/>
            <a:ext cx="7564557" cy="433820"/>
            <a:chOff x="1371600" y="4251437"/>
            <a:chExt cx="7564557" cy="433820"/>
          </a:xfrm>
        </p:grpSpPr>
        <p:grpSp>
          <p:nvGrpSpPr>
            <p:cNvPr id="215" name="Group 214"/>
            <p:cNvGrpSpPr/>
            <p:nvPr/>
          </p:nvGrpSpPr>
          <p:grpSpPr>
            <a:xfrm>
              <a:off x="1371600" y="4251437"/>
              <a:ext cx="5663026" cy="433820"/>
              <a:chOff x="1371600" y="4023301"/>
              <a:chExt cx="5663026" cy="433820"/>
            </a:xfrm>
          </p:grpSpPr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1371600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1846982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>
                <a:off x="2322364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>
              <a:xfrm>
                <a:off x="2797746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27" name="Oval 126"/>
              <p:cNvSpPr>
                <a:spLocks noChangeAspect="1"/>
              </p:cNvSpPr>
              <p:nvPr/>
            </p:nvSpPr>
            <p:spPr>
              <a:xfrm>
                <a:off x="3273128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>
                <a:off x="3748510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4223892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4699274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5174656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5650038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>
                <a:off x="6125420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90" name="Oval 189"/>
              <p:cNvSpPr>
                <a:spLocks noChangeAspect="1"/>
              </p:cNvSpPr>
              <p:nvPr/>
            </p:nvSpPr>
            <p:spPr>
              <a:xfrm>
                <a:off x="6600806" y="4023301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198" name="TextBox 197"/>
            <p:cNvSpPr txBox="1"/>
            <p:nvPr/>
          </p:nvSpPr>
          <p:spPr>
            <a:xfrm>
              <a:off x="7315200" y="4283681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49 - 72 (even)</a:t>
              </a:r>
              <a:endParaRPr lang="en-US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1262241" y="5158098"/>
            <a:ext cx="7449140" cy="433820"/>
            <a:chOff x="1371600" y="4675005"/>
            <a:chExt cx="7449140" cy="433820"/>
          </a:xfrm>
        </p:grpSpPr>
        <p:grpSp>
          <p:nvGrpSpPr>
            <p:cNvPr id="216" name="Group 215"/>
            <p:cNvGrpSpPr/>
            <p:nvPr/>
          </p:nvGrpSpPr>
          <p:grpSpPr>
            <a:xfrm>
              <a:off x="1371600" y="4675005"/>
              <a:ext cx="5663026" cy="433820"/>
              <a:chOff x="1371600" y="4388125"/>
              <a:chExt cx="5663026" cy="433820"/>
            </a:xfrm>
          </p:grpSpPr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1371600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1846982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>
                <a:off x="2322364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9" name="Oval 118"/>
              <p:cNvSpPr>
                <a:spLocks noChangeAspect="1"/>
              </p:cNvSpPr>
              <p:nvPr/>
            </p:nvSpPr>
            <p:spPr>
              <a:xfrm>
                <a:off x="2797746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>
              <a:xfrm>
                <a:off x="3273128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3748510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4223892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>
                <a:off x="4699274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5174656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5650038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82" name="Oval 181"/>
              <p:cNvSpPr>
                <a:spLocks noChangeAspect="1"/>
              </p:cNvSpPr>
              <p:nvPr/>
            </p:nvSpPr>
            <p:spPr>
              <a:xfrm>
                <a:off x="6125420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91" name="Oval 190"/>
              <p:cNvSpPr>
                <a:spLocks noChangeAspect="1"/>
              </p:cNvSpPr>
              <p:nvPr/>
            </p:nvSpPr>
            <p:spPr>
              <a:xfrm>
                <a:off x="6600806" y="4388125"/>
                <a:ext cx="433820" cy="433820"/>
              </a:xfrm>
              <a:prstGeom prst="ellipse">
                <a:avLst/>
              </a:prstGeom>
              <a:solidFill>
                <a:srgbClr val="00468A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7315200" y="4707249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73 - 96 (odd)</a:t>
              </a:r>
              <a:endParaRPr lang="en-US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1262241" y="5662180"/>
            <a:ext cx="7564557" cy="433820"/>
            <a:chOff x="1371600" y="5098575"/>
            <a:chExt cx="7564557" cy="433820"/>
          </a:xfrm>
        </p:grpSpPr>
        <p:grpSp>
          <p:nvGrpSpPr>
            <p:cNvPr id="217" name="Group 216"/>
            <p:cNvGrpSpPr/>
            <p:nvPr/>
          </p:nvGrpSpPr>
          <p:grpSpPr>
            <a:xfrm>
              <a:off x="1371600" y="5098575"/>
              <a:ext cx="5663026" cy="433820"/>
              <a:chOff x="1371600" y="4752952"/>
              <a:chExt cx="5663026" cy="433820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1371600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1846982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>
                <a:off x="2322364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20" name="Oval 119"/>
              <p:cNvSpPr>
                <a:spLocks noChangeAspect="1"/>
              </p:cNvSpPr>
              <p:nvPr/>
            </p:nvSpPr>
            <p:spPr>
              <a:xfrm>
                <a:off x="2797746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>
              <a:xfrm>
                <a:off x="3273128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3748510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4223892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4699274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5174656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5650038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83" name="Oval 182"/>
              <p:cNvSpPr>
                <a:spLocks noChangeAspect="1"/>
              </p:cNvSpPr>
              <p:nvPr/>
            </p:nvSpPr>
            <p:spPr>
              <a:xfrm>
                <a:off x="6125420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92" name="Oval 191"/>
              <p:cNvSpPr>
                <a:spLocks noChangeAspect="1"/>
              </p:cNvSpPr>
              <p:nvPr/>
            </p:nvSpPr>
            <p:spPr>
              <a:xfrm>
                <a:off x="6600806" y="4752952"/>
                <a:ext cx="433820" cy="433820"/>
              </a:xfrm>
              <a:prstGeom prst="ellipse">
                <a:avLst/>
              </a:prstGeom>
              <a:solidFill>
                <a:srgbClr val="FFC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200" name="TextBox 199"/>
            <p:cNvSpPr txBox="1"/>
            <p:nvPr/>
          </p:nvSpPr>
          <p:spPr>
            <a:xfrm>
              <a:off x="7315200" y="5130819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73 - 96 (even)</a:t>
              </a:r>
              <a:endParaRPr lang="en-US" dirty="0"/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6901041" y="1676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ID</a:t>
            </a:r>
            <a:endParaRPr lang="en-US" dirty="0"/>
          </a:p>
        </p:txBody>
      </p:sp>
      <p:sp>
        <p:nvSpPr>
          <p:cNvPr id="229" name="Right Arrow 228"/>
          <p:cNvSpPr/>
          <p:nvPr/>
        </p:nvSpPr>
        <p:spPr>
          <a:xfrm>
            <a:off x="576441" y="22860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ight Arrow 229"/>
          <p:cNvSpPr/>
          <p:nvPr/>
        </p:nvSpPr>
        <p:spPr>
          <a:xfrm>
            <a:off x="576441" y="3276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ight Arrow 230"/>
          <p:cNvSpPr/>
          <p:nvPr/>
        </p:nvSpPr>
        <p:spPr>
          <a:xfrm>
            <a:off x="9525" y="27432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Define Run – Define </a:t>
            </a:r>
            <a:r>
              <a:rPr lang="en-US" dirty="0" err="1" smtClean="0"/>
              <a:t>SampleIDs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624" y="158115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470812" y="4860991"/>
            <a:ext cx="1145708" cy="257743"/>
          </a:xfrm>
          <a:prstGeom prst="roundRect">
            <a:avLst>
              <a:gd name="adj" fmla="val 1185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C:\Users\brayerj\Desktop\TS-UI\Images\Read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9498" y="2788444"/>
            <a:ext cx="124892" cy="124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 Sample ID from an External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600" y="1438274"/>
            <a:ext cx="293652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146" name="Picture 2" descr="C:\Users\brayerj\Desktop\TS-UI\110712 Actual\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000070" cy="3064031"/>
          </a:xfrm>
          <a:prstGeom prst="rect">
            <a:avLst/>
          </a:prstGeom>
          <a:noFill/>
        </p:spPr>
      </p:pic>
      <p:pic>
        <p:nvPicPr>
          <p:cNvPr id="6147" name="Picture 3" descr="C:\Users\brayerj\Desktop\TS-UI\110712 Actual\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4114800" cy="30861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553200" y="5048071"/>
            <a:ext cx="2004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Width ~ 41.2 in.</a:t>
            </a:r>
          </a:p>
          <a:p>
            <a:r>
              <a:rPr lang="en-US" dirty="0" smtClean="0"/>
              <a:t>Depth ~ 30 in.</a:t>
            </a:r>
          </a:p>
          <a:p>
            <a:r>
              <a:rPr lang="en-US" dirty="0" smtClean="0"/>
              <a:t>Height ~ 29.2 in.</a:t>
            </a:r>
          </a:p>
          <a:p>
            <a:r>
              <a:rPr lang="en-US" dirty="0" smtClean="0"/>
              <a:t>Weight &lt;400 lb.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Define Run – Define Libraries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ThunderStorm</a:t>
            </a:r>
            <a:r>
              <a:rPr lang="en-US" dirty="0" smtClean="0"/>
              <a:t>: Define Run –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9" y="685808"/>
            <a:ext cx="7947025" cy="584200"/>
          </a:xfrm>
        </p:spPr>
        <p:txBody>
          <a:bodyPr>
            <a:normAutofit/>
          </a:bodyPr>
          <a:lstStyle/>
          <a:p>
            <a:r>
              <a:rPr lang="en-US" dirty="0" smtClean="0"/>
              <a:t>ThunderStorm: Define Run –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85808"/>
            <a:ext cx="7966075" cy="584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ThunderStorm: Define Run – Map Samples -&gt; Primer Libraries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brayerj\Desktop\TS-UI\Images\Err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7889" y="3699504"/>
            <a:ext cx="114753" cy="114753"/>
          </a:xfrm>
          <a:prstGeom prst="rect">
            <a:avLst/>
          </a:prstGeom>
          <a:noFill/>
        </p:spPr>
      </p:pic>
      <p:pic>
        <p:nvPicPr>
          <p:cNvPr id="7" name="Picture 8" descr="C:\Users\brayerj\Desktop\TS-UI\Images\Err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7889" y="4264654"/>
            <a:ext cx="114753" cy="114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ThunderStorm: Define Run – Run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Define Run – Define </a:t>
            </a:r>
            <a:r>
              <a:rPr lang="en-US" dirty="0" err="1" smtClean="0"/>
              <a:t>SampleIDs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24375" y="2943225"/>
            <a:ext cx="47625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6019800"/>
            <a:ext cx="78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using these two positions will cause only one sample per chip to be run</a:t>
            </a:r>
            <a:endParaRPr lang="en-US" dirty="0"/>
          </a:p>
        </p:txBody>
      </p:sp>
      <p:cxnSp>
        <p:nvCxnSpPr>
          <p:cNvPr id="12" name="Elbow Connector 11"/>
          <p:cNvCxnSpPr>
            <a:endCxn id="10" idx="1"/>
          </p:cNvCxnSpPr>
          <p:nvPr/>
        </p:nvCxnSpPr>
        <p:spPr>
          <a:xfrm rot="10800000" flipV="1">
            <a:off x="685801" y="3067050"/>
            <a:ext cx="3819525" cy="3137416"/>
          </a:xfrm>
          <a:prstGeom prst="bentConnector3">
            <a:avLst>
              <a:gd name="adj1" fmla="val 105985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:\Users\brayerj\Desktop\TS-UI\Images\Read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2995" y="2582035"/>
            <a:ext cx="119649" cy="11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Define Run – Define </a:t>
            </a:r>
            <a:r>
              <a:rPr lang="en-US" dirty="0" err="1" smtClean="0"/>
              <a:t>SampleIDs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RainDance ThunderStorm Workflow - Simplicity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027" name="Picture 3" descr="C:\Users\brayerj\Desktop\TS-UI\New Picture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905380" y="4259360"/>
            <a:ext cx="1099724" cy="400564"/>
          </a:xfrm>
          <a:prstGeom prst="roundRect">
            <a:avLst>
              <a:gd name="adj" fmla="val 578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Start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 Steps to define a ‘Run’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Run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Load Primer Libraries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Load Sample Plate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Load Materials (Consumables)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Chips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Tips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Oils</a:t>
            </a:r>
          </a:p>
          <a:p>
            <a:pPr marL="457200" indent="-457200">
              <a:buNone/>
            </a:pPr>
            <a:r>
              <a:rPr lang="en-US" dirty="0" smtClean="0"/>
              <a:t>Start Run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Start Run – Select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377914"/>
            <a:ext cx="5812896" cy="451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Start Run – Select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Start Run – Load Primer Libraries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86063" y="2028825"/>
            <a:ext cx="657225" cy="8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05100" y="1994924"/>
            <a:ext cx="11224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RDT Library #10</a:t>
            </a:r>
            <a:endParaRPr lang="en-US" sz="500" dirty="0"/>
          </a:p>
        </p:txBody>
      </p:sp>
      <p:sp>
        <p:nvSpPr>
          <p:cNvPr id="8" name="Rectangle 7"/>
          <p:cNvSpPr/>
          <p:nvPr/>
        </p:nvSpPr>
        <p:spPr>
          <a:xfrm>
            <a:off x="2805114" y="2366963"/>
            <a:ext cx="657225" cy="8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81301" y="3333752"/>
            <a:ext cx="657225" cy="8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09857" y="2347349"/>
            <a:ext cx="11224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RDT Library #14</a:t>
            </a:r>
            <a:endParaRPr lang="en-US" sz="500" dirty="0"/>
          </a:p>
        </p:txBody>
      </p:sp>
      <p:sp>
        <p:nvSpPr>
          <p:cNvPr id="11" name="TextBox 10"/>
          <p:cNvSpPr txBox="1"/>
          <p:nvPr/>
        </p:nvSpPr>
        <p:spPr>
          <a:xfrm>
            <a:off x="2700333" y="3309375"/>
            <a:ext cx="11224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RDT Library #15</a:t>
            </a: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:\DCIM\100CANON\IMG_2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565" y="1470211"/>
            <a:ext cx="76962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Start Run – Scan Library Barcode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Sun 8"/>
          <p:cNvSpPr/>
          <p:nvPr/>
        </p:nvSpPr>
        <p:spPr>
          <a:xfrm>
            <a:off x="3818963" y="3451412"/>
            <a:ext cx="161364" cy="14343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Start Run – Insert Vial &amp; Start Prime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Start Run – Priming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6386" name="Picture 2" descr="C:\Users\brayerj\Desktop\TS-UI\Library Install-Prime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Start Run – Connect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Start Run – Load Primer Libraries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 Reservoirs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6261616"/>
            <a:ext cx="2133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1524000" y="4267200"/>
            <a:ext cx="3124200" cy="1981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Start Run – Load Input 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Users\brayerj\Desktop\TS-UI\Images\Err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4688" y="3820993"/>
            <a:ext cx="99486" cy="99486"/>
          </a:xfrm>
          <a:prstGeom prst="rect">
            <a:avLst/>
          </a:prstGeom>
          <a:noFill/>
        </p:spPr>
      </p:pic>
      <p:pic>
        <p:nvPicPr>
          <p:cNvPr id="7" name="Picture 8" descr="C:\Users\brayerj\Desktop\TS-UI\Images\Err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925" y="3151861"/>
            <a:ext cx="99486" cy="99486"/>
          </a:xfrm>
          <a:prstGeom prst="rect">
            <a:avLst/>
          </a:prstGeom>
          <a:noFill/>
        </p:spPr>
      </p:pic>
      <p:pic>
        <p:nvPicPr>
          <p:cNvPr id="8" name="Picture 8" descr="C:\Users\brayerj\Desktop\TS-UI\Images\Err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713" y="3535243"/>
            <a:ext cx="99486" cy="99486"/>
          </a:xfrm>
          <a:prstGeom prst="rect">
            <a:avLst/>
          </a:prstGeom>
          <a:noFill/>
        </p:spPr>
      </p:pic>
      <p:pic>
        <p:nvPicPr>
          <p:cNvPr id="9" name="Picture 8" descr="C:\Users\brayerj\Desktop\TS-UI\Images\Err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713" y="2865318"/>
            <a:ext cx="99486" cy="994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95625" y="2828925"/>
            <a:ext cx="55335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>
                <a:solidFill>
                  <a:srgbClr val="C00000"/>
                </a:solidFill>
              </a:rPr>
              <a:t>- Install Plate</a:t>
            </a:r>
            <a:endParaRPr lang="en-US" sz="5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6425" y="3498850"/>
            <a:ext cx="55335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>
                <a:solidFill>
                  <a:srgbClr val="C00000"/>
                </a:solidFill>
              </a:rPr>
              <a:t>- Install Plate</a:t>
            </a:r>
            <a:endParaRPr lang="en-US" sz="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9" y="685808"/>
            <a:ext cx="7947025" cy="584200"/>
          </a:xfrm>
        </p:spPr>
        <p:txBody>
          <a:bodyPr>
            <a:normAutofit/>
          </a:bodyPr>
          <a:lstStyle/>
          <a:p>
            <a:r>
              <a:rPr lang="en-US" dirty="0" smtClean="0"/>
              <a:t>ThunderStorm: Start Run: Load Materials - Chips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62518" y="4787153"/>
            <a:ext cx="5011270" cy="188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9" y="685808"/>
            <a:ext cx="7947025" cy="584200"/>
          </a:xfrm>
        </p:spPr>
        <p:txBody>
          <a:bodyPr>
            <a:normAutofit/>
          </a:bodyPr>
          <a:lstStyle/>
          <a:p>
            <a:r>
              <a:rPr lang="en-US" dirty="0" smtClean="0"/>
              <a:t>ThunderStorm: Start Run: Load Materials - 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3281" y="2557353"/>
            <a:ext cx="502443" cy="2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40912" y="2509841"/>
            <a:ext cx="50206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50" b="1" dirty="0" smtClean="0">
                <a:latin typeface="Arial Black" pitchFamily="34" charset="0"/>
              </a:rPr>
              <a:t>30</a:t>
            </a:r>
            <a:endParaRPr lang="en-US" sz="185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9" y="685808"/>
            <a:ext cx="7947025" cy="584200"/>
          </a:xfrm>
        </p:spPr>
        <p:txBody>
          <a:bodyPr>
            <a:normAutofit/>
          </a:bodyPr>
          <a:lstStyle/>
          <a:p>
            <a:r>
              <a:rPr lang="en-US" dirty="0" smtClean="0"/>
              <a:t>ThunderStorm: Start Run: Load Materials - Oils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0242" name="Picture 2" descr="C:\Users\brayerj\Desktop\TS-UI\Oils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463" y="2990850"/>
            <a:ext cx="906529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363" y="3463925"/>
            <a:ext cx="906529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9775" y="3105150"/>
            <a:ext cx="64312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>
                <a:solidFill>
                  <a:srgbClr val="C00000"/>
                </a:solidFill>
              </a:rPr>
              <a:t>- Refill Oil Reservoir</a:t>
            </a:r>
            <a:endParaRPr lang="en-US" sz="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6750" y="3575050"/>
            <a:ext cx="64312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smtClean="0">
                <a:solidFill>
                  <a:srgbClr val="C00000"/>
                </a:solidFill>
              </a:rPr>
              <a:t>- Refill Oil Reservoir</a:t>
            </a:r>
            <a:endParaRPr lang="en-US" sz="400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7322" y="3980329"/>
            <a:ext cx="4647172" cy="67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9" y="685808"/>
            <a:ext cx="7947025" cy="584200"/>
          </a:xfrm>
        </p:spPr>
        <p:txBody>
          <a:bodyPr>
            <a:normAutofit/>
          </a:bodyPr>
          <a:lstStyle/>
          <a:p>
            <a:r>
              <a:rPr lang="en-US" dirty="0" smtClean="0"/>
              <a:t>ThunderStorm: Start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11266" name="Picture 2" descr="C:\Users\brayerj\Desktop\TS-UI\Start Run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599" y="1371600"/>
            <a:ext cx="582820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Status &amp;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Mid-Run Status Information</a:t>
            </a:r>
          </a:p>
          <a:p>
            <a:endParaRPr lang="en-US" dirty="0" smtClean="0"/>
          </a:p>
          <a:p>
            <a:r>
              <a:rPr lang="en-US" dirty="0" smtClean="0"/>
              <a:t>End of Run </a:t>
            </a:r>
          </a:p>
          <a:p>
            <a:endParaRPr lang="en-US" dirty="0" smtClean="0"/>
          </a:p>
          <a:p>
            <a:r>
              <a:rPr lang="en-US" dirty="0" smtClean="0"/>
              <a:t>Run Summary Report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Gantry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6261616"/>
            <a:ext cx="2133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1905000" y="3505200"/>
            <a:ext cx="2895600" cy="2590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 Code Reader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>
            <a:off x="2989679" y="6261616"/>
            <a:ext cx="16585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2552700" y="4152900"/>
            <a:ext cx="2514600" cy="167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 Drip Pan</a:t>
            </a:r>
            <a:endParaRPr lang="en-US" dirty="0"/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>
            <a:off x="2438246" y="6261616"/>
            <a:ext cx="22099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2628900" y="4229100"/>
            <a:ext cx="2743200" cy="1295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ThunderStorm: Deck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42D4F-6848-4590-BAD3-E495E04E28A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40823"/>
            <a:ext cx="7799491" cy="44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650" y="6076950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Template tips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6261616"/>
            <a:ext cx="2133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2895600" y="4495800"/>
            <a:ext cx="23622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B96"/>
      </a:accent1>
      <a:accent2>
        <a:srgbClr val="C4161C"/>
      </a:accent2>
      <a:accent3>
        <a:srgbClr val="4C4D4F"/>
      </a:accent3>
      <a:accent4>
        <a:srgbClr val="EDC74A"/>
      </a:accent4>
      <a:accent5>
        <a:srgbClr val="81C0A3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26611</TotalTime>
  <Words>774</Words>
  <Application>Microsoft Office PowerPoint</Application>
  <PresentationFormat>On-screen Show (4:3)</PresentationFormat>
  <Paragraphs>305</Paragraphs>
  <Slides>55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Theme</vt:lpstr>
      <vt:lpstr>ThunderStorm Workflow and UI Thursday July 28th, 2011</vt:lpstr>
      <vt:lpstr>ThunderStorm</vt:lpstr>
      <vt:lpstr>ThunderStorm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Deck Layout</vt:lpstr>
      <vt:lpstr>ThunderStorm: SONY DADC Chip</vt:lpstr>
      <vt:lpstr>RainDance ThunderStorm Workflow - Simplicity</vt:lpstr>
      <vt:lpstr>RainDance ThunderStorm Workflow - Simplicity</vt:lpstr>
      <vt:lpstr>ThunderStorm: Define Run</vt:lpstr>
      <vt:lpstr>ThunderStorm: Define Run – Assign RunID</vt:lpstr>
      <vt:lpstr>ThunderStorm Tab View</vt:lpstr>
      <vt:lpstr>ThunderStorm: Define Run – Define Samples</vt:lpstr>
      <vt:lpstr>Sample Plate Loading Pattern</vt:lpstr>
      <vt:lpstr>ThunderStorm: Define Run – Define SampleIDs</vt:lpstr>
      <vt:lpstr>Import Sample ID from an External File</vt:lpstr>
      <vt:lpstr>ThunderStorm: Define Run – Define Libraries</vt:lpstr>
      <vt:lpstr>ThunderStorm: Define Run – Mapping</vt:lpstr>
      <vt:lpstr>ThunderStorm: Define Run – Mapping</vt:lpstr>
      <vt:lpstr>ThunderStorm: Define Run – Map Samples -&gt; Primer Libraries</vt:lpstr>
      <vt:lpstr>ThunderStorm: Define Run – Run Summary</vt:lpstr>
      <vt:lpstr>ThunderStorm: Define Run – Define SampleIDs</vt:lpstr>
      <vt:lpstr>ThunderStorm: Define Run – Define SampleIDs</vt:lpstr>
      <vt:lpstr>Slide 37</vt:lpstr>
      <vt:lpstr>Slide 38</vt:lpstr>
      <vt:lpstr>Questions:</vt:lpstr>
      <vt:lpstr>RainDance ThunderStorm Workflow - Simplicity</vt:lpstr>
      <vt:lpstr>ThunderStorm: Start Run</vt:lpstr>
      <vt:lpstr>ThunderStorm: Start Run – Select Run</vt:lpstr>
      <vt:lpstr>ThunderStorm: Start Run – Select Run</vt:lpstr>
      <vt:lpstr>ThunderStorm: Start Run – Load Primer Libraries</vt:lpstr>
      <vt:lpstr>ThunderStorm: Start Run – Scan Library Barcode</vt:lpstr>
      <vt:lpstr>ThunderStorm: Start Run – Insert Vial &amp; Start Prime</vt:lpstr>
      <vt:lpstr>ThunderStorm: Start Run – Priming</vt:lpstr>
      <vt:lpstr>ThunderStorm: Start Run – Connect Library</vt:lpstr>
      <vt:lpstr>ThunderStorm: Start Run – Load Primer Libraries</vt:lpstr>
      <vt:lpstr>ThunderStorm: Start Run – Load Input Plate</vt:lpstr>
      <vt:lpstr>ThunderStorm: Start Run: Load Materials - Chips</vt:lpstr>
      <vt:lpstr>ThunderStorm: Start Run: Load Materials - Tips</vt:lpstr>
      <vt:lpstr>ThunderStorm: Start Run: Load Materials - Oils</vt:lpstr>
      <vt:lpstr>ThunderStorm: Start Run</vt:lpstr>
      <vt:lpstr>ThunderStorm: Status &amp; Reports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TGEN slides</dc:title>
  <dc:creator>Jeremy Lambert</dc:creator>
  <cp:lastModifiedBy>brayerj</cp:lastModifiedBy>
  <cp:revision>1099</cp:revision>
  <dcterms:created xsi:type="dcterms:W3CDTF">2011-03-18T06:59:15Z</dcterms:created>
  <dcterms:modified xsi:type="dcterms:W3CDTF">2011-08-12T10:31:42Z</dcterms:modified>
</cp:coreProperties>
</file>