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4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0296F8-D4DB-4EFD-8F7B-0813B4DC877F}" type="datetime1">
              <a:rPr lang="en-US"/>
              <a:pPr/>
              <a:t>4/4/2011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85539A-A41F-4685-8B96-1233B2F530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942F31-9006-4B73-A344-E46DB55CC695}" type="datetime1">
              <a:rPr lang="en-US"/>
              <a:pPr/>
              <a:t>4/4/2011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CF95AC-BC0B-4B86-A35D-C6B14AEB35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FC2DF22-7FAD-4727-A248-0C5F32D83C60}" type="datetime1">
              <a:rPr lang="en-US"/>
              <a:pPr/>
              <a:t>4/4/2011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B855F0-3657-49F6-BB5A-ABF453F98A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E29A1D1-3C67-4CCF-9A5D-D6627D8C7DCB}" type="datetime1">
              <a:rPr lang="en-US"/>
              <a:pPr/>
              <a:t>4/4/2011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70FBB-12DB-4704-BABF-243EC12AA0A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ABBD2B-1899-4D65-B6D3-CBE0F1A8F89F}" type="datetime1">
              <a:rPr lang="en-US"/>
              <a:pPr/>
              <a:t>4/4/2011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DC332D-9A41-47ED-B266-7CCBB5F310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D3B5E3-8980-4330-8397-66893DE1B9D5}" type="datetime1">
              <a:rPr lang="en-US"/>
              <a:pPr/>
              <a:t>4/4/2011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2FB666-B72B-4E6F-AD3D-2496672EC6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0BE2E5-715A-48D6-8557-4935DC6F135D}" type="datetime1">
              <a:rPr lang="en-US"/>
              <a:pPr/>
              <a:t>4/4/2011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62BBF9-AECE-40FD-93A4-758854E8EF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E9FA7B-083D-4173-9888-8ECFAC7C7B0F}" type="datetime1">
              <a:rPr lang="en-US"/>
              <a:pPr/>
              <a:t>4/4/2011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3E80E-DCFA-4B8E-B451-31388A079A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AC36F9-625D-43B9-9A23-6248F2FD330E}" type="datetime1">
              <a:rPr lang="en-US"/>
              <a:pPr/>
              <a:t>4/4/2011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2C324F-02B9-4A5D-8F05-E37B826849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2A710C-4171-4F11-9F2B-1A07F01B8014}" type="datetime1">
              <a:rPr lang="en-US"/>
              <a:pPr/>
              <a:t>4/4/2011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B6A2E3-76B1-4CA7-9161-084FE2CFEB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B2C2E7-05F6-4A85-A5C5-CE2AC2BD91D6}" type="datetime1">
              <a:rPr lang="en-US"/>
              <a:pPr/>
              <a:t>4/4/2011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0828FE-D6C5-459B-B663-B201701A93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8B47A19C-76D6-4378-88A7-BBEBF34C456C}" type="datetime1">
              <a:rPr lang="en-US"/>
              <a:pPr/>
              <a:t>4/4/2011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fld id="{96DA2EB8-2CB3-4278-9F6D-EA34A734005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2"/>
          <p:cNvSpPr txBox="1">
            <a:spLocks noChangeArrowheads="1"/>
          </p:cNvSpPr>
          <p:nvPr/>
        </p:nvSpPr>
        <p:spPr bwMode="auto">
          <a:xfrm>
            <a:off x="1117600" y="93663"/>
            <a:ext cx="3524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charset="0"/>
              </a:rPr>
              <a:t>a.</a:t>
            </a:r>
          </a:p>
        </p:txBody>
      </p:sp>
      <p:grpSp>
        <p:nvGrpSpPr>
          <p:cNvPr id="13315" name="Group 14"/>
          <p:cNvGrpSpPr>
            <a:grpSpLocks/>
          </p:cNvGrpSpPr>
          <p:nvPr/>
        </p:nvGrpSpPr>
        <p:grpSpPr bwMode="auto">
          <a:xfrm>
            <a:off x="1092200" y="517525"/>
            <a:ext cx="5153025" cy="4538663"/>
            <a:chOff x="1092200" y="517525"/>
            <a:chExt cx="6291263" cy="6121402"/>
          </a:xfrm>
        </p:grpSpPr>
        <p:pic>
          <p:nvPicPr>
            <p:cNvPr id="13338" name="Picture 5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415562" y="3895726"/>
              <a:ext cx="2779713" cy="2743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39" name="Picture 6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589047" y="3895726"/>
              <a:ext cx="2778125" cy="2743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3340" name="Group 11"/>
            <p:cNvGrpSpPr>
              <a:grpSpLocks/>
            </p:cNvGrpSpPr>
            <p:nvPr/>
          </p:nvGrpSpPr>
          <p:grpSpPr bwMode="auto">
            <a:xfrm>
              <a:off x="1435100" y="517525"/>
              <a:ext cx="5948363" cy="2743200"/>
              <a:chOff x="0" y="312925"/>
              <a:chExt cx="5949007" cy="2743200"/>
            </a:xfrm>
          </p:grpSpPr>
          <p:pic>
            <p:nvPicPr>
              <p:cNvPr id="13344" name="Picture 3"/>
              <p:cNvPicPr>
                <a:picLocks noChangeAspect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3169593" y="312925"/>
                <a:ext cx="2779414" cy="2743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3345" name="Picture 4"/>
              <p:cNvPicPr>
                <a:picLocks noChangeAspect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0" y="312925"/>
                <a:ext cx="2779414" cy="2743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Rectangle 7"/>
              <p:cNvSpPr>
                <a:spLocks noChangeArrowheads="1"/>
              </p:cNvSpPr>
              <p:nvPr/>
            </p:nvSpPr>
            <p:spPr bwMode="auto">
              <a:xfrm>
                <a:off x="435022" y="1222563"/>
                <a:ext cx="882746" cy="138430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3000" dir="5400000" rotWithShape="0">
                  <a:srgbClr val="808080">
                    <a:alpha val="34999"/>
                  </a:srgbClr>
                </a:outerShdw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9" name="Rectangle 8"/>
              <p:cNvSpPr>
                <a:spLocks noChangeArrowheads="1"/>
              </p:cNvSpPr>
              <p:nvPr/>
            </p:nvSpPr>
            <p:spPr bwMode="auto">
              <a:xfrm>
                <a:off x="4921783" y="1516250"/>
                <a:ext cx="881158" cy="952500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  <a:miter lim="800000"/>
                <a:headEnd/>
                <a:tailEnd/>
              </a:ln>
              <a:effectLst>
                <a:outerShdw dist="23000" dir="5400000" rotWithShape="0">
                  <a:srgbClr val="808080">
                    <a:alpha val="34999"/>
                  </a:srgbClr>
                </a:outerShdw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10" name="Rectangle 9"/>
              <p:cNvSpPr>
                <a:spLocks noChangeArrowheads="1"/>
              </p:cNvSpPr>
              <p:nvPr/>
            </p:nvSpPr>
            <p:spPr bwMode="auto">
              <a:xfrm>
                <a:off x="4828111" y="822513"/>
                <a:ext cx="616017" cy="596900"/>
              </a:xfrm>
              <a:prstGeom prst="rect">
                <a:avLst/>
              </a:prstGeom>
              <a:noFill/>
              <a:ln w="19050">
                <a:solidFill>
                  <a:srgbClr val="0000FF"/>
                </a:solidFill>
                <a:miter lim="800000"/>
                <a:headEnd/>
                <a:tailEnd/>
              </a:ln>
              <a:effectLst>
                <a:outerShdw dist="23000" dir="5400000" rotWithShape="0">
                  <a:srgbClr val="808080">
                    <a:alpha val="34999"/>
                  </a:srgbClr>
                </a:outerShdw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11" name="Rectangle 10"/>
              <p:cNvSpPr>
                <a:spLocks noChangeArrowheads="1"/>
              </p:cNvSpPr>
              <p:nvPr/>
            </p:nvSpPr>
            <p:spPr bwMode="auto">
              <a:xfrm>
                <a:off x="3875508" y="822513"/>
                <a:ext cx="881157" cy="619125"/>
              </a:xfrm>
              <a:prstGeom prst="rect">
                <a:avLst/>
              </a:prstGeom>
              <a:noFill/>
              <a:ln w="19050">
                <a:solidFill>
                  <a:srgbClr val="008000"/>
                </a:solidFill>
                <a:miter lim="800000"/>
                <a:headEnd/>
                <a:tailEnd/>
              </a:ln>
              <a:effectLst>
                <a:outerShdw dist="23000" dir="5400000" rotWithShape="0">
                  <a:srgbClr val="808080">
                    <a:alpha val="34999"/>
                  </a:srgbClr>
                </a:outerShdw>
              </a:effectLst>
            </p:spPr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</p:grpSp>
        <p:sp>
          <p:nvSpPr>
            <p:cNvPr id="13341" name="TextBox 13"/>
            <p:cNvSpPr txBox="1">
              <a:spLocks noChangeArrowheads="1"/>
            </p:cNvSpPr>
            <p:nvPr/>
          </p:nvSpPr>
          <p:spPr bwMode="auto">
            <a:xfrm>
              <a:off x="1092200" y="3303799"/>
              <a:ext cx="461343" cy="498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latin typeface="Calibri" charset="0"/>
                </a:rPr>
                <a:t>b.</a:t>
              </a:r>
            </a:p>
          </p:txBody>
        </p:sp>
        <p:sp>
          <p:nvSpPr>
            <p:cNvPr id="13342" name="TextBox 14"/>
            <p:cNvSpPr txBox="1">
              <a:spLocks noChangeArrowheads="1"/>
            </p:cNvSpPr>
            <p:nvPr/>
          </p:nvSpPr>
          <p:spPr bwMode="auto">
            <a:xfrm>
              <a:off x="4909511" y="3498933"/>
              <a:ext cx="2414586" cy="498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008000"/>
                  </a:solidFill>
                  <a:latin typeface="Calibri" charset="0"/>
                </a:rPr>
                <a:t>Adventitial cells</a:t>
              </a:r>
            </a:p>
          </p:txBody>
        </p:sp>
        <p:sp>
          <p:nvSpPr>
            <p:cNvPr id="13343" name="TextBox 15"/>
            <p:cNvSpPr txBox="1">
              <a:spLocks noChangeArrowheads="1"/>
            </p:cNvSpPr>
            <p:nvPr/>
          </p:nvSpPr>
          <p:spPr bwMode="auto">
            <a:xfrm>
              <a:off x="1761638" y="3483074"/>
              <a:ext cx="2452575" cy="498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0000FF"/>
                  </a:solidFill>
                  <a:latin typeface="Calibri" charset="0"/>
                </a:rPr>
                <a:t>Endothelial cells</a:t>
              </a:r>
            </a:p>
          </p:txBody>
        </p:sp>
      </p:grpSp>
      <p:sp>
        <p:nvSpPr>
          <p:cNvPr id="13316" name="TextBox 15"/>
          <p:cNvSpPr txBox="1">
            <a:spLocks noChangeArrowheads="1"/>
          </p:cNvSpPr>
          <p:nvPr/>
        </p:nvSpPr>
        <p:spPr bwMode="auto">
          <a:xfrm>
            <a:off x="704850" y="5397500"/>
            <a:ext cx="843915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b="1"/>
              <a:t>Isolation of perivascular stem cells</a:t>
            </a:r>
            <a:r>
              <a:rPr lang="en-US" sz="1400"/>
              <a:t>: a) After exclusion of DAPI+ positive dead cells and CD45+ hematopoietic cells (black box), perivascular stem cells are sorted as the combination of CD34+CD146- adventitial cells (green box) and CD146+CD34- pericytes (red box). b) CD31 is expressed only in CD34+CD146+ endothelial cells (a, blue box) and not on CD34+CD146- adventitial cells.</a:t>
            </a:r>
          </a:p>
        </p:txBody>
      </p: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6046788" y="928688"/>
            <a:ext cx="2016125" cy="1089025"/>
            <a:chOff x="6542954" y="4337452"/>
            <a:chExt cx="2399307" cy="1652830"/>
          </a:xfrm>
        </p:grpSpPr>
        <p:grpSp>
          <p:nvGrpSpPr>
            <p:cNvPr id="13319" name="Group 52"/>
            <p:cNvGrpSpPr>
              <a:grpSpLocks/>
            </p:cNvGrpSpPr>
            <p:nvPr/>
          </p:nvGrpSpPr>
          <p:grpSpPr bwMode="auto">
            <a:xfrm>
              <a:off x="6542954" y="4972801"/>
              <a:ext cx="2399307" cy="1017481"/>
              <a:chOff x="6542954" y="4972801"/>
              <a:chExt cx="2399307" cy="1017481"/>
            </a:xfrm>
          </p:grpSpPr>
          <p:grpSp>
            <p:nvGrpSpPr>
              <p:cNvPr id="13321" name="Group 48"/>
              <p:cNvGrpSpPr>
                <a:grpSpLocks/>
              </p:cNvGrpSpPr>
              <p:nvPr/>
            </p:nvGrpSpPr>
            <p:grpSpPr bwMode="auto">
              <a:xfrm>
                <a:off x="7313142" y="4972801"/>
                <a:ext cx="1629119" cy="1017481"/>
                <a:chOff x="5943600" y="1160463"/>
                <a:chExt cx="1219200" cy="668337"/>
              </a:xfrm>
            </p:grpSpPr>
            <p:sp>
              <p:nvSpPr>
                <p:cNvPr id="31" name="Oval 30"/>
                <p:cNvSpPr/>
                <p:nvPr/>
              </p:nvSpPr>
              <p:spPr bwMode="auto">
                <a:xfrm>
                  <a:off x="5944059" y="1437895"/>
                  <a:ext cx="1218741" cy="390905"/>
                </a:xfrm>
                <a:prstGeom prst="ellipse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cxnSp>
              <p:nvCxnSpPr>
                <p:cNvPr id="32" name="Straight Connector 31"/>
                <p:cNvCxnSpPr>
                  <a:stCxn id="31" idx="2"/>
                </p:cNvCxnSpPr>
                <p:nvPr/>
              </p:nvCxnSpPr>
              <p:spPr bwMode="auto">
                <a:xfrm rot="10800000">
                  <a:off x="5944059" y="1382505"/>
                  <a:ext cx="1413" cy="251634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/>
                <p:cNvCxnSpPr/>
                <p:nvPr/>
              </p:nvCxnSpPr>
              <p:spPr bwMode="auto">
                <a:xfrm rot="10800000">
                  <a:off x="7161386" y="1355600"/>
                  <a:ext cx="1414" cy="251635"/>
                </a:xfrm>
                <a:prstGeom prst="line">
                  <a:avLst/>
                </a:prstGeom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" name="Oval 33"/>
                <p:cNvSpPr/>
                <p:nvPr/>
              </p:nvSpPr>
              <p:spPr bwMode="auto">
                <a:xfrm>
                  <a:off x="5944059" y="1160940"/>
                  <a:ext cx="1218741" cy="390904"/>
                </a:xfrm>
                <a:prstGeom prst="ellipse">
                  <a:avLst/>
                </a:prstGeom>
                <a:noFill/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5" name="Freeform 34"/>
                <p:cNvSpPr/>
                <p:nvPr/>
              </p:nvSpPr>
              <p:spPr bwMode="auto">
                <a:xfrm>
                  <a:off x="6570395" y="1602487"/>
                  <a:ext cx="476469" cy="72800"/>
                </a:xfrm>
                <a:custGeom>
                  <a:avLst/>
                  <a:gdLst>
                    <a:gd name="connsiteX0" fmla="*/ 0 w 595953"/>
                    <a:gd name="connsiteY0" fmla="*/ 81887 h 100084"/>
                    <a:gd name="connsiteX1" fmla="*/ 150126 w 595953"/>
                    <a:gd name="connsiteY1" fmla="*/ 27296 h 100084"/>
                    <a:gd name="connsiteX2" fmla="*/ 313899 w 595953"/>
                    <a:gd name="connsiteY2" fmla="*/ 0 h 100084"/>
                    <a:gd name="connsiteX3" fmla="*/ 464024 w 595953"/>
                    <a:gd name="connsiteY3" fmla="*/ 27296 h 100084"/>
                    <a:gd name="connsiteX4" fmla="*/ 586854 w 595953"/>
                    <a:gd name="connsiteY4" fmla="*/ 68239 h 100084"/>
                    <a:gd name="connsiteX5" fmla="*/ 518615 w 595953"/>
                    <a:gd name="connsiteY5" fmla="*/ 95535 h 100084"/>
                    <a:gd name="connsiteX6" fmla="*/ 368490 w 595953"/>
                    <a:gd name="connsiteY6" fmla="*/ 95535 h 100084"/>
                    <a:gd name="connsiteX7" fmla="*/ 313899 w 595953"/>
                    <a:gd name="connsiteY7" fmla="*/ 95535 h 100084"/>
                    <a:gd name="connsiteX8" fmla="*/ 136478 w 595953"/>
                    <a:gd name="connsiteY8" fmla="*/ 95535 h 100084"/>
                    <a:gd name="connsiteX9" fmla="*/ 54591 w 595953"/>
                    <a:gd name="connsiteY9" fmla="*/ 95535 h 100084"/>
                    <a:gd name="connsiteX10" fmla="*/ 0 w 595953"/>
                    <a:gd name="connsiteY10" fmla="*/ 81887 h 1000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595953" h="100084">
                      <a:moveTo>
                        <a:pt x="0" y="81887"/>
                      </a:moveTo>
                      <a:cubicBezTo>
                        <a:pt x="48905" y="61415"/>
                        <a:pt x="97810" y="40944"/>
                        <a:pt x="150126" y="27296"/>
                      </a:cubicBezTo>
                      <a:cubicBezTo>
                        <a:pt x="202442" y="13648"/>
                        <a:pt x="261583" y="0"/>
                        <a:pt x="313899" y="0"/>
                      </a:cubicBezTo>
                      <a:cubicBezTo>
                        <a:pt x="366215" y="0"/>
                        <a:pt x="418532" y="15923"/>
                        <a:pt x="464024" y="27296"/>
                      </a:cubicBezTo>
                      <a:cubicBezTo>
                        <a:pt x="509516" y="38669"/>
                        <a:pt x="577756" y="56866"/>
                        <a:pt x="586854" y="68239"/>
                      </a:cubicBezTo>
                      <a:cubicBezTo>
                        <a:pt x="595953" y="79612"/>
                        <a:pt x="555009" y="90986"/>
                        <a:pt x="518615" y="95535"/>
                      </a:cubicBezTo>
                      <a:cubicBezTo>
                        <a:pt x="482221" y="100084"/>
                        <a:pt x="368490" y="95535"/>
                        <a:pt x="368490" y="95535"/>
                      </a:cubicBezTo>
                      <a:lnTo>
                        <a:pt x="313899" y="95535"/>
                      </a:lnTo>
                      <a:lnTo>
                        <a:pt x="136478" y="95535"/>
                      </a:lnTo>
                      <a:lnTo>
                        <a:pt x="54591" y="95535"/>
                      </a:lnTo>
                      <a:lnTo>
                        <a:pt x="0" y="81887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grpSp>
              <p:nvGrpSpPr>
                <p:cNvPr id="13328" name="Group 65"/>
                <p:cNvGrpSpPr>
                  <a:grpSpLocks/>
                </p:cNvGrpSpPr>
                <p:nvPr/>
              </p:nvGrpSpPr>
              <p:grpSpPr bwMode="auto">
                <a:xfrm>
                  <a:off x="6021388" y="1481138"/>
                  <a:ext cx="920750" cy="304800"/>
                  <a:chOff x="6021388" y="1481138"/>
                  <a:chExt cx="920750" cy="304800"/>
                </a:xfrm>
              </p:grpSpPr>
              <p:sp>
                <p:nvSpPr>
                  <p:cNvPr id="37" name="Freeform 36"/>
                  <p:cNvSpPr/>
                  <p:nvPr/>
                </p:nvSpPr>
                <p:spPr bwMode="auto">
                  <a:xfrm>
                    <a:off x="6021820" y="1517026"/>
                    <a:ext cx="476469" cy="72800"/>
                  </a:xfrm>
                  <a:custGeom>
                    <a:avLst/>
                    <a:gdLst>
                      <a:gd name="connsiteX0" fmla="*/ 0 w 595953"/>
                      <a:gd name="connsiteY0" fmla="*/ 81887 h 100084"/>
                      <a:gd name="connsiteX1" fmla="*/ 150126 w 595953"/>
                      <a:gd name="connsiteY1" fmla="*/ 27296 h 100084"/>
                      <a:gd name="connsiteX2" fmla="*/ 313899 w 595953"/>
                      <a:gd name="connsiteY2" fmla="*/ 0 h 100084"/>
                      <a:gd name="connsiteX3" fmla="*/ 464024 w 595953"/>
                      <a:gd name="connsiteY3" fmla="*/ 27296 h 100084"/>
                      <a:gd name="connsiteX4" fmla="*/ 586854 w 595953"/>
                      <a:gd name="connsiteY4" fmla="*/ 68239 h 100084"/>
                      <a:gd name="connsiteX5" fmla="*/ 518615 w 595953"/>
                      <a:gd name="connsiteY5" fmla="*/ 95535 h 100084"/>
                      <a:gd name="connsiteX6" fmla="*/ 368490 w 595953"/>
                      <a:gd name="connsiteY6" fmla="*/ 95535 h 100084"/>
                      <a:gd name="connsiteX7" fmla="*/ 313899 w 595953"/>
                      <a:gd name="connsiteY7" fmla="*/ 95535 h 100084"/>
                      <a:gd name="connsiteX8" fmla="*/ 136478 w 595953"/>
                      <a:gd name="connsiteY8" fmla="*/ 95535 h 100084"/>
                      <a:gd name="connsiteX9" fmla="*/ 54591 w 595953"/>
                      <a:gd name="connsiteY9" fmla="*/ 95535 h 100084"/>
                      <a:gd name="connsiteX10" fmla="*/ 0 w 595953"/>
                      <a:gd name="connsiteY10" fmla="*/ 81887 h 1000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595953" h="100084">
                        <a:moveTo>
                          <a:pt x="0" y="81887"/>
                        </a:moveTo>
                        <a:cubicBezTo>
                          <a:pt x="48905" y="61415"/>
                          <a:pt x="97810" y="40944"/>
                          <a:pt x="150126" y="27296"/>
                        </a:cubicBezTo>
                        <a:cubicBezTo>
                          <a:pt x="202442" y="13648"/>
                          <a:pt x="261583" y="0"/>
                          <a:pt x="313899" y="0"/>
                        </a:cubicBezTo>
                        <a:cubicBezTo>
                          <a:pt x="366215" y="0"/>
                          <a:pt x="418532" y="15923"/>
                          <a:pt x="464024" y="27296"/>
                        </a:cubicBezTo>
                        <a:cubicBezTo>
                          <a:pt x="509516" y="38669"/>
                          <a:pt x="577756" y="56866"/>
                          <a:pt x="586854" y="68239"/>
                        </a:cubicBezTo>
                        <a:cubicBezTo>
                          <a:pt x="595953" y="79612"/>
                          <a:pt x="555009" y="90986"/>
                          <a:pt x="518615" y="95535"/>
                        </a:cubicBezTo>
                        <a:cubicBezTo>
                          <a:pt x="482221" y="100084"/>
                          <a:pt x="368490" y="95535"/>
                          <a:pt x="368490" y="95535"/>
                        </a:cubicBezTo>
                        <a:lnTo>
                          <a:pt x="313899" y="95535"/>
                        </a:lnTo>
                        <a:lnTo>
                          <a:pt x="136478" y="95535"/>
                        </a:lnTo>
                        <a:lnTo>
                          <a:pt x="54591" y="95535"/>
                        </a:lnTo>
                        <a:lnTo>
                          <a:pt x="0" y="81887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38" name="Freeform 37"/>
                  <p:cNvSpPr/>
                  <p:nvPr/>
                </p:nvSpPr>
                <p:spPr bwMode="auto">
                  <a:xfrm>
                    <a:off x="6071305" y="1627809"/>
                    <a:ext cx="477882" cy="74383"/>
                  </a:xfrm>
                  <a:custGeom>
                    <a:avLst/>
                    <a:gdLst>
                      <a:gd name="connsiteX0" fmla="*/ 0 w 595953"/>
                      <a:gd name="connsiteY0" fmla="*/ 81887 h 100084"/>
                      <a:gd name="connsiteX1" fmla="*/ 150126 w 595953"/>
                      <a:gd name="connsiteY1" fmla="*/ 27296 h 100084"/>
                      <a:gd name="connsiteX2" fmla="*/ 313899 w 595953"/>
                      <a:gd name="connsiteY2" fmla="*/ 0 h 100084"/>
                      <a:gd name="connsiteX3" fmla="*/ 464024 w 595953"/>
                      <a:gd name="connsiteY3" fmla="*/ 27296 h 100084"/>
                      <a:gd name="connsiteX4" fmla="*/ 586854 w 595953"/>
                      <a:gd name="connsiteY4" fmla="*/ 68239 h 100084"/>
                      <a:gd name="connsiteX5" fmla="*/ 518615 w 595953"/>
                      <a:gd name="connsiteY5" fmla="*/ 95535 h 100084"/>
                      <a:gd name="connsiteX6" fmla="*/ 368490 w 595953"/>
                      <a:gd name="connsiteY6" fmla="*/ 95535 h 100084"/>
                      <a:gd name="connsiteX7" fmla="*/ 313899 w 595953"/>
                      <a:gd name="connsiteY7" fmla="*/ 95535 h 100084"/>
                      <a:gd name="connsiteX8" fmla="*/ 136478 w 595953"/>
                      <a:gd name="connsiteY8" fmla="*/ 95535 h 100084"/>
                      <a:gd name="connsiteX9" fmla="*/ 54591 w 595953"/>
                      <a:gd name="connsiteY9" fmla="*/ 95535 h 100084"/>
                      <a:gd name="connsiteX10" fmla="*/ 0 w 595953"/>
                      <a:gd name="connsiteY10" fmla="*/ 81887 h 1000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595953" h="100084">
                        <a:moveTo>
                          <a:pt x="0" y="81887"/>
                        </a:moveTo>
                        <a:cubicBezTo>
                          <a:pt x="48905" y="61415"/>
                          <a:pt x="97810" y="40944"/>
                          <a:pt x="150126" y="27296"/>
                        </a:cubicBezTo>
                        <a:cubicBezTo>
                          <a:pt x="202442" y="13648"/>
                          <a:pt x="261583" y="0"/>
                          <a:pt x="313899" y="0"/>
                        </a:cubicBezTo>
                        <a:cubicBezTo>
                          <a:pt x="366215" y="0"/>
                          <a:pt x="418532" y="15923"/>
                          <a:pt x="464024" y="27296"/>
                        </a:cubicBezTo>
                        <a:cubicBezTo>
                          <a:pt x="509516" y="38669"/>
                          <a:pt x="577756" y="56866"/>
                          <a:pt x="586854" y="68239"/>
                        </a:cubicBezTo>
                        <a:cubicBezTo>
                          <a:pt x="595953" y="79612"/>
                          <a:pt x="555009" y="90986"/>
                          <a:pt x="518615" y="95535"/>
                        </a:cubicBezTo>
                        <a:cubicBezTo>
                          <a:pt x="482221" y="100084"/>
                          <a:pt x="368490" y="95535"/>
                          <a:pt x="368490" y="95535"/>
                        </a:cubicBezTo>
                        <a:lnTo>
                          <a:pt x="313899" y="95535"/>
                        </a:lnTo>
                        <a:lnTo>
                          <a:pt x="136478" y="95535"/>
                        </a:lnTo>
                        <a:lnTo>
                          <a:pt x="54591" y="95535"/>
                        </a:lnTo>
                        <a:lnTo>
                          <a:pt x="0" y="81887"/>
                        </a:lnTo>
                        <a:close/>
                      </a:path>
                    </a:pathLst>
                  </a:custGeom>
                  <a:solidFill>
                    <a:srgbClr val="008000"/>
                  </a:solidFill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 dirty="0">
                      <a:solidFill>
                        <a:srgbClr val="FFFF00"/>
                      </a:solidFill>
                    </a:endParaRPr>
                  </a:p>
                </p:txBody>
              </p:sp>
              <p:sp>
                <p:nvSpPr>
                  <p:cNvPr id="39" name="Freeform 38"/>
                  <p:cNvSpPr/>
                  <p:nvPr/>
                </p:nvSpPr>
                <p:spPr bwMode="auto">
                  <a:xfrm>
                    <a:off x="6399319" y="1713270"/>
                    <a:ext cx="476468" cy="72800"/>
                  </a:xfrm>
                  <a:custGeom>
                    <a:avLst/>
                    <a:gdLst>
                      <a:gd name="connsiteX0" fmla="*/ 0 w 595953"/>
                      <a:gd name="connsiteY0" fmla="*/ 81887 h 100084"/>
                      <a:gd name="connsiteX1" fmla="*/ 150126 w 595953"/>
                      <a:gd name="connsiteY1" fmla="*/ 27296 h 100084"/>
                      <a:gd name="connsiteX2" fmla="*/ 313899 w 595953"/>
                      <a:gd name="connsiteY2" fmla="*/ 0 h 100084"/>
                      <a:gd name="connsiteX3" fmla="*/ 464024 w 595953"/>
                      <a:gd name="connsiteY3" fmla="*/ 27296 h 100084"/>
                      <a:gd name="connsiteX4" fmla="*/ 586854 w 595953"/>
                      <a:gd name="connsiteY4" fmla="*/ 68239 h 100084"/>
                      <a:gd name="connsiteX5" fmla="*/ 518615 w 595953"/>
                      <a:gd name="connsiteY5" fmla="*/ 95535 h 100084"/>
                      <a:gd name="connsiteX6" fmla="*/ 368490 w 595953"/>
                      <a:gd name="connsiteY6" fmla="*/ 95535 h 100084"/>
                      <a:gd name="connsiteX7" fmla="*/ 313899 w 595953"/>
                      <a:gd name="connsiteY7" fmla="*/ 95535 h 100084"/>
                      <a:gd name="connsiteX8" fmla="*/ 136478 w 595953"/>
                      <a:gd name="connsiteY8" fmla="*/ 95535 h 100084"/>
                      <a:gd name="connsiteX9" fmla="*/ 54591 w 595953"/>
                      <a:gd name="connsiteY9" fmla="*/ 95535 h 100084"/>
                      <a:gd name="connsiteX10" fmla="*/ 0 w 595953"/>
                      <a:gd name="connsiteY10" fmla="*/ 81887 h 1000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595953" h="100084">
                        <a:moveTo>
                          <a:pt x="0" y="81887"/>
                        </a:moveTo>
                        <a:cubicBezTo>
                          <a:pt x="48905" y="61415"/>
                          <a:pt x="97810" y="40944"/>
                          <a:pt x="150126" y="27296"/>
                        </a:cubicBezTo>
                        <a:cubicBezTo>
                          <a:pt x="202442" y="13648"/>
                          <a:pt x="261583" y="0"/>
                          <a:pt x="313899" y="0"/>
                        </a:cubicBezTo>
                        <a:cubicBezTo>
                          <a:pt x="366215" y="0"/>
                          <a:pt x="418532" y="15923"/>
                          <a:pt x="464024" y="27296"/>
                        </a:cubicBezTo>
                        <a:cubicBezTo>
                          <a:pt x="509516" y="38669"/>
                          <a:pt x="577756" y="56866"/>
                          <a:pt x="586854" y="68239"/>
                        </a:cubicBezTo>
                        <a:cubicBezTo>
                          <a:pt x="595953" y="79612"/>
                          <a:pt x="555009" y="90986"/>
                          <a:pt x="518615" y="95535"/>
                        </a:cubicBezTo>
                        <a:cubicBezTo>
                          <a:pt x="482221" y="100084"/>
                          <a:pt x="368490" y="95535"/>
                          <a:pt x="368490" y="95535"/>
                        </a:cubicBezTo>
                        <a:lnTo>
                          <a:pt x="313899" y="95535"/>
                        </a:lnTo>
                        <a:lnTo>
                          <a:pt x="136478" y="95535"/>
                        </a:lnTo>
                        <a:lnTo>
                          <a:pt x="54591" y="95535"/>
                        </a:lnTo>
                        <a:lnTo>
                          <a:pt x="0" y="81887"/>
                        </a:lnTo>
                        <a:close/>
                      </a:path>
                    </a:pathLst>
                  </a:custGeom>
                  <a:solidFill>
                    <a:srgbClr val="FF0000"/>
                  </a:solidFill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40" name="Freeform 39"/>
                  <p:cNvSpPr/>
                  <p:nvPr/>
                </p:nvSpPr>
                <p:spPr bwMode="auto">
                  <a:xfrm>
                    <a:off x="6467184" y="1480627"/>
                    <a:ext cx="475055" cy="72800"/>
                  </a:xfrm>
                  <a:custGeom>
                    <a:avLst/>
                    <a:gdLst>
                      <a:gd name="connsiteX0" fmla="*/ 0 w 595953"/>
                      <a:gd name="connsiteY0" fmla="*/ 81887 h 100084"/>
                      <a:gd name="connsiteX1" fmla="*/ 150126 w 595953"/>
                      <a:gd name="connsiteY1" fmla="*/ 27296 h 100084"/>
                      <a:gd name="connsiteX2" fmla="*/ 313899 w 595953"/>
                      <a:gd name="connsiteY2" fmla="*/ 0 h 100084"/>
                      <a:gd name="connsiteX3" fmla="*/ 464024 w 595953"/>
                      <a:gd name="connsiteY3" fmla="*/ 27296 h 100084"/>
                      <a:gd name="connsiteX4" fmla="*/ 586854 w 595953"/>
                      <a:gd name="connsiteY4" fmla="*/ 68239 h 100084"/>
                      <a:gd name="connsiteX5" fmla="*/ 518615 w 595953"/>
                      <a:gd name="connsiteY5" fmla="*/ 95535 h 100084"/>
                      <a:gd name="connsiteX6" fmla="*/ 368490 w 595953"/>
                      <a:gd name="connsiteY6" fmla="*/ 95535 h 100084"/>
                      <a:gd name="connsiteX7" fmla="*/ 313899 w 595953"/>
                      <a:gd name="connsiteY7" fmla="*/ 95535 h 100084"/>
                      <a:gd name="connsiteX8" fmla="*/ 136478 w 595953"/>
                      <a:gd name="connsiteY8" fmla="*/ 95535 h 100084"/>
                      <a:gd name="connsiteX9" fmla="*/ 54591 w 595953"/>
                      <a:gd name="connsiteY9" fmla="*/ 95535 h 100084"/>
                      <a:gd name="connsiteX10" fmla="*/ 0 w 595953"/>
                      <a:gd name="connsiteY10" fmla="*/ 81887 h 1000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595953" h="100084">
                        <a:moveTo>
                          <a:pt x="0" y="81887"/>
                        </a:moveTo>
                        <a:cubicBezTo>
                          <a:pt x="48905" y="61415"/>
                          <a:pt x="97810" y="40944"/>
                          <a:pt x="150126" y="27296"/>
                        </a:cubicBezTo>
                        <a:cubicBezTo>
                          <a:pt x="202442" y="13648"/>
                          <a:pt x="261583" y="0"/>
                          <a:pt x="313899" y="0"/>
                        </a:cubicBezTo>
                        <a:cubicBezTo>
                          <a:pt x="366215" y="0"/>
                          <a:pt x="418532" y="15923"/>
                          <a:pt x="464024" y="27296"/>
                        </a:cubicBezTo>
                        <a:cubicBezTo>
                          <a:pt x="509516" y="38669"/>
                          <a:pt x="577756" y="56866"/>
                          <a:pt x="586854" y="68239"/>
                        </a:cubicBezTo>
                        <a:cubicBezTo>
                          <a:pt x="595953" y="79612"/>
                          <a:pt x="555009" y="90986"/>
                          <a:pt x="518615" y="95535"/>
                        </a:cubicBezTo>
                        <a:cubicBezTo>
                          <a:pt x="482221" y="100084"/>
                          <a:pt x="368490" y="95535"/>
                          <a:pt x="368490" y="95535"/>
                        </a:cubicBezTo>
                        <a:lnTo>
                          <a:pt x="313899" y="95535"/>
                        </a:lnTo>
                        <a:lnTo>
                          <a:pt x="136478" y="95535"/>
                        </a:lnTo>
                        <a:lnTo>
                          <a:pt x="54591" y="95535"/>
                        </a:lnTo>
                        <a:lnTo>
                          <a:pt x="0" y="81887"/>
                        </a:lnTo>
                        <a:close/>
                      </a:path>
                    </a:pathLst>
                  </a:custGeom>
                  <a:solidFill>
                    <a:srgbClr val="008000"/>
                  </a:solidFill>
                  <a:ln>
                    <a:solidFill>
                      <a:schemeClr val="bg1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US"/>
                  </a:p>
                </p:txBody>
              </p:sp>
              <p:sp>
                <p:nvSpPr>
                  <p:cNvPr id="41" name="Oval 40"/>
                  <p:cNvSpPr/>
                  <p:nvPr/>
                </p:nvSpPr>
                <p:spPr bwMode="auto">
                  <a:xfrm rot="9998631">
                    <a:off x="6307418" y="1640470"/>
                    <a:ext cx="31105" cy="45896"/>
                  </a:xfrm>
                  <a:prstGeom prst="ellipse">
                    <a:avLst/>
                  </a:prstGeom>
                  <a:solidFill>
                    <a:srgbClr val="FFFF0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/>
                  </a:p>
                </p:txBody>
              </p:sp>
              <p:sp>
                <p:nvSpPr>
                  <p:cNvPr id="42" name="Oval 41"/>
                  <p:cNvSpPr/>
                  <p:nvPr/>
                </p:nvSpPr>
                <p:spPr bwMode="auto">
                  <a:xfrm rot="9998631">
                    <a:off x="6259347" y="1523357"/>
                    <a:ext cx="32519" cy="45896"/>
                  </a:xfrm>
                  <a:prstGeom prst="ellipse">
                    <a:avLst/>
                  </a:prstGeom>
                  <a:solidFill>
                    <a:srgbClr val="FFFF0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/>
                  </a:p>
                </p:txBody>
              </p:sp>
              <p:sp>
                <p:nvSpPr>
                  <p:cNvPr id="43" name="Oval 42"/>
                  <p:cNvSpPr/>
                  <p:nvPr/>
                </p:nvSpPr>
                <p:spPr bwMode="auto">
                  <a:xfrm rot="9998631">
                    <a:off x="6694814" y="1491704"/>
                    <a:ext cx="31105" cy="47478"/>
                  </a:xfrm>
                  <a:prstGeom prst="ellipse">
                    <a:avLst/>
                  </a:prstGeom>
                  <a:solidFill>
                    <a:srgbClr val="FFFF0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/>
                  </a:p>
                </p:txBody>
              </p:sp>
              <p:sp>
                <p:nvSpPr>
                  <p:cNvPr id="44" name="Oval 43"/>
                  <p:cNvSpPr/>
                  <p:nvPr/>
                </p:nvSpPr>
                <p:spPr bwMode="auto">
                  <a:xfrm rot="9998631">
                    <a:off x="6809336" y="1615148"/>
                    <a:ext cx="31105" cy="47478"/>
                  </a:xfrm>
                  <a:prstGeom prst="ellipse">
                    <a:avLst/>
                  </a:prstGeom>
                  <a:solidFill>
                    <a:srgbClr val="FFFF0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/>
                  </a:p>
                </p:txBody>
              </p:sp>
              <p:sp>
                <p:nvSpPr>
                  <p:cNvPr id="45" name="Oval 44"/>
                  <p:cNvSpPr/>
                  <p:nvPr/>
                </p:nvSpPr>
                <p:spPr bwMode="auto">
                  <a:xfrm rot="9998631">
                    <a:off x="6626949" y="1725930"/>
                    <a:ext cx="31105" cy="47478"/>
                  </a:xfrm>
                  <a:prstGeom prst="ellipse">
                    <a:avLst/>
                  </a:prstGeom>
                  <a:solidFill>
                    <a:srgbClr val="FFFF00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en-US"/>
                  </a:p>
                </p:txBody>
              </p:sp>
            </p:grpSp>
          </p:grpSp>
          <p:sp>
            <p:nvSpPr>
              <p:cNvPr id="30" name="Right Arrow 29"/>
              <p:cNvSpPr>
                <a:spLocks noChangeArrowheads="1"/>
              </p:cNvSpPr>
              <p:nvPr/>
            </p:nvSpPr>
            <p:spPr bwMode="auto">
              <a:xfrm>
                <a:off x="6542954" y="5566937"/>
                <a:ext cx="587118" cy="286615"/>
              </a:xfrm>
              <a:prstGeom prst="rightArrow">
                <a:avLst>
                  <a:gd name="adj1" fmla="val 50000"/>
                  <a:gd name="adj2" fmla="val 49997"/>
                </a:avLst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>
                <a:outerShdw dist="23000" dir="5400000" rotWithShape="0">
                  <a:srgbClr val="808080">
                    <a:alpha val="34999"/>
                  </a:srgbClr>
                </a:outerShdw>
              </a:effectLst>
            </p:spPr>
            <p:txBody>
              <a:bodyPr anchor="ctr"/>
              <a:lstStyle/>
              <a:p>
                <a:pPr algn="ctr">
                  <a:defRPr/>
                </a:pPr>
                <a:endParaRPr lang="en-US">
                  <a:solidFill>
                    <a:schemeClr val="lt1"/>
                  </a:solidFill>
                  <a:latin typeface="+mn-lt"/>
                  <a:ea typeface="+mn-ea"/>
                </a:endParaRPr>
              </a:p>
            </p:txBody>
          </p:sp>
        </p:grpSp>
        <p:sp>
          <p:nvSpPr>
            <p:cNvPr id="13320" name="TextBox 27"/>
            <p:cNvSpPr txBox="1">
              <a:spLocks noChangeArrowheads="1"/>
            </p:cNvSpPr>
            <p:nvPr/>
          </p:nvSpPr>
          <p:spPr bwMode="auto">
            <a:xfrm>
              <a:off x="7698997" y="4337452"/>
              <a:ext cx="1031051" cy="9818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/>
                <a:t>PSC</a:t>
              </a:r>
            </a:p>
            <a:p>
              <a:endParaRPr lang="en-US"/>
            </a:p>
          </p:txBody>
        </p:sp>
      </p:grpSp>
      <p:sp>
        <p:nvSpPr>
          <p:cNvPr id="46" name="U-Turn Arrow 45"/>
          <p:cNvSpPr>
            <a:spLocks noChangeArrowheads="1"/>
          </p:cNvSpPr>
          <p:nvPr/>
        </p:nvSpPr>
        <p:spPr bwMode="auto">
          <a:xfrm>
            <a:off x="4597400" y="357188"/>
            <a:ext cx="2857500" cy="401637"/>
          </a:xfrm>
          <a:custGeom>
            <a:avLst/>
            <a:gdLst>
              <a:gd name="T0" fmla="*/ 2656767 w 2857452"/>
              <a:gd name="T1" fmla="*/ 200686 h 401371"/>
              <a:gd name="T2" fmla="*/ 2757109 w 2857452"/>
              <a:gd name="T3" fmla="*/ 301028 h 401371"/>
              <a:gd name="T4" fmla="*/ 2857452 w 2857452"/>
              <a:gd name="T5" fmla="*/ 200686 h 401371"/>
              <a:gd name="T6" fmla="*/ 1403640 w 2857452"/>
              <a:gd name="T7" fmla="*/ 0 h 401371"/>
              <a:gd name="T8" fmla="*/ 50171 w 2857452"/>
              <a:gd name="T9" fmla="*/ 401371 h 401371"/>
              <a:gd name="T10" fmla="*/ 1 60000 65536"/>
              <a:gd name="T11" fmla="*/ 1 60000 65536"/>
              <a:gd name="T12" fmla="*/ 0 60000 65536"/>
              <a:gd name="T13" fmla="*/ 3 60000 65536"/>
              <a:gd name="T14" fmla="*/ 1 60000 65536"/>
              <a:gd name="T15" fmla="*/ 0 w 2857452"/>
              <a:gd name="T16" fmla="*/ 0 h 401371"/>
              <a:gd name="T17" fmla="*/ 2857452 w 2857452"/>
              <a:gd name="T18" fmla="*/ 401371 h 40137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857452" h="401371">
                <a:moveTo>
                  <a:pt x="0" y="401371"/>
                </a:moveTo>
                <a:lnTo>
                  <a:pt x="0" y="175600"/>
                </a:lnTo>
                <a:cubicBezTo>
                  <a:pt x="0" y="78618"/>
                  <a:pt x="78618" y="0"/>
                  <a:pt x="175599" y="0"/>
                </a:cubicBezTo>
                <a:lnTo>
                  <a:pt x="2631681" y="0"/>
                </a:lnTo>
                <a:lnTo>
                  <a:pt x="2631680" y="0"/>
                </a:lnTo>
                <a:cubicBezTo>
                  <a:pt x="2728662" y="0"/>
                  <a:pt x="2807281" y="78618"/>
                  <a:pt x="2807281" y="175600"/>
                </a:cubicBezTo>
                <a:lnTo>
                  <a:pt x="2807281" y="200686"/>
                </a:lnTo>
                <a:lnTo>
                  <a:pt x="2857452" y="200686"/>
                </a:lnTo>
                <a:lnTo>
                  <a:pt x="2757109" y="301028"/>
                </a:lnTo>
                <a:lnTo>
                  <a:pt x="2656767" y="200686"/>
                </a:lnTo>
                <a:lnTo>
                  <a:pt x="2706938" y="200686"/>
                </a:lnTo>
                <a:lnTo>
                  <a:pt x="2706938" y="175600"/>
                </a:lnTo>
                <a:cubicBezTo>
                  <a:pt x="2706938" y="134036"/>
                  <a:pt x="2673244" y="100343"/>
                  <a:pt x="2631681" y="100343"/>
                </a:cubicBezTo>
                <a:lnTo>
                  <a:pt x="175600" y="100343"/>
                </a:lnTo>
                <a:lnTo>
                  <a:pt x="175599" y="100343"/>
                </a:lnTo>
                <a:cubicBezTo>
                  <a:pt x="134036" y="100343"/>
                  <a:pt x="100343" y="134036"/>
                  <a:pt x="100343" y="175599"/>
                </a:cubicBezTo>
                <a:lnTo>
                  <a:pt x="100343" y="401371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rgbClr val="008000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81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Theme</vt:lpstr>
      <vt:lpstr>Slide 1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Mirko Corselli</dc:creator>
  <cp:lastModifiedBy>JoVE</cp:lastModifiedBy>
  <cp:revision>2</cp:revision>
  <dcterms:created xsi:type="dcterms:W3CDTF">2011-02-17T18:37:07Z</dcterms:created>
  <dcterms:modified xsi:type="dcterms:W3CDTF">2011-04-04T15:53:37Z</dcterms:modified>
</cp:coreProperties>
</file>