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8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2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38D96-7356-463D-830A-F24CCC2848B0}" type="datetimeFigureOut">
              <a:rPr lang="en-CA" smtClean="0"/>
              <a:t>23/02/2011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CADCAE-E2EE-4C5B-B5DB-2A7C924DF44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34155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CADCAE-E2EE-4C5B-B5DB-2A7C924DF44E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585543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32EFD-D8DF-4A4E-98AC-04EC27065112}" type="datetimeFigureOut">
              <a:rPr lang="en-CA" smtClean="0"/>
              <a:t>23/02/2011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A5E9B-3DBF-4E69-87EB-8B49BF0C188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34673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32EFD-D8DF-4A4E-98AC-04EC27065112}" type="datetimeFigureOut">
              <a:rPr lang="en-CA" smtClean="0"/>
              <a:t>23/02/2011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A5E9B-3DBF-4E69-87EB-8B49BF0C188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66183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32EFD-D8DF-4A4E-98AC-04EC27065112}" type="datetimeFigureOut">
              <a:rPr lang="en-CA" smtClean="0"/>
              <a:t>23/02/2011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A5E9B-3DBF-4E69-87EB-8B49BF0C188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66484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32EFD-D8DF-4A4E-98AC-04EC27065112}" type="datetimeFigureOut">
              <a:rPr lang="en-CA" smtClean="0"/>
              <a:t>23/02/2011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A5E9B-3DBF-4E69-87EB-8B49BF0C188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32971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32EFD-D8DF-4A4E-98AC-04EC27065112}" type="datetimeFigureOut">
              <a:rPr lang="en-CA" smtClean="0"/>
              <a:t>23/02/2011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A5E9B-3DBF-4E69-87EB-8B49BF0C188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61241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32EFD-D8DF-4A4E-98AC-04EC27065112}" type="datetimeFigureOut">
              <a:rPr lang="en-CA" smtClean="0"/>
              <a:t>23/02/2011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A5E9B-3DBF-4E69-87EB-8B49BF0C188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0565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32EFD-D8DF-4A4E-98AC-04EC27065112}" type="datetimeFigureOut">
              <a:rPr lang="en-CA" smtClean="0"/>
              <a:t>23/02/2011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A5E9B-3DBF-4E69-87EB-8B49BF0C188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34460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32EFD-D8DF-4A4E-98AC-04EC27065112}" type="datetimeFigureOut">
              <a:rPr lang="en-CA" smtClean="0"/>
              <a:t>23/02/2011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A5E9B-3DBF-4E69-87EB-8B49BF0C188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8906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32EFD-D8DF-4A4E-98AC-04EC27065112}" type="datetimeFigureOut">
              <a:rPr lang="en-CA" smtClean="0"/>
              <a:t>23/02/2011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A5E9B-3DBF-4E69-87EB-8B49BF0C188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5809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32EFD-D8DF-4A4E-98AC-04EC27065112}" type="datetimeFigureOut">
              <a:rPr lang="en-CA" smtClean="0"/>
              <a:t>23/02/2011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A5E9B-3DBF-4E69-87EB-8B49BF0C188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71891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32EFD-D8DF-4A4E-98AC-04EC27065112}" type="datetimeFigureOut">
              <a:rPr lang="en-CA" smtClean="0"/>
              <a:t>23/02/2011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A5E9B-3DBF-4E69-87EB-8B49BF0C188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7357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32EFD-D8DF-4A4E-98AC-04EC27065112}" type="datetimeFigureOut">
              <a:rPr lang="en-CA" smtClean="0"/>
              <a:t>23/02/2011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3A5E9B-3DBF-4E69-87EB-8B49BF0C188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6996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8767" y="2492832"/>
            <a:ext cx="1580953" cy="57619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3419872" y="3429000"/>
            <a:ext cx="5472609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CA" dirty="0" smtClean="0"/>
              <a:t>1. </a:t>
            </a:r>
            <a:r>
              <a:rPr lang="en-CA" i="1" dirty="0" smtClean="0"/>
              <a:t>N</a:t>
            </a:r>
            <a:r>
              <a:rPr lang="en-CA" dirty="0" smtClean="0"/>
              <a:t>-terminal </a:t>
            </a:r>
            <a:r>
              <a:rPr lang="en-CA" dirty="0" err="1" smtClean="0"/>
              <a:t>deprotection</a:t>
            </a:r>
            <a:r>
              <a:rPr lang="en-CA" dirty="0" smtClean="0"/>
              <a:t> (</a:t>
            </a:r>
            <a:r>
              <a:rPr lang="en-CA" dirty="0" err="1" smtClean="0"/>
              <a:t>piperidine</a:t>
            </a:r>
            <a:r>
              <a:rPr lang="en-CA" dirty="0" smtClean="0"/>
              <a:t>/DMF) </a:t>
            </a:r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3419872" y="3798471"/>
            <a:ext cx="5472609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CA" dirty="0" smtClean="0"/>
              <a:t>2. Coupling (HBTU/DIPEA/DMF) </a:t>
            </a:r>
            <a:endParaRPr lang="en-CA" dirty="0"/>
          </a:p>
        </p:txBody>
      </p:sp>
      <p:sp>
        <p:nvSpPr>
          <p:cNvPr id="5" name="TextBox 4"/>
          <p:cNvSpPr txBox="1"/>
          <p:nvPr/>
        </p:nvSpPr>
        <p:spPr>
          <a:xfrm>
            <a:off x="3419872" y="4167803"/>
            <a:ext cx="5472609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CA" dirty="0" smtClean="0"/>
              <a:t>3. Repeat</a:t>
            </a:r>
            <a:endParaRPr lang="en-CA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2708919"/>
            <a:ext cx="1604762" cy="57619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1148" y="2492832"/>
            <a:ext cx="1428572" cy="57619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7339" y="2492832"/>
            <a:ext cx="2152381" cy="78571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5910" y="2492831"/>
            <a:ext cx="2723810" cy="78571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4481" y="2506587"/>
            <a:ext cx="3295239" cy="78571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3053" y="2492831"/>
            <a:ext cx="3866667" cy="78095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1624" y="2504157"/>
            <a:ext cx="4438096" cy="78095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0196" y="2506587"/>
            <a:ext cx="5009524" cy="78095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8767" y="2494777"/>
            <a:ext cx="5580953" cy="78095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</p:pic>
      <p:sp>
        <p:nvSpPr>
          <p:cNvPr id="16" name="TextBox 15"/>
          <p:cNvSpPr txBox="1"/>
          <p:nvPr/>
        </p:nvSpPr>
        <p:spPr>
          <a:xfrm>
            <a:off x="3419872" y="4537135"/>
            <a:ext cx="5472609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CA" dirty="0" smtClean="0"/>
              <a:t>4. Cyclization (</a:t>
            </a:r>
            <a:r>
              <a:rPr lang="en-CA" dirty="0" err="1" smtClean="0"/>
              <a:t>Tl</a:t>
            </a:r>
            <a:r>
              <a:rPr lang="en-CA" dirty="0" smtClean="0"/>
              <a:t>(TFA)</a:t>
            </a:r>
            <a:r>
              <a:rPr lang="en-CA" baseline="-25000" dirty="0" smtClean="0"/>
              <a:t>3</a:t>
            </a:r>
            <a:r>
              <a:rPr lang="en-CA" dirty="0" smtClean="0"/>
              <a:t>)</a:t>
            </a:r>
            <a:endParaRPr lang="en-CA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8767" y="2492831"/>
            <a:ext cx="5580953" cy="74285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</p:pic>
      <p:sp>
        <p:nvSpPr>
          <p:cNvPr id="18" name="TextBox 17"/>
          <p:cNvSpPr txBox="1"/>
          <p:nvPr/>
        </p:nvSpPr>
        <p:spPr>
          <a:xfrm>
            <a:off x="3419872" y="4906467"/>
            <a:ext cx="5472609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CA" dirty="0" smtClean="0"/>
              <a:t>5. </a:t>
            </a:r>
            <a:r>
              <a:rPr lang="en-CA" i="1" dirty="0" smtClean="0"/>
              <a:t>N</a:t>
            </a:r>
            <a:r>
              <a:rPr lang="en-CA" dirty="0" smtClean="0"/>
              <a:t>-terminal </a:t>
            </a:r>
            <a:r>
              <a:rPr lang="en-CA" dirty="0" err="1" smtClean="0"/>
              <a:t>deprotection</a:t>
            </a:r>
            <a:r>
              <a:rPr lang="en-CA" dirty="0" smtClean="0"/>
              <a:t> and coupling</a:t>
            </a:r>
            <a:endParaRPr lang="en-CA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1148" y="2506587"/>
            <a:ext cx="5428572" cy="74285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428545"/>
            <a:ext cx="1747619" cy="128095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8767" y="2423783"/>
            <a:ext cx="6580953" cy="128571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</p:pic>
      <p:sp>
        <p:nvSpPr>
          <p:cNvPr id="22" name="TextBox 21"/>
          <p:cNvSpPr txBox="1"/>
          <p:nvPr/>
        </p:nvSpPr>
        <p:spPr>
          <a:xfrm>
            <a:off x="3419872" y="5284273"/>
            <a:ext cx="5472609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CA" dirty="0" smtClean="0"/>
              <a:t>6. Full </a:t>
            </a:r>
            <a:r>
              <a:rPr lang="en-CA" dirty="0" err="1" smtClean="0"/>
              <a:t>deprotection</a:t>
            </a:r>
            <a:r>
              <a:rPr lang="en-CA" dirty="0" smtClean="0"/>
              <a:t> and resin cleavage (TFA/H</a:t>
            </a:r>
            <a:r>
              <a:rPr lang="en-CA" baseline="-25000" dirty="0" smtClean="0"/>
              <a:t>2</a:t>
            </a:r>
            <a:r>
              <a:rPr lang="en-CA" dirty="0" smtClean="0"/>
              <a:t>O/</a:t>
            </a:r>
            <a:r>
              <a:rPr lang="en-CA" baseline="30000" dirty="0" smtClean="0"/>
              <a:t>i</a:t>
            </a:r>
            <a:r>
              <a:rPr lang="en-CA" dirty="0" smtClean="0"/>
              <a:t>Pr</a:t>
            </a:r>
            <a:r>
              <a:rPr lang="en-CA" baseline="-25000" dirty="0" smtClean="0"/>
              <a:t>3</a:t>
            </a:r>
            <a:r>
              <a:rPr lang="en-CA" dirty="0" smtClean="0"/>
              <a:t>SiH)</a:t>
            </a:r>
            <a:endParaRPr lang="en-CA" dirty="0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6952" y="2423782"/>
            <a:ext cx="6604763" cy="128571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</p:pic>
      <p:sp>
        <p:nvSpPr>
          <p:cNvPr id="24" name="TextBox 23"/>
          <p:cNvSpPr txBox="1"/>
          <p:nvPr/>
        </p:nvSpPr>
        <p:spPr>
          <a:xfrm>
            <a:off x="899592" y="1124744"/>
            <a:ext cx="6479818" cy="46166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CA" sz="2400" dirty="0" smtClean="0"/>
              <a:t>Synthesis of </a:t>
            </a:r>
            <a:r>
              <a:rPr lang="en-CA" sz="2400" b="1" dirty="0" smtClean="0"/>
              <a:t>maleimido-Tyr</a:t>
            </a:r>
            <a:r>
              <a:rPr lang="en-CA" sz="2400" b="1" baseline="30000" dirty="0" smtClean="0"/>
              <a:t>3</a:t>
            </a:r>
            <a:r>
              <a:rPr lang="en-CA" sz="2400" b="1" dirty="0" smtClean="0"/>
              <a:t>-octreotate (MI-TATE)</a:t>
            </a:r>
            <a:endParaRPr lang="en-CA" sz="2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1687786" y="1916832"/>
            <a:ext cx="1666767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CA" b="1" dirty="0" smtClean="0">
                <a:ln w="6350"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/>
                </a:solidFill>
              </a:rPr>
              <a:t>Maleimido (MI)</a:t>
            </a:r>
            <a:endParaRPr lang="en-CA" b="1" dirty="0">
              <a:ln w="6350">
                <a:solidFill>
                  <a:schemeClr val="accent2">
                    <a:lumMod val="50000"/>
                  </a:schemeClr>
                </a:solidFill>
              </a:ln>
              <a:solidFill>
                <a:schemeClr val="accent2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443053" y="1916832"/>
            <a:ext cx="2305709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CA" b="1" dirty="0" smtClean="0">
                <a:ln w="6350"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/>
                </a:solidFill>
              </a:rPr>
              <a:t>Tyr</a:t>
            </a:r>
            <a:r>
              <a:rPr lang="en-CA" b="1" baseline="30000" dirty="0" smtClean="0">
                <a:ln w="6350"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/>
                </a:solidFill>
              </a:rPr>
              <a:t>3</a:t>
            </a:r>
            <a:r>
              <a:rPr lang="en-CA" b="1" dirty="0" smtClean="0">
                <a:ln w="6350"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/>
                </a:solidFill>
              </a:rPr>
              <a:t>-octreotate (TATE)</a:t>
            </a:r>
            <a:endParaRPr lang="en-CA" b="1" dirty="0">
              <a:ln w="6350">
                <a:solidFill>
                  <a:schemeClr val="accent1">
                    <a:lumMod val="50000"/>
                  </a:schemeClr>
                </a:solidFill>
              </a:ln>
              <a:solidFill>
                <a:schemeClr val="accent1"/>
              </a:solidFill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1773401" y="2379929"/>
            <a:ext cx="1495538" cy="0"/>
          </a:xfrm>
          <a:prstGeom prst="line">
            <a:avLst/>
          </a:prstGeom>
          <a:ln w="76200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3391732" y="2379929"/>
            <a:ext cx="4917988" cy="0"/>
          </a:xfrm>
          <a:prstGeom prst="line">
            <a:avLst/>
          </a:prstGeom>
          <a:ln w="76200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1709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4.44444E-6 L 0.1092 0.00023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5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3.7037E-6 L 0.0698 -3.7037E-6 " pathEditMode="relative" rAng="0" ptsTypes="AA">
                                      <p:cBhvr>
                                        <p:cTn id="15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9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16" grpId="0"/>
      <p:bldP spid="18" grpId="0"/>
      <p:bldP spid="22" grpId="0"/>
      <p:bldP spid="29" grpId="0"/>
      <p:bldP spid="3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1714" y="2417308"/>
            <a:ext cx="5100001" cy="131428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4046" y="2417308"/>
            <a:ext cx="5100001" cy="131428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899592" y="1124744"/>
            <a:ext cx="6408712" cy="830997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CA" sz="2400" dirty="0" smtClean="0"/>
              <a:t>Synthesis of </a:t>
            </a:r>
            <a:r>
              <a:rPr lang="en-CA" sz="2400" b="1" dirty="0" smtClean="0"/>
              <a:t>[</a:t>
            </a:r>
            <a:r>
              <a:rPr lang="en-CA" sz="2400" b="1" baseline="30000" dirty="0" smtClean="0"/>
              <a:t>18</a:t>
            </a:r>
            <a:r>
              <a:rPr lang="en-CA" sz="2400" b="1" dirty="0" smtClean="0"/>
              <a:t>F]</a:t>
            </a:r>
            <a:r>
              <a:rPr lang="en-CA" sz="2400" b="1" dirty="0" err="1" smtClean="0"/>
              <a:t>SiFA</a:t>
            </a:r>
            <a:r>
              <a:rPr lang="en-CA" sz="2400" b="1" baseline="30000" dirty="0" smtClean="0"/>
              <a:t>+</a:t>
            </a:r>
            <a:r>
              <a:rPr lang="en-CA" sz="2400" b="1" dirty="0" smtClean="0"/>
              <a:t>-maleimido-Tyr</a:t>
            </a:r>
            <a:r>
              <a:rPr lang="en-CA" sz="2400" b="1" baseline="30000" dirty="0" smtClean="0"/>
              <a:t>3</a:t>
            </a:r>
            <a:r>
              <a:rPr lang="en-CA" sz="2400" b="1" dirty="0" smtClean="0"/>
              <a:t>-octreotate </a:t>
            </a:r>
          </a:p>
          <a:p>
            <a:r>
              <a:rPr lang="en-CA" sz="2400" b="1" dirty="0" smtClean="0"/>
              <a:t>([</a:t>
            </a:r>
            <a:r>
              <a:rPr lang="en-CA" sz="2400" b="1" baseline="30000" dirty="0" smtClean="0"/>
              <a:t>18</a:t>
            </a:r>
            <a:r>
              <a:rPr lang="en-CA" sz="2400" b="1" dirty="0" smtClean="0"/>
              <a:t>F]</a:t>
            </a:r>
            <a:r>
              <a:rPr lang="en-CA" sz="2400" b="1" dirty="0" err="1" smtClean="0"/>
              <a:t>SiFA</a:t>
            </a:r>
            <a:r>
              <a:rPr lang="en-CA" sz="2400" b="1" baseline="30000" dirty="0" smtClean="0"/>
              <a:t>+</a:t>
            </a:r>
            <a:r>
              <a:rPr lang="en-CA" sz="2400" b="1" dirty="0" smtClean="0"/>
              <a:t>-MI-TATE)</a:t>
            </a:r>
            <a:endParaRPr lang="en-CA" sz="24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2191" y="2417308"/>
            <a:ext cx="2409524" cy="128095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</p:pic>
      <p:cxnSp>
        <p:nvCxnSpPr>
          <p:cNvPr id="5" name="Straight Connector 4"/>
          <p:cNvCxnSpPr/>
          <p:nvPr/>
        </p:nvCxnSpPr>
        <p:spPr>
          <a:xfrm>
            <a:off x="5962191" y="2379929"/>
            <a:ext cx="1495538" cy="0"/>
          </a:xfrm>
          <a:prstGeom prst="line">
            <a:avLst/>
          </a:prstGeom>
          <a:ln w="76200"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668344" y="2379929"/>
            <a:ext cx="703371" cy="0"/>
          </a:xfrm>
          <a:prstGeom prst="line">
            <a:avLst/>
          </a:prstGeom>
          <a:ln w="76200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455985" y="1916832"/>
            <a:ext cx="507949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CA" b="1" dirty="0" smtClean="0">
                <a:ln w="6350"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2"/>
                </a:solidFill>
              </a:rPr>
              <a:t>MI</a:t>
            </a:r>
            <a:endParaRPr lang="en-CA" b="1" dirty="0">
              <a:ln w="6350">
                <a:solidFill>
                  <a:schemeClr val="accent2">
                    <a:lumMod val="50000"/>
                  </a:schemeClr>
                </a:solidFill>
              </a:ln>
              <a:solidFill>
                <a:schemeClr val="accent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703527" y="1916832"/>
            <a:ext cx="633003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CA" b="1" dirty="0" smtClean="0">
                <a:ln w="6350"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/>
                </a:solidFill>
              </a:rPr>
              <a:t>TATE</a:t>
            </a:r>
            <a:endParaRPr lang="en-CA" b="1" dirty="0">
              <a:ln w="6350">
                <a:solidFill>
                  <a:schemeClr val="accent1">
                    <a:lumMod val="50000"/>
                  </a:schemeClr>
                </a:solidFill>
              </a:ln>
              <a:solidFill>
                <a:schemeClr val="accent1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2610434"/>
            <a:ext cx="2742858" cy="106666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</p:pic>
      <p:cxnSp>
        <p:nvCxnSpPr>
          <p:cNvPr id="12" name="Straight Connector 11"/>
          <p:cNvCxnSpPr/>
          <p:nvPr/>
        </p:nvCxnSpPr>
        <p:spPr>
          <a:xfrm>
            <a:off x="2645376" y="2384830"/>
            <a:ext cx="2598842" cy="0"/>
          </a:xfrm>
          <a:prstGeom prst="line">
            <a:avLst/>
          </a:prstGeom>
          <a:ln w="76200">
            <a:solidFill>
              <a:schemeClr val="accent3"/>
            </a:solidFill>
          </a:ln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440741" y="1921733"/>
            <a:ext cx="1008111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CA" b="1" dirty="0" smtClean="0">
                <a:ln w="6350"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accent3"/>
                </a:solidFill>
              </a:rPr>
              <a:t>SiFA</a:t>
            </a:r>
            <a:r>
              <a:rPr lang="en-CA" b="1" baseline="30000" dirty="0" smtClean="0">
                <a:ln w="6350"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accent3"/>
                </a:solidFill>
              </a:rPr>
              <a:t>+</a:t>
            </a:r>
            <a:r>
              <a:rPr lang="en-CA" b="1" dirty="0" smtClean="0">
                <a:ln w="6350"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accent3"/>
                </a:solidFill>
              </a:rPr>
              <a:t>-SH</a:t>
            </a:r>
            <a:endParaRPr lang="en-CA" b="1" dirty="0">
              <a:ln w="6350">
                <a:solidFill>
                  <a:schemeClr val="accent3">
                    <a:lumMod val="50000"/>
                  </a:schemeClr>
                </a:solidFill>
              </a:ln>
              <a:solidFill>
                <a:schemeClr val="accent3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716017" y="3954107"/>
            <a:ext cx="3586898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CA" dirty="0" smtClean="0"/>
              <a:t>1. </a:t>
            </a:r>
            <a:r>
              <a:rPr lang="en-CA" dirty="0" err="1" smtClean="0"/>
              <a:t>Thiol-maleimido</a:t>
            </a:r>
            <a:r>
              <a:rPr lang="en-CA" dirty="0" smtClean="0"/>
              <a:t> coupling</a:t>
            </a:r>
            <a:endParaRPr lang="en-CA" dirty="0"/>
          </a:p>
        </p:txBody>
      </p:sp>
      <p:sp>
        <p:nvSpPr>
          <p:cNvPr id="17" name="TextBox 16"/>
          <p:cNvSpPr txBox="1"/>
          <p:nvPr/>
        </p:nvSpPr>
        <p:spPr>
          <a:xfrm>
            <a:off x="4716017" y="4323578"/>
            <a:ext cx="3586898" cy="64633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CA" dirty="0" smtClean="0"/>
              <a:t>2. </a:t>
            </a:r>
            <a:r>
              <a:rPr lang="en-CA" baseline="30000" dirty="0" smtClean="0"/>
              <a:t>18</a:t>
            </a:r>
            <a:r>
              <a:rPr lang="en-CA" dirty="0" smtClean="0"/>
              <a:t>F-</a:t>
            </a:r>
            <a:r>
              <a:rPr lang="en-CA" baseline="30000" dirty="0" smtClean="0"/>
              <a:t>19</a:t>
            </a:r>
            <a:r>
              <a:rPr lang="en-CA" dirty="0" smtClean="0"/>
              <a:t>F isotopic exchange</a:t>
            </a:r>
          </a:p>
          <a:p>
            <a:r>
              <a:rPr lang="en-CA" dirty="0"/>
              <a:t> </a:t>
            </a:r>
            <a:r>
              <a:rPr lang="en-CA" dirty="0" smtClean="0"/>
              <a:t>   ([</a:t>
            </a:r>
            <a:r>
              <a:rPr lang="en-CA" baseline="30000" dirty="0" smtClean="0"/>
              <a:t>18</a:t>
            </a:r>
            <a:r>
              <a:rPr lang="en-CA" dirty="0" smtClean="0"/>
              <a:t>F]</a:t>
            </a:r>
            <a:r>
              <a:rPr lang="en-CA" dirty="0" smtClean="0"/>
              <a:t>F</a:t>
            </a:r>
            <a:r>
              <a:rPr lang="en-CA" baseline="30000" dirty="0" smtClean="0"/>
              <a:t>-</a:t>
            </a:r>
            <a:r>
              <a:rPr lang="en-CA" dirty="0" smtClean="0"/>
              <a:t>/</a:t>
            </a:r>
            <a:r>
              <a:rPr lang="en-CA" dirty="0" smtClean="0"/>
              <a:t>K</a:t>
            </a:r>
            <a:r>
              <a:rPr lang="en-CA" baseline="-25000" dirty="0" smtClean="0"/>
              <a:t>2.2.2.</a:t>
            </a:r>
            <a:r>
              <a:rPr lang="en-CA" dirty="0" smtClean="0"/>
              <a:t>/</a:t>
            </a:r>
            <a:r>
              <a:rPr lang="en-CA" dirty="0" err="1" smtClean="0"/>
              <a:t>MeCN</a:t>
            </a:r>
            <a:r>
              <a:rPr lang="en-CA" dirty="0" smtClean="0"/>
              <a:t>, 5 min, 0</a:t>
            </a:r>
            <a:r>
              <a:rPr lang="en-CA" baseline="30000" dirty="0" smtClean="0"/>
              <a:t>o</a:t>
            </a:r>
            <a:r>
              <a:rPr lang="en-CA" dirty="0" smtClean="0"/>
              <a:t>C)</a:t>
            </a:r>
            <a:endParaRPr lang="en-CA" dirty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3347864" y="2384830"/>
            <a:ext cx="2473850" cy="0"/>
          </a:xfrm>
          <a:prstGeom prst="line">
            <a:avLst/>
          </a:prstGeom>
          <a:ln w="76200">
            <a:solidFill>
              <a:schemeClr val="accent3"/>
            </a:solidFill>
          </a:ln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231143" y="1921733"/>
            <a:ext cx="707291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CA" b="1" dirty="0" smtClean="0">
                <a:ln w="6350"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accent3"/>
                </a:solidFill>
              </a:rPr>
              <a:t>SiFA</a:t>
            </a:r>
            <a:r>
              <a:rPr lang="en-CA" b="1" baseline="30000" dirty="0" smtClean="0">
                <a:ln w="6350"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accent3"/>
                </a:solidFill>
              </a:rPr>
              <a:t>+</a:t>
            </a:r>
            <a:endParaRPr lang="en-CA" b="1" dirty="0">
              <a:ln w="6350">
                <a:solidFill>
                  <a:schemeClr val="accent3">
                    <a:lumMod val="50000"/>
                  </a:schemeClr>
                </a:solidFill>
              </a:ln>
              <a:solidFill>
                <a:schemeClr val="accent3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632248" y="3799668"/>
            <a:ext cx="576064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CA" baseline="30000" dirty="0" smtClean="0"/>
              <a:t>18</a:t>
            </a:r>
            <a:r>
              <a:rPr lang="en-CA" dirty="0" smtClean="0"/>
              <a:t>F-</a:t>
            </a:r>
            <a:endParaRPr lang="en-CA" dirty="0"/>
          </a:p>
        </p:txBody>
      </p:sp>
      <p:sp>
        <p:nvSpPr>
          <p:cNvPr id="24" name="Flowchart: Connector 23"/>
          <p:cNvSpPr/>
          <p:nvPr/>
        </p:nvSpPr>
        <p:spPr>
          <a:xfrm>
            <a:off x="1691680" y="3755734"/>
            <a:ext cx="457200" cy="457200"/>
          </a:xfrm>
          <a:prstGeom prst="flowChartConnector">
            <a:avLst/>
          </a:prstGeom>
          <a:solidFill>
            <a:schemeClr val="accent1">
              <a:alpha val="35000"/>
            </a:schemeClr>
          </a:solidFill>
          <a:ln>
            <a:solidFill>
              <a:schemeClr val="accent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5" name="Flowchart: Connector 24"/>
          <p:cNvSpPr/>
          <p:nvPr/>
        </p:nvSpPr>
        <p:spPr>
          <a:xfrm>
            <a:off x="3254277" y="2927866"/>
            <a:ext cx="457200" cy="457200"/>
          </a:xfrm>
          <a:prstGeom prst="flowChartConnector">
            <a:avLst/>
          </a:prstGeom>
          <a:solidFill>
            <a:schemeClr val="accent3">
              <a:alpha val="35000"/>
            </a:schemeClr>
          </a:solidFill>
          <a:ln>
            <a:solidFill>
              <a:schemeClr val="accent3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6" name="Flowchart: Connector 25"/>
          <p:cNvSpPr/>
          <p:nvPr/>
        </p:nvSpPr>
        <p:spPr>
          <a:xfrm>
            <a:off x="1691680" y="3753270"/>
            <a:ext cx="457200" cy="457200"/>
          </a:xfrm>
          <a:prstGeom prst="flowChartConnector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7" name="Flowchart: Connector 26"/>
          <p:cNvSpPr/>
          <p:nvPr/>
        </p:nvSpPr>
        <p:spPr>
          <a:xfrm>
            <a:off x="3254277" y="2915167"/>
            <a:ext cx="457200" cy="457200"/>
          </a:xfrm>
          <a:prstGeom prst="flowChartConnector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8" name="Flowchart: Connector 27"/>
          <p:cNvSpPr/>
          <p:nvPr/>
        </p:nvSpPr>
        <p:spPr>
          <a:xfrm>
            <a:off x="3254277" y="2927866"/>
            <a:ext cx="457200" cy="457200"/>
          </a:xfrm>
          <a:prstGeom prst="flowChartConnector">
            <a:avLst/>
          </a:prstGeom>
          <a:solidFill>
            <a:schemeClr val="accent1">
              <a:lumMod val="75000"/>
              <a:alpha val="35000"/>
            </a:schemeClr>
          </a:solidFill>
          <a:ln>
            <a:solidFill>
              <a:schemeClr val="accent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30" name="Straight Connector 29"/>
          <p:cNvCxnSpPr/>
          <p:nvPr/>
        </p:nvCxnSpPr>
        <p:spPr>
          <a:xfrm>
            <a:off x="3347863" y="2379929"/>
            <a:ext cx="2473850" cy="0"/>
          </a:xfrm>
          <a:prstGeom prst="line">
            <a:avLst/>
          </a:prstGeom>
          <a:ln w="76200">
            <a:solidFill>
              <a:schemeClr val="accent3"/>
            </a:solidFill>
          </a:ln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4018102" y="1916832"/>
            <a:ext cx="1133371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CA" b="1" dirty="0" smtClean="0">
                <a:ln w="6350"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accent3"/>
                </a:solidFill>
              </a:rPr>
              <a:t>[</a:t>
            </a:r>
            <a:r>
              <a:rPr lang="en-CA" b="1" baseline="30000" dirty="0" smtClean="0">
                <a:ln w="6350"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accent3"/>
                </a:solidFill>
              </a:rPr>
              <a:t>18</a:t>
            </a:r>
            <a:r>
              <a:rPr lang="en-CA" b="1" dirty="0" smtClean="0">
                <a:ln w="6350"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accent3"/>
                </a:solidFill>
              </a:rPr>
              <a:t>F]SiFA</a:t>
            </a:r>
            <a:r>
              <a:rPr lang="en-CA" b="1" baseline="30000" dirty="0" smtClean="0">
                <a:ln w="6350"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accent3"/>
                </a:solidFill>
              </a:rPr>
              <a:t>+</a:t>
            </a:r>
            <a:endParaRPr lang="en-CA" b="1" dirty="0">
              <a:ln w="6350">
                <a:solidFill>
                  <a:schemeClr val="accent3">
                    <a:lumMod val="50000"/>
                  </a:schemeClr>
                </a:solidFill>
              </a:ln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272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3.33333E-6 L 0.0783 -0.00023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06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104 -0.01343 0.00225 -0.02685 0.00312 -0.04028 C 0.00312 -0.04051 0.00208 -0.09653 0.00833 -0.10834 C 0.01771 -0.12593 0.04461 -0.13658 0.06041 -0.13889 C 0.09062 -0.13681 0.121 -0.13912 0.15104 -0.13472 C 0.15659 -0.13218 0.1618 -0.13056 0.16666 -0.12639 C 0.16788 -0.12153 0.16927 -0.12153 0.17187 -0.11806 " pathEditMode="relative" ptsTypes="ffffffA">
                                      <p:cBhvr>
                                        <p:cTn id="11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1754 0.00463 -0.03559 0.00116 -0.05313 -0.00139 C -0.06337 -0.00602 -0.07813 -0.00463 -0.08854 -0.00555 C -0.09774 -0.00856 -0.10729 -0.00856 -0.11667 -0.01111 C -0.125 -0.01342 -0.13333 -0.01667 -0.14167 -0.01944 C -0.14566 -0.02315 -0.14931 -0.02361 -0.15417 -0.025 C -0.1599 -0.02893 -0.16667 -0.03171 -0.17292 -0.03333 C -0.17882 -0.03866 -0.18611 -0.04074 -0.19271 -0.04444 C -0.2092 -0.05393 -0.22604 -0.06366 -0.24271 -0.07222 C -0.24844 -0.07523 -0.25469 -0.07708 -0.26042 -0.08055 C -0.27691 -0.09074 -0.29323 -0.10162 -0.30938 -0.1125 C -0.3158 -0.11667 -0.31893 -0.12037 -0.32604 -0.12222 C -0.33004 -0.12755 -0.33403 -0.12616 -0.33854 -0.13055 C -0.34774 -0.13935 -0.35868 -0.14537 -0.36875 -0.15278 C -0.37344 -0.15625 -0.37778 -0.16042 -0.38229 -0.16389 C -0.38681 -0.16736 -0.39236 -0.16921 -0.3967 -0.17361 C -0.40729 -0.18426 -0.41806 -0.1963 -0.43021 -0.20417 C -0.43524 -0.21319 -0.43924 -0.20949 -0.44479 -0.21944 C -0.44879 -0.22662 -0.44618 -0.22454 -0.45209 -0.22639 C -0.45643 -0.23796 -0.46285 -0.2375 -0.46771 -0.24722 C -0.47084 -0.25347 -0.4757 -0.25787 -0.47917 -0.26389 C -0.48056 -0.26643 -0.4875 -0.28194 -0.48959 -0.28194 " pathEditMode="relative" ptsTypes="fffffffffffffffffffffA">
                                      <p:cBhvr>
                                        <p:cTn id="12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3" grpId="0"/>
      <p:bldP spid="13" grpId="1"/>
      <p:bldP spid="16" grpId="0"/>
      <p:bldP spid="17" grpId="0"/>
      <p:bldP spid="20" grpId="0"/>
      <p:bldP spid="20" grpId="1"/>
      <p:bldP spid="23" grpId="0"/>
      <p:bldP spid="23" grpId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6" grpId="2" animBg="1"/>
      <p:bldP spid="27" grpId="0" animBg="1"/>
      <p:bldP spid="27" grpId="1" animBg="1"/>
      <p:bldP spid="28" grpId="0" animBg="1"/>
      <p:bldP spid="3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1124744"/>
            <a:ext cx="6408712" cy="46166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CA" sz="2400" b="1" dirty="0" smtClean="0"/>
              <a:t>[</a:t>
            </a:r>
            <a:r>
              <a:rPr lang="en-CA" sz="2400" b="1" baseline="30000" dirty="0" smtClean="0"/>
              <a:t>18</a:t>
            </a:r>
            <a:r>
              <a:rPr lang="en-CA" sz="2400" b="1" dirty="0" smtClean="0"/>
              <a:t>F]SiFA</a:t>
            </a:r>
            <a:r>
              <a:rPr lang="en-CA" sz="2400" b="1" baseline="30000" dirty="0" smtClean="0"/>
              <a:t>+</a:t>
            </a:r>
            <a:r>
              <a:rPr lang="en-CA" sz="2400" b="1" dirty="0" smtClean="0"/>
              <a:t>-MI-TATE</a:t>
            </a:r>
            <a:r>
              <a:rPr lang="en-CA" sz="2400" dirty="0" smtClean="0"/>
              <a:t> Quality Control by radio-HPLC</a:t>
            </a:r>
            <a:endParaRPr lang="en-CA" sz="2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280023"/>
            <a:ext cx="7524328" cy="165523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Right Arrow 2"/>
          <p:cNvSpPr/>
          <p:nvPr/>
        </p:nvSpPr>
        <p:spPr>
          <a:xfrm rot="5400000">
            <a:off x="1406296" y="3302180"/>
            <a:ext cx="1474549" cy="144016"/>
          </a:xfrm>
          <a:prstGeom prst="rightArrow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Right Arrow 4"/>
          <p:cNvSpPr/>
          <p:nvPr/>
        </p:nvSpPr>
        <p:spPr>
          <a:xfrm rot="5400000">
            <a:off x="6266399" y="2816935"/>
            <a:ext cx="504056" cy="144016"/>
          </a:xfrm>
          <a:prstGeom prst="rightArrow">
            <a:avLst/>
          </a:prstGeom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TextBox 3"/>
          <p:cNvSpPr txBox="1"/>
          <p:nvPr/>
        </p:nvSpPr>
        <p:spPr>
          <a:xfrm>
            <a:off x="1027446" y="1882934"/>
            <a:ext cx="2232248" cy="707886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CA" sz="2400" b="1" dirty="0" smtClean="0"/>
              <a:t>unreacted </a:t>
            </a:r>
            <a:r>
              <a:rPr lang="en-CA" sz="2400" b="1" baseline="30000" dirty="0" smtClean="0"/>
              <a:t>18</a:t>
            </a:r>
            <a:r>
              <a:rPr lang="en-CA" sz="2400" b="1" dirty="0" smtClean="0"/>
              <a:t>F</a:t>
            </a:r>
            <a:r>
              <a:rPr lang="en-CA" sz="2400" b="1" baseline="30000" dirty="0" smtClean="0"/>
              <a:t>-</a:t>
            </a:r>
            <a:endParaRPr lang="en-CA" sz="2400" b="1" dirty="0" smtClean="0"/>
          </a:p>
          <a:p>
            <a:pPr algn="ctr"/>
            <a:r>
              <a:rPr lang="en-CA" sz="1600" b="1" dirty="0" smtClean="0"/>
              <a:t>Peak area: 0.4%</a:t>
            </a:r>
            <a:endParaRPr lang="en-CA" sz="1600" b="1" baseline="30000" dirty="0"/>
          </a:p>
        </p:txBody>
      </p:sp>
      <p:sp>
        <p:nvSpPr>
          <p:cNvPr id="8" name="TextBox 7"/>
          <p:cNvSpPr txBox="1"/>
          <p:nvPr/>
        </p:nvSpPr>
        <p:spPr>
          <a:xfrm>
            <a:off x="5235452" y="1882934"/>
            <a:ext cx="2565949" cy="707886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25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CA" sz="2400" b="1" dirty="0" smtClean="0"/>
              <a:t>[</a:t>
            </a:r>
            <a:r>
              <a:rPr lang="en-CA" sz="2400" b="1" baseline="30000" dirty="0" smtClean="0"/>
              <a:t>18</a:t>
            </a:r>
            <a:r>
              <a:rPr lang="en-CA" sz="2400" b="1" dirty="0" smtClean="0"/>
              <a:t>F</a:t>
            </a:r>
            <a:r>
              <a:rPr lang="en-CA" sz="2400" b="1" baseline="30000" dirty="0" smtClean="0"/>
              <a:t>-</a:t>
            </a:r>
            <a:r>
              <a:rPr lang="en-CA" sz="2400" b="1" dirty="0" smtClean="0"/>
              <a:t>]SiFA</a:t>
            </a:r>
            <a:r>
              <a:rPr lang="en-CA" sz="2400" b="1" baseline="30000" dirty="0" smtClean="0"/>
              <a:t>+</a:t>
            </a:r>
            <a:r>
              <a:rPr lang="en-CA" sz="2400" b="1" dirty="0" smtClean="0"/>
              <a:t>-MI-TATE</a:t>
            </a:r>
          </a:p>
          <a:p>
            <a:pPr algn="ctr"/>
            <a:r>
              <a:rPr lang="en-CA" sz="1600" b="1" dirty="0" smtClean="0"/>
              <a:t>Peak area: 99.6%</a:t>
            </a:r>
            <a:endParaRPr lang="en-CA" sz="1600" b="1" baseline="30000" dirty="0"/>
          </a:p>
        </p:txBody>
      </p:sp>
    </p:spTree>
    <p:extLst>
      <p:ext uri="{BB962C8B-B14F-4D97-AF65-F5344CB8AC3E}">
        <p14:creationId xmlns:p14="http://schemas.microsoft.com/office/powerpoint/2010/main" val="262689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123</Words>
  <Application>Microsoft Office PowerPoint</Application>
  <PresentationFormat>On-screen Show (4:3)</PresentationFormat>
  <Paragraphs>26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Joshua Chin</dc:creator>
  <cp:lastModifiedBy>Joshua Chin</cp:lastModifiedBy>
  <cp:revision>13</cp:revision>
  <dcterms:created xsi:type="dcterms:W3CDTF">2011-02-23T17:46:31Z</dcterms:created>
  <dcterms:modified xsi:type="dcterms:W3CDTF">2011-02-23T20:12:44Z</dcterms:modified>
</cp:coreProperties>
</file>