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Override PartName="/ppt/notesSlides/notesSlide16.xml" ContentType="application/vnd.openxmlformats-officedocument.presentationml.notes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Default Extension="pdf" ContentType="application/pdf"/>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21"/>
  </p:notesMasterIdLst>
  <p:sldIdLst>
    <p:sldId id="256" r:id="rId2"/>
    <p:sldId id="282" r:id="rId3"/>
    <p:sldId id="258" r:id="rId4"/>
    <p:sldId id="259" r:id="rId5"/>
    <p:sldId id="260" r:id="rId6"/>
    <p:sldId id="261" r:id="rId7"/>
    <p:sldId id="263" r:id="rId8"/>
    <p:sldId id="278" r:id="rId9"/>
    <p:sldId id="273" r:id="rId10"/>
    <p:sldId id="274" r:id="rId11"/>
    <p:sldId id="266" r:id="rId12"/>
    <p:sldId id="265" r:id="rId13"/>
    <p:sldId id="275" r:id="rId14"/>
    <p:sldId id="268" r:id="rId15"/>
    <p:sldId id="280" r:id="rId16"/>
    <p:sldId id="269" r:id="rId17"/>
    <p:sldId id="271" r:id="rId18"/>
    <p:sldId id="276" r:id="rId19"/>
    <p:sldId id="272"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755C95"/>
    <a:srgbClr val="2F50FF"/>
    <a:srgbClr val="AC0000"/>
    <a:srgbClr val="66BB04"/>
    <a:srgbClr val="EB08DE"/>
    <a:srgbClr val="FF8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6707" autoAdjust="0"/>
  </p:normalViewPr>
  <p:slideViewPr>
    <p:cSldViewPr snapToGrid="0" snapToObjects="1">
      <p:cViewPr>
        <p:scale>
          <a:sx n="200" d="100"/>
          <a:sy n="200" d="100"/>
        </p:scale>
        <p:origin x="-1408" y="112"/>
      </p:cViewPr>
      <p:guideLst>
        <p:guide orient="horz" pos="2288"/>
        <p:guide pos="2864"/>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6D2F99-BE20-A942-9C80-E9ADE10559E7}" type="datetimeFigureOut">
              <a:rPr lang="en-US" smtClean="0"/>
              <a:pPr/>
              <a:t>5/6/11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9F0E55-BF4E-FD45-A936-99577D045D0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Remove WB gel and arrow to green</a:t>
            </a:r>
            <a:r>
              <a:rPr lang="en-US" baseline="0" dirty="0" smtClean="0"/>
              <a:t> blob</a:t>
            </a:r>
            <a:endParaRPr lang="en-US" dirty="0"/>
          </a:p>
        </p:txBody>
      </p:sp>
      <p:sp>
        <p:nvSpPr>
          <p:cNvPr id="4" name="Slide Number Placeholder 3"/>
          <p:cNvSpPr>
            <a:spLocks noGrp="1"/>
          </p:cNvSpPr>
          <p:nvPr>
            <p:ph type="sldNum" sz="quarter" idx="10"/>
          </p:nvPr>
        </p:nvSpPr>
        <p:spPr/>
        <p:txBody>
          <a:bodyPr/>
          <a:lstStyle/>
          <a:p>
            <a:fld id="{349F0E55-BF4E-FD45-A936-99577D045D0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 underlay.</a:t>
            </a:r>
            <a:endParaRPr lang="en-US" dirty="0"/>
          </a:p>
        </p:txBody>
      </p:sp>
      <p:sp>
        <p:nvSpPr>
          <p:cNvPr id="4" name="Slide Number Placeholder 3"/>
          <p:cNvSpPr>
            <a:spLocks noGrp="1"/>
          </p:cNvSpPr>
          <p:nvPr>
            <p:ph type="sldNum" sz="quarter" idx="10"/>
          </p:nvPr>
        </p:nvSpPr>
        <p:spPr/>
        <p:txBody>
          <a:bodyPr/>
          <a:lstStyle/>
          <a:p>
            <a:fld id="{349F0E55-BF4E-FD45-A936-99577D045D08}"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Replace this image of report with one created from </a:t>
            </a:r>
            <a:r>
              <a:rPr lang="en-US" dirty="0" err="1" smtClean="0"/>
              <a:t>orginal</a:t>
            </a:r>
            <a:r>
              <a:rPr lang="en-US" dirty="0" smtClean="0"/>
              <a:t> </a:t>
            </a:r>
            <a:r>
              <a:rPr lang="en-US" dirty="0" err="1" smtClean="0"/>
              <a:t>xls</a:t>
            </a:r>
            <a:r>
              <a:rPr lang="en-US" dirty="0" smtClean="0"/>
              <a:t> file:</a:t>
            </a:r>
            <a:r>
              <a:rPr lang="en-US" baseline="0" dirty="0" smtClean="0"/>
              <a:t>  Akt9614-1.xls</a:t>
            </a:r>
            <a:endParaRPr lang="en-US" dirty="0"/>
          </a:p>
        </p:txBody>
      </p:sp>
      <p:sp>
        <p:nvSpPr>
          <p:cNvPr id="4" name="Slide Number Placeholder 3"/>
          <p:cNvSpPr>
            <a:spLocks noGrp="1"/>
          </p:cNvSpPr>
          <p:nvPr>
            <p:ph type="sldNum" sz="quarter" idx="10"/>
          </p:nvPr>
        </p:nvSpPr>
        <p:spPr/>
        <p:txBody>
          <a:bodyPr/>
          <a:lstStyle/>
          <a:p>
            <a:fld id="{349F0E55-BF4E-FD45-A936-99577D045D08}" type="slidenum">
              <a:rPr lang="en-US" smtClean="0"/>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 Underlay</a:t>
            </a:r>
            <a:endParaRPr lang="en-US" dirty="0"/>
          </a:p>
        </p:txBody>
      </p:sp>
      <p:sp>
        <p:nvSpPr>
          <p:cNvPr id="4" name="Slide Number Placeholder 3"/>
          <p:cNvSpPr>
            <a:spLocks noGrp="1"/>
          </p:cNvSpPr>
          <p:nvPr>
            <p:ph type="sldNum" sz="quarter" idx="10"/>
          </p:nvPr>
        </p:nvSpPr>
        <p:spPr/>
        <p:txBody>
          <a:bodyPr/>
          <a:lstStyle/>
          <a:p>
            <a:fld id="{349F0E55-BF4E-FD45-A936-99577D045D08}"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Remove A. label upper left</a:t>
            </a:r>
            <a:endParaRPr lang="en-US" dirty="0"/>
          </a:p>
        </p:txBody>
      </p:sp>
      <p:sp>
        <p:nvSpPr>
          <p:cNvPr id="4" name="Slide Number Placeholder 3"/>
          <p:cNvSpPr>
            <a:spLocks noGrp="1"/>
          </p:cNvSpPr>
          <p:nvPr>
            <p:ph type="sldNum" sz="quarter" idx="10"/>
          </p:nvPr>
        </p:nvSpPr>
        <p:spPr/>
        <p:txBody>
          <a:bodyPr/>
          <a:lstStyle/>
          <a:p>
            <a:fld id="{349F0E55-BF4E-FD45-A936-99577D045D08}" type="slidenum">
              <a:rPr lang="en-US" smtClean="0"/>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Animation:</a:t>
            </a:r>
          </a:p>
          <a:p>
            <a:r>
              <a:rPr lang="en-US" dirty="0" smtClean="0"/>
              <a:t>Whole</a:t>
            </a:r>
            <a:r>
              <a:rPr lang="en-US" baseline="0" dirty="0" smtClean="0"/>
              <a:t> pathway comes in gray.  Then, yellow </a:t>
            </a:r>
            <a:r>
              <a:rPr lang="en-US" baseline="0" dirty="0" err="1" smtClean="0"/>
              <a:t>Akt</a:t>
            </a:r>
            <a:r>
              <a:rPr lang="en-US" baseline="0" dirty="0" smtClean="0"/>
              <a:t> and </a:t>
            </a:r>
            <a:r>
              <a:rPr lang="en-US" baseline="0" dirty="0" err="1" smtClean="0"/>
              <a:t>SGKs</a:t>
            </a:r>
            <a:r>
              <a:rPr lang="en-US" baseline="0" dirty="0" smtClean="0"/>
              <a:t> blobs appear in center with all other yellow circles and corresponding proteins below.  Second, red RSK blob in center appears with all other red circles and corresponding proteins below.  Lastly, green S6K blob in center appears with all other green circles and corresponding protein names below.</a:t>
            </a:r>
            <a:endParaRPr lang="en-US" dirty="0"/>
          </a:p>
        </p:txBody>
      </p:sp>
      <p:sp>
        <p:nvSpPr>
          <p:cNvPr id="4" name="Slide Number Placeholder 3"/>
          <p:cNvSpPr>
            <a:spLocks noGrp="1"/>
          </p:cNvSpPr>
          <p:nvPr>
            <p:ph type="sldNum" sz="quarter" idx="10"/>
          </p:nvPr>
        </p:nvSpPr>
        <p:spPr/>
        <p:txBody>
          <a:bodyPr/>
          <a:lstStyle/>
          <a:p>
            <a:fld id="{349F0E55-BF4E-FD45-A936-99577D045D08}" type="slidenum">
              <a:rPr lang="en-US" smtClean="0"/>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Delete this file</a:t>
            </a:r>
            <a:r>
              <a:rPr lang="en-US" baseline="0" dirty="0" smtClean="0"/>
              <a:t> image and work straight from </a:t>
            </a:r>
            <a:r>
              <a:rPr lang="en-US" baseline="0" dirty="0" err="1" smtClean="0"/>
              <a:t>xls</a:t>
            </a:r>
            <a:r>
              <a:rPr lang="en-US" baseline="0" dirty="0" smtClean="0"/>
              <a:t> file or screen grabs from original file.</a:t>
            </a:r>
            <a:endParaRPr lang="en-US" dirty="0"/>
          </a:p>
        </p:txBody>
      </p:sp>
      <p:sp>
        <p:nvSpPr>
          <p:cNvPr id="4" name="Slide Number Placeholder 3"/>
          <p:cNvSpPr>
            <a:spLocks noGrp="1"/>
          </p:cNvSpPr>
          <p:nvPr>
            <p:ph type="sldNum" sz="quarter" idx="10"/>
          </p:nvPr>
        </p:nvSpPr>
        <p:spPr/>
        <p:txBody>
          <a:bodyPr/>
          <a:lstStyle/>
          <a:p>
            <a:fld id="{349F0E55-BF4E-FD45-A936-99577D045D08}" type="slidenum">
              <a:rPr lang="en-US" smtClean="0"/>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a:t>
            </a:r>
            <a:r>
              <a:rPr lang="en-US" baseline="0" dirty="0" smtClean="0"/>
              <a:t> version of this with 2 new blobs (</a:t>
            </a:r>
            <a:r>
              <a:rPr lang="en-US" baseline="0" dirty="0" err="1" smtClean="0"/>
              <a:t>Afadin</a:t>
            </a:r>
            <a:r>
              <a:rPr lang="en-US" baseline="0" dirty="0" smtClean="0"/>
              <a:t> and SEMA4B</a:t>
            </a:r>
            <a:r>
              <a:rPr lang="en-US" baseline="0" smtClean="0"/>
              <a:t>) added.</a:t>
            </a:r>
            <a:endParaRPr lang="en-US"/>
          </a:p>
        </p:txBody>
      </p:sp>
      <p:sp>
        <p:nvSpPr>
          <p:cNvPr id="4" name="Slide Number Placeholder 3"/>
          <p:cNvSpPr>
            <a:spLocks noGrp="1"/>
          </p:cNvSpPr>
          <p:nvPr>
            <p:ph type="sldNum" sz="quarter" idx="10"/>
          </p:nvPr>
        </p:nvSpPr>
        <p:spPr/>
        <p:txBody>
          <a:bodyPr/>
          <a:lstStyle/>
          <a:p>
            <a:fld id="{349F0E55-BF4E-FD45-A936-99577D045D08}"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 underlay.</a:t>
            </a:r>
            <a:endParaRPr lang="en-US" dirty="0"/>
          </a:p>
        </p:txBody>
      </p:sp>
      <p:sp>
        <p:nvSpPr>
          <p:cNvPr id="4" name="Slide Number Placeholder 3"/>
          <p:cNvSpPr>
            <a:spLocks noGrp="1"/>
          </p:cNvSpPr>
          <p:nvPr>
            <p:ph type="sldNum" sz="quarter" idx="10"/>
          </p:nvPr>
        </p:nvSpPr>
        <p:spPr/>
        <p:txBody>
          <a:bodyPr/>
          <a:lstStyle/>
          <a:p>
            <a:fld id="{349F0E55-BF4E-FD45-A936-99577D045D08}"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Need icons (mass</a:t>
            </a:r>
            <a:r>
              <a:rPr lang="en-US" baseline="0" dirty="0" smtClean="0"/>
              <a:t> spec/ ribbon images) to replace bullets.</a:t>
            </a:r>
          </a:p>
          <a:p>
            <a:r>
              <a:rPr lang="en-US" baseline="0" dirty="0" smtClean="0"/>
              <a:t>Replace peptides with correct color P, Ac, and </a:t>
            </a:r>
            <a:r>
              <a:rPr lang="en-US" baseline="0" dirty="0" err="1" smtClean="0"/>
              <a:t>Ub</a:t>
            </a:r>
            <a:r>
              <a:rPr lang="en-US" baseline="0" dirty="0" smtClean="0"/>
              <a:t> circles.</a:t>
            </a:r>
          </a:p>
          <a:p>
            <a:r>
              <a:rPr lang="en-US" baseline="0" dirty="0" smtClean="0"/>
              <a:t>Add underlay.</a:t>
            </a:r>
          </a:p>
        </p:txBody>
      </p:sp>
      <p:sp>
        <p:nvSpPr>
          <p:cNvPr id="4" name="Slide Number Placeholder 3"/>
          <p:cNvSpPr>
            <a:spLocks noGrp="1"/>
          </p:cNvSpPr>
          <p:nvPr>
            <p:ph type="sldNum" sz="quarter" idx="10"/>
          </p:nvPr>
        </p:nvSpPr>
        <p:spPr/>
        <p:txBody>
          <a:bodyPr/>
          <a:lstStyle/>
          <a:p>
            <a:fld id="{349F0E55-BF4E-FD45-A936-99577D045D0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49F0E55-BF4E-FD45-A936-99577D045D0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Remove</a:t>
            </a:r>
            <a:r>
              <a:rPr lang="en-US" baseline="0" dirty="0" smtClean="0"/>
              <a:t> yellow antibody.  Remove </a:t>
            </a:r>
            <a:r>
              <a:rPr lang="en-US" baseline="0" dirty="0" err="1" smtClean="0"/>
              <a:t>eppendorf</a:t>
            </a:r>
            <a:r>
              <a:rPr lang="en-US" baseline="0" dirty="0" smtClean="0"/>
              <a:t> tube and replace with </a:t>
            </a:r>
            <a:r>
              <a:rPr lang="en-US" baseline="0" dirty="0" err="1" smtClean="0"/>
              <a:t>UbiScan</a:t>
            </a:r>
            <a:r>
              <a:rPr lang="en-US" baseline="0" dirty="0" smtClean="0"/>
              <a:t> mass spec/ ribbon image.  Replace ball/ antibody/ peptide image in center to the one where peptide contains green </a:t>
            </a:r>
            <a:r>
              <a:rPr lang="en-US" baseline="0" dirty="0" err="1" smtClean="0"/>
              <a:t>ubiScan</a:t>
            </a:r>
            <a:r>
              <a:rPr lang="en-US" baseline="0" dirty="0" smtClean="0"/>
              <a:t> circles.</a:t>
            </a:r>
            <a:endParaRPr lang="en-US" dirty="0"/>
          </a:p>
        </p:txBody>
      </p:sp>
      <p:sp>
        <p:nvSpPr>
          <p:cNvPr id="4" name="Slide Number Placeholder 3"/>
          <p:cNvSpPr>
            <a:spLocks noGrp="1"/>
          </p:cNvSpPr>
          <p:nvPr>
            <p:ph type="sldNum" sz="quarter" idx="10"/>
          </p:nvPr>
        </p:nvSpPr>
        <p:spPr/>
        <p:txBody>
          <a:bodyPr/>
          <a:lstStyle/>
          <a:p>
            <a:fld id="{349F0E55-BF4E-FD45-A936-99577D045D0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Remove yellow</a:t>
            </a:r>
            <a:r>
              <a:rPr lang="en-US" baseline="0" dirty="0" smtClean="0"/>
              <a:t> antibody.  Remove </a:t>
            </a:r>
            <a:r>
              <a:rPr lang="en-US" baseline="0" dirty="0" err="1" smtClean="0"/>
              <a:t>eppendorf</a:t>
            </a:r>
            <a:r>
              <a:rPr lang="en-US" baseline="0" dirty="0" smtClean="0"/>
              <a:t> tube and replace with mass spec/ ribbon image.  Replace ball/ antibody/ peptide image in center to the one where the gray peptides contain orange </a:t>
            </a:r>
            <a:r>
              <a:rPr lang="en-US" baseline="0" dirty="0" err="1" smtClean="0"/>
              <a:t>acetylScan</a:t>
            </a:r>
            <a:r>
              <a:rPr lang="en-US" baseline="0" dirty="0" smtClean="0"/>
              <a:t> circles.</a:t>
            </a:r>
            <a:endParaRPr lang="en-US" dirty="0"/>
          </a:p>
        </p:txBody>
      </p:sp>
      <p:sp>
        <p:nvSpPr>
          <p:cNvPr id="4" name="Slide Number Placeholder 3"/>
          <p:cNvSpPr>
            <a:spLocks noGrp="1"/>
          </p:cNvSpPr>
          <p:nvPr>
            <p:ph type="sldNum" sz="quarter" idx="10"/>
          </p:nvPr>
        </p:nvSpPr>
        <p:spPr/>
        <p:txBody>
          <a:bodyPr/>
          <a:lstStyle/>
          <a:p>
            <a:fld id="{349F0E55-BF4E-FD45-A936-99577D045D0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 icons.  In front of </a:t>
            </a:r>
            <a:r>
              <a:rPr lang="en-US" dirty="0" err="1" smtClean="0"/>
              <a:t>KinomeView</a:t>
            </a:r>
            <a:r>
              <a:rPr lang="en-US" dirty="0" smtClean="0"/>
              <a:t>, add </a:t>
            </a:r>
            <a:r>
              <a:rPr lang="en-US" dirty="0" err="1" smtClean="0"/>
              <a:t>kinome</a:t>
            </a:r>
            <a:r>
              <a:rPr lang="en-US" dirty="0" smtClean="0"/>
              <a:t> tree icon.  To </a:t>
            </a:r>
            <a:r>
              <a:rPr lang="en-US" dirty="0" err="1" smtClean="0"/>
              <a:t>PhosphoScan</a:t>
            </a:r>
            <a:r>
              <a:rPr lang="en-US" dirty="0" smtClean="0"/>
              <a:t>, add mass spec/ ribbon image (blue).</a:t>
            </a:r>
            <a:r>
              <a:rPr lang="en-US" baseline="0" dirty="0" smtClean="0"/>
              <a:t>  To Serine/</a:t>
            </a:r>
            <a:r>
              <a:rPr lang="en-US" baseline="0" dirty="0" err="1" smtClean="0"/>
              <a:t>Threonine</a:t>
            </a:r>
            <a:r>
              <a:rPr lang="en-US" baseline="0" dirty="0" smtClean="0"/>
              <a:t> </a:t>
            </a:r>
            <a:r>
              <a:rPr lang="en-US" baseline="0" dirty="0" err="1" smtClean="0"/>
              <a:t>Phosphorylation</a:t>
            </a:r>
            <a:r>
              <a:rPr lang="en-US" baseline="0" dirty="0" smtClean="0"/>
              <a:t> Events, add image of </a:t>
            </a:r>
            <a:r>
              <a:rPr lang="en-US" baseline="0" dirty="0" err="1" smtClean="0"/>
              <a:t>phosphoScan</a:t>
            </a:r>
            <a:r>
              <a:rPr lang="en-US" baseline="0" dirty="0" smtClean="0"/>
              <a:t> report.</a:t>
            </a:r>
          </a:p>
          <a:p>
            <a:endParaRPr lang="en-US" baseline="0" dirty="0" smtClean="0"/>
          </a:p>
          <a:p>
            <a:r>
              <a:rPr lang="en-US" baseline="0" dirty="0" smtClean="0"/>
              <a:t>Add underlay.</a:t>
            </a:r>
            <a:endParaRPr lang="en-US" dirty="0"/>
          </a:p>
        </p:txBody>
      </p:sp>
      <p:sp>
        <p:nvSpPr>
          <p:cNvPr id="4" name="Slide Number Placeholder 3"/>
          <p:cNvSpPr>
            <a:spLocks noGrp="1"/>
          </p:cNvSpPr>
          <p:nvPr>
            <p:ph type="sldNum" sz="quarter" idx="10"/>
          </p:nvPr>
        </p:nvSpPr>
        <p:spPr/>
        <p:txBody>
          <a:bodyPr/>
          <a:lstStyle/>
          <a:p>
            <a:fld id="{349F0E55-BF4E-FD45-A936-99577D045D0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High resolution </a:t>
            </a:r>
            <a:r>
              <a:rPr lang="en-US" dirty="0" err="1" smtClean="0"/>
              <a:t>kinome</a:t>
            </a:r>
            <a:r>
              <a:rPr lang="en-US" baseline="0" dirty="0" smtClean="0"/>
              <a:t> tree</a:t>
            </a:r>
            <a:endParaRPr lang="en-US" dirty="0"/>
          </a:p>
        </p:txBody>
      </p:sp>
      <p:sp>
        <p:nvSpPr>
          <p:cNvPr id="4" name="Slide Number Placeholder 3"/>
          <p:cNvSpPr>
            <a:spLocks noGrp="1"/>
          </p:cNvSpPr>
          <p:nvPr>
            <p:ph type="sldNum" sz="quarter" idx="10"/>
          </p:nvPr>
        </p:nvSpPr>
        <p:spPr/>
        <p:txBody>
          <a:bodyPr/>
          <a:lstStyle/>
          <a:p>
            <a:fld id="{349F0E55-BF4E-FD45-A936-99577D045D0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High resolution image</a:t>
            </a:r>
            <a:endParaRPr lang="en-US" dirty="0"/>
          </a:p>
        </p:txBody>
      </p:sp>
      <p:sp>
        <p:nvSpPr>
          <p:cNvPr id="4" name="Slide Number Placeholder 3"/>
          <p:cNvSpPr>
            <a:spLocks noGrp="1"/>
          </p:cNvSpPr>
          <p:nvPr>
            <p:ph type="sldNum" sz="quarter" idx="10"/>
          </p:nvPr>
        </p:nvSpPr>
        <p:spPr/>
        <p:txBody>
          <a:bodyPr/>
          <a:lstStyle/>
          <a:p>
            <a:fld id="{349F0E55-BF4E-FD45-A936-99577D045D08}"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C3760C3-65FE-484D-9478-27AB29946AEC}" type="datetimeFigureOut">
              <a:rPr lang="en-US" smtClean="0"/>
              <a:pPr/>
              <a:t>5/6/11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F02145-6524-8744-8724-9998EAEFDFD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3760C3-65FE-484D-9478-27AB29946AEC}" type="datetimeFigureOut">
              <a:rPr lang="en-US" smtClean="0"/>
              <a:pPr/>
              <a:t>5/6/11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F02145-6524-8744-8724-9998EAEFDFD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3760C3-65FE-484D-9478-27AB29946AEC}" type="datetimeFigureOut">
              <a:rPr lang="en-US" smtClean="0"/>
              <a:pPr/>
              <a:t>5/6/11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F02145-6524-8744-8724-9998EAEFDFD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3760C3-65FE-484D-9478-27AB29946AEC}" type="datetimeFigureOut">
              <a:rPr lang="en-US" smtClean="0"/>
              <a:pPr/>
              <a:t>5/6/11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F02145-6524-8744-8724-9998EAEFDFD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3760C3-65FE-484D-9478-27AB29946AEC}" type="datetimeFigureOut">
              <a:rPr lang="en-US" smtClean="0"/>
              <a:pPr/>
              <a:t>5/6/11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F02145-6524-8744-8724-9998EAEFDFD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C3760C3-65FE-484D-9478-27AB29946AEC}" type="datetimeFigureOut">
              <a:rPr lang="en-US" smtClean="0"/>
              <a:pPr/>
              <a:t>5/6/11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F02145-6524-8744-8724-9998EAEFDFD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C3760C3-65FE-484D-9478-27AB29946AEC}" type="datetimeFigureOut">
              <a:rPr lang="en-US" smtClean="0"/>
              <a:pPr/>
              <a:t>5/6/11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F02145-6524-8744-8724-9998EAEFDFD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C3760C3-65FE-484D-9478-27AB29946AEC}" type="datetimeFigureOut">
              <a:rPr lang="en-US" smtClean="0"/>
              <a:pPr/>
              <a:t>5/6/11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F02145-6524-8744-8724-9998EAEFDFD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3760C3-65FE-484D-9478-27AB29946AEC}" type="datetimeFigureOut">
              <a:rPr lang="en-US" smtClean="0"/>
              <a:pPr/>
              <a:t>5/6/11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F02145-6524-8744-8724-9998EAEFDFD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3760C3-65FE-484D-9478-27AB29946AEC}" type="datetimeFigureOut">
              <a:rPr lang="en-US" smtClean="0"/>
              <a:pPr/>
              <a:t>5/6/11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F02145-6524-8744-8724-9998EAEFDFD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3760C3-65FE-484D-9478-27AB29946AEC}" type="datetimeFigureOut">
              <a:rPr lang="en-US" smtClean="0"/>
              <a:pPr/>
              <a:t>5/6/11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F02145-6524-8744-8724-9998EAEFDFD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3760C3-65FE-484D-9478-27AB29946AEC}" type="datetimeFigureOut">
              <a:rPr lang="en-US" smtClean="0"/>
              <a:pPr/>
              <a:t>5/6/11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F02145-6524-8744-8724-9998EAEFDFD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df"/><Relationship Id="rId5" Type="http://schemas.openxmlformats.org/officeDocument/2006/relationships/image" Target="../media/image31.png"/><Relationship Id="rId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0.png"/></Relationships>
</file>

<file path=ppt/slides/_rels/slide15.xml.rels><?xml version="1.0" encoding="UTF-8" standalone="yes"?>
<Relationships xmlns="http://schemas.openxmlformats.org/package/2006/relationships"><Relationship Id="rId11" Type="http://schemas.openxmlformats.org/officeDocument/2006/relationships/hyperlink" Target="http://www.ncbi.nlm.nih.gov/pubmed?term=%22Zhou%20J%22%5BAuthor%5D" TargetMode="External"/><Relationship Id="rId12" Type="http://schemas.openxmlformats.org/officeDocument/2006/relationships/hyperlink" Target="http://www.ncbi.nlm.nih.gov/pubmed?term=%22Possemato%20A%22%5BAuthor%5D" TargetMode="External"/><Relationship Id="rId13" Type="http://schemas.openxmlformats.org/officeDocument/2006/relationships/hyperlink" Target="http://www.ncbi.nlm.nih.gov/pubmed?term=%22Ren%20JM%22%5BAuthor%5D" TargetMode="External"/><Relationship Id="rId14" Type="http://schemas.openxmlformats.org/officeDocument/2006/relationships/hyperlink" Target="http://www.ncbi.nlm.nih.gov/pubmed?term=%22Hornbeck%20P%22%5BAuthor%5D" TargetMode="External"/><Relationship Id="rId15" Type="http://schemas.openxmlformats.org/officeDocument/2006/relationships/hyperlink" Target="http://www.ncbi.nlm.nih.gov/pubmed?term=%22Cantley%20LC%22%5BAuthor%5D" TargetMode="External"/><Relationship Id="rId16" Type="http://schemas.openxmlformats.org/officeDocument/2006/relationships/hyperlink" Target="http://www.ncbi.nlm.nih.gov/pubmed?term=%22Gygi%20SP%22%5BAuthor%5D" TargetMode="External"/><Relationship Id="rId17" Type="http://schemas.openxmlformats.org/officeDocument/2006/relationships/hyperlink" Target="http://www.ncbi.nlm.nih.gov/pubmed?term=%22Rush%20J%22%5BAuthor%5D" TargetMode="External"/><Relationship Id="rId18" Type="http://schemas.openxmlformats.org/officeDocument/2006/relationships/hyperlink" Target="http://www.ncbi.nlm.nih.gov/pubmed?term=%22Comb%20MJ%22%5BAuthor%5D" TargetMode="External"/><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hyperlink" Target="http://www.ncbi.nlm.nih.gov/pubmed?term=%22Moritz%20A%22%5BAuthor%5D" TargetMode="External"/><Relationship Id="rId4" Type="http://schemas.openxmlformats.org/officeDocument/2006/relationships/hyperlink" Target="http://www.ncbi.nlm.nih.gov/pubmed?term=%22Li%20Y%22%5BAuthor%5D" TargetMode="External"/><Relationship Id="rId5" Type="http://schemas.openxmlformats.org/officeDocument/2006/relationships/hyperlink" Target="http://www.ncbi.nlm.nih.gov/pubmed?term=%22Guo%20A%22%5BAuthor%5D" TargetMode="External"/><Relationship Id="rId6" Type="http://schemas.openxmlformats.org/officeDocument/2006/relationships/hyperlink" Target="http://www.ncbi.nlm.nih.gov/pubmed?term=%22Vill%C3%A9n%20J%22%5BAuthor%5D" TargetMode="External"/><Relationship Id="rId7" Type="http://schemas.openxmlformats.org/officeDocument/2006/relationships/hyperlink" Target="http://www.ncbi.nlm.nih.gov/pubmed?term=%22Wang%20Y%22%5BAuthor%5D" TargetMode="External"/><Relationship Id="rId8" Type="http://schemas.openxmlformats.org/officeDocument/2006/relationships/hyperlink" Target="http://www.ncbi.nlm.nih.gov/pubmed?term=%22MacNeill%20J%22%5BAuthor%5D" TargetMode="External"/><Relationship Id="rId9" Type="http://schemas.openxmlformats.org/officeDocument/2006/relationships/hyperlink" Target="http://www.ncbi.nlm.nih.gov/pubmed?term=%22Kornhauser%20J%22%5BAuthor%5D" TargetMode="External"/><Relationship Id="rId10" Type="http://schemas.openxmlformats.org/officeDocument/2006/relationships/hyperlink" Target="http://www.ncbi.nlm.nih.gov/pubmed?term=%22Sprott%20K%22%5BAuthor%5D"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1.pdf"/><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3" Type="http://schemas.openxmlformats.org/officeDocument/2006/relationships/image" Target="../media/image22.pdf"/><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3.pdf"/><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pdf"/><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pdf"/><Relationship Id="rId4" Type="http://schemas.openxmlformats.org/officeDocument/2006/relationships/image" Target="../media/image9.png"/><Relationship Id="rId5" Type="http://schemas.openxmlformats.org/officeDocument/2006/relationships/image" Target="../media/image10.pdf"/><Relationship Id="rId6"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2.pdf"/><Relationship Id="rId4" Type="http://schemas.openxmlformats.org/officeDocument/2006/relationships/image" Target="../media/image13.png"/><Relationship Id="rId5" Type="http://schemas.openxmlformats.org/officeDocument/2006/relationships/image" Target="../media/image14.pdf"/><Relationship Id="rId6"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pdf"/><Relationship Id="rId4" Type="http://schemas.openxmlformats.org/officeDocument/2006/relationships/image" Target="../media/image18.pn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8" name="Picture 17" descr="Results.psd"/>
          <p:cNvPicPr>
            <a:picLocks noChangeAspect="1"/>
          </p:cNvPicPr>
          <p:nvPr/>
        </p:nvPicPr>
        <p:blipFill>
          <a:blip r:embed="rId3"/>
          <a:stretch>
            <a:fillRect/>
          </a:stretch>
        </p:blipFill>
        <p:spPr>
          <a:xfrm>
            <a:off x="2455864" y="3609798"/>
            <a:ext cx="2695901" cy="2724786"/>
          </a:xfrm>
          <a:prstGeom prst="rect">
            <a:avLst/>
          </a:prstGeom>
        </p:spPr>
      </p:pic>
      <p:pic>
        <p:nvPicPr>
          <p:cNvPr id="12" name="Picture 11" descr="Generic_Motif.ai"/>
          <p:cNvPicPr>
            <a:picLocks noChangeAspect="1"/>
          </p:cNvPicPr>
          <p:nvPr/>
        </p:nvPicPr>
        <mc:AlternateContent xmlns:ma="http://schemas.microsoft.com/office/mac/drawingml/2008/main">
          <mc:Choice Requires="ma">
            <p:blipFill>
              <a:blip r:embed="rId4"/>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xmlns:ma="http://schemas.microsoft.com/office/mac/drawingml/2008/main">
            <p:blipFill>
              <a:blip r:embed="rId5"/>
              <a:stretch>
                <a:fillRect/>
              </a:stretch>
            </p:blipFill>
          </mc:Fallback>
        </mc:AlternateContent>
        <p:spPr>
          <a:xfrm>
            <a:off x="3887738" y="1321864"/>
            <a:ext cx="2260599" cy="1507066"/>
          </a:xfrm>
          <a:prstGeom prst="rect">
            <a:avLst/>
          </a:prstGeom>
        </p:spPr>
      </p:pic>
      <p:sp>
        <p:nvSpPr>
          <p:cNvPr id="22" name="TextBox 21"/>
          <p:cNvSpPr txBox="1"/>
          <p:nvPr/>
        </p:nvSpPr>
        <p:spPr>
          <a:xfrm>
            <a:off x="1763746" y="975616"/>
            <a:ext cx="2759419" cy="307777"/>
          </a:xfrm>
          <a:prstGeom prst="rect">
            <a:avLst/>
          </a:prstGeom>
          <a:noFill/>
        </p:spPr>
        <p:txBody>
          <a:bodyPr wrap="square" rtlCol="0">
            <a:spAutoFit/>
          </a:bodyPr>
          <a:lstStyle/>
          <a:p>
            <a:r>
              <a:rPr lang="en-US" sz="1400" dirty="0" smtClean="0"/>
              <a:t>Tissue Samples or Cell Lines</a:t>
            </a:r>
            <a:endParaRPr lang="en-US" sz="1400" dirty="0"/>
          </a:p>
        </p:txBody>
      </p:sp>
      <p:cxnSp>
        <p:nvCxnSpPr>
          <p:cNvPr id="24" name="Straight Arrow Connector 23"/>
          <p:cNvCxnSpPr/>
          <p:nvPr/>
        </p:nvCxnSpPr>
        <p:spPr>
          <a:xfrm>
            <a:off x="3707033" y="1636557"/>
            <a:ext cx="397704" cy="24644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p:nvPr/>
        </p:nvCxnSpPr>
        <p:spPr>
          <a:xfrm rot="5400000">
            <a:off x="4528156" y="3482536"/>
            <a:ext cx="981351"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5537200" y="4944533"/>
            <a:ext cx="1480731" cy="369332"/>
          </a:xfrm>
          <a:prstGeom prst="rect">
            <a:avLst/>
          </a:prstGeom>
          <a:noFill/>
        </p:spPr>
        <p:txBody>
          <a:bodyPr wrap="none" rtlCol="0">
            <a:spAutoFit/>
          </a:bodyPr>
          <a:lstStyle/>
          <a:p>
            <a:r>
              <a:rPr lang="en-US" dirty="0" smtClean="0"/>
              <a:t>Identification</a:t>
            </a:r>
            <a:endParaRPr lang="en-US" dirty="0"/>
          </a:p>
        </p:txBody>
      </p:sp>
      <p:sp>
        <p:nvSpPr>
          <p:cNvPr id="15" name="TextBox 14"/>
          <p:cNvSpPr txBox="1"/>
          <p:nvPr/>
        </p:nvSpPr>
        <p:spPr>
          <a:xfrm>
            <a:off x="4891526" y="6080667"/>
            <a:ext cx="1596148" cy="369332"/>
          </a:xfrm>
          <a:prstGeom prst="rect">
            <a:avLst/>
          </a:prstGeom>
          <a:noFill/>
        </p:spPr>
        <p:txBody>
          <a:bodyPr wrap="none" rtlCol="0">
            <a:spAutoFit/>
          </a:bodyPr>
          <a:lstStyle/>
          <a:p>
            <a:r>
              <a:rPr lang="en-US" dirty="0" smtClean="0"/>
              <a:t>Quantification</a:t>
            </a:r>
            <a:endParaRPr lang="en-US" dirty="0"/>
          </a:p>
        </p:txBody>
      </p:sp>
      <p:sp>
        <p:nvSpPr>
          <p:cNvPr id="11" name="Rectangle 10"/>
          <p:cNvSpPr/>
          <p:nvPr/>
        </p:nvSpPr>
        <p:spPr>
          <a:xfrm>
            <a:off x="4041664" y="2598098"/>
            <a:ext cx="1962059" cy="230832"/>
          </a:xfrm>
          <a:prstGeom prst="rect">
            <a:avLst/>
          </a:prstGeom>
        </p:spPr>
        <p:txBody>
          <a:bodyPr wrap="square">
            <a:spAutoFit/>
          </a:bodyPr>
          <a:lstStyle/>
          <a:p>
            <a:pPr algn="ctr"/>
            <a:r>
              <a:rPr lang="en-US" sz="900" dirty="0" smtClean="0">
                <a:solidFill>
                  <a:srgbClr val="E46C0A"/>
                </a:solidFill>
              </a:rPr>
              <a:t>Image File: </a:t>
            </a:r>
            <a:r>
              <a:rPr lang="en-US" sz="900" dirty="0" err="1" smtClean="0">
                <a:solidFill>
                  <a:srgbClr val="E46C0A"/>
                </a:solidFill>
              </a:rPr>
              <a:t>Generic_Motif.ai</a:t>
            </a:r>
            <a:endParaRPr lang="en-US" sz="900" dirty="0">
              <a:solidFill>
                <a:srgbClr val="E46C0A"/>
              </a:solidFill>
            </a:endParaRPr>
          </a:p>
        </p:txBody>
      </p:sp>
      <p:sp>
        <p:nvSpPr>
          <p:cNvPr id="17" name="Rectangle 16"/>
          <p:cNvSpPr/>
          <p:nvPr/>
        </p:nvSpPr>
        <p:spPr>
          <a:xfrm>
            <a:off x="2670540" y="6334583"/>
            <a:ext cx="1672859" cy="230832"/>
          </a:xfrm>
          <a:prstGeom prst="rect">
            <a:avLst/>
          </a:prstGeom>
        </p:spPr>
        <p:txBody>
          <a:bodyPr wrap="square">
            <a:spAutoFit/>
          </a:bodyPr>
          <a:lstStyle/>
          <a:p>
            <a:pPr algn="ctr"/>
            <a:r>
              <a:rPr lang="en-US" sz="900" dirty="0" smtClean="0">
                <a:solidFill>
                  <a:srgbClr val="E46C0A"/>
                </a:solidFill>
              </a:rPr>
              <a:t>Image File: </a:t>
            </a:r>
            <a:r>
              <a:rPr lang="en-US" sz="900" dirty="0" err="1" smtClean="0">
                <a:solidFill>
                  <a:srgbClr val="E46C0A"/>
                </a:solidFill>
              </a:rPr>
              <a:t>Results.psd</a:t>
            </a:r>
            <a:endParaRPr lang="en-US" sz="900" dirty="0">
              <a:solidFill>
                <a:srgbClr val="E46C0A"/>
              </a:solidFill>
            </a:endParaRPr>
          </a:p>
        </p:txBody>
      </p:sp>
      <p:grpSp>
        <p:nvGrpSpPr>
          <p:cNvPr id="19" name="Group 18"/>
          <p:cNvGrpSpPr/>
          <p:nvPr/>
        </p:nvGrpSpPr>
        <p:grpSpPr>
          <a:xfrm>
            <a:off x="7679267" y="-8462"/>
            <a:ext cx="1236133" cy="556180"/>
            <a:chOff x="7035800" y="-8462"/>
            <a:chExt cx="1236133" cy="556180"/>
          </a:xfrm>
        </p:grpSpPr>
        <p:sp>
          <p:nvSpPr>
            <p:cNvPr id="20" name="Round Same Side Corner Rectangle 19"/>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1</a:t>
              </a:r>
              <a:endParaRPr lang="en-US" sz="1400" b="1" dirty="0">
                <a:solidFill>
                  <a:srgbClr val="FFFFFF"/>
                </a:solidFill>
              </a:endParaRPr>
            </a:p>
          </p:txBody>
        </p:sp>
      </p:grpSp>
      <p:pic>
        <p:nvPicPr>
          <p:cNvPr id="16" name="Picture 15" descr="3868_IF.psd"/>
          <p:cNvPicPr>
            <a:picLocks noChangeAspect="1"/>
          </p:cNvPicPr>
          <p:nvPr/>
        </p:nvPicPr>
        <p:blipFill>
          <a:blip r:embed="rId6"/>
          <a:stretch>
            <a:fillRect/>
          </a:stretch>
        </p:blipFill>
        <p:spPr>
          <a:xfrm>
            <a:off x="2006600" y="1321864"/>
            <a:ext cx="1560576" cy="1560576"/>
          </a:xfrm>
          <a:prstGeom prst="rect">
            <a:avLst/>
          </a:prstGeom>
          <a:effectLst>
            <a:outerShdw blurRad="50800" dist="38100" dir="2700000" algn="tl" rotWithShape="0">
              <a:srgbClr val="000000">
                <a:alpha val="43000"/>
              </a:srgbClr>
            </a:outerShdw>
          </a:effectLst>
          <a:scene3d>
            <a:camera prst="orthographicFront"/>
            <a:lightRig rig="threePt" dir="t"/>
          </a:scene3d>
          <a:sp3d>
            <a:bevelT/>
            <a:bevelB/>
          </a:sp3d>
        </p:spPr>
      </p:pic>
      <p:sp>
        <p:nvSpPr>
          <p:cNvPr id="23" name="Rectangle 22"/>
          <p:cNvSpPr/>
          <p:nvPr/>
        </p:nvSpPr>
        <p:spPr>
          <a:xfrm>
            <a:off x="2006601" y="2955930"/>
            <a:ext cx="1560576" cy="230832"/>
          </a:xfrm>
          <a:prstGeom prst="rect">
            <a:avLst/>
          </a:prstGeom>
        </p:spPr>
        <p:txBody>
          <a:bodyPr wrap="square">
            <a:spAutoFit/>
          </a:bodyPr>
          <a:lstStyle/>
          <a:p>
            <a:pPr algn="ctr"/>
            <a:r>
              <a:rPr lang="en-US" sz="900" dirty="0" smtClean="0">
                <a:solidFill>
                  <a:srgbClr val="E46C0A"/>
                </a:solidFill>
              </a:rPr>
              <a:t>Image File: 3868_IF.psd</a:t>
            </a:r>
            <a:endParaRPr lang="en-US" sz="900" dirty="0">
              <a:solidFill>
                <a:srgbClr val="E46C0A"/>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Content Placeholder 4"/>
          <p:cNvSpPr>
            <a:spLocks noGrp="1"/>
          </p:cNvSpPr>
          <p:nvPr>
            <p:ph idx="4294967295"/>
          </p:nvPr>
        </p:nvSpPr>
        <p:spPr>
          <a:xfrm>
            <a:off x="2025650" y="1600200"/>
            <a:ext cx="5219700" cy="4525963"/>
          </a:xfrm>
        </p:spPr>
        <p:txBody>
          <a:bodyPr/>
          <a:lstStyle/>
          <a:p>
            <a:pPr marL="0">
              <a:buNone/>
            </a:pPr>
            <a:r>
              <a:rPr lang="en-US" dirty="0" smtClean="0"/>
              <a:t>Video imagery from LI-COR machine and someone working with it</a:t>
            </a:r>
          </a:p>
        </p:txBody>
      </p:sp>
      <p:grpSp>
        <p:nvGrpSpPr>
          <p:cNvPr id="4" name="Group 3"/>
          <p:cNvGrpSpPr/>
          <p:nvPr/>
        </p:nvGrpSpPr>
        <p:grpSpPr>
          <a:xfrm>
            <a:off x="7679267" y="-8462"/>
            <a:ext cx="1236133" cy="556180"/>
            <a:chOff x="7035800" y="-8462"/>
            <a:chExt cx="1236133" cy="556180"/>
          </a:xfrm>
        </p:grpSpPr>
        <p:sp>
          <p:nvSpPr>
            <p:cNvPr id="6" name="Round Same Side Corner Rectangle 5"/>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9</a:t>
              </a:r>
              <a:endParaRPr lang="en-US" sz="1400" b="1" dirty="0">
                <a:solidFill>
                  <a:srgbClr val="FFFFFF"/>
                </a:solidFill>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3236383" y="1166283"/>
            <a:ext cx="3416300" cy="4000500"/>
          </a:xfrm>
          <a:prstGeom prst="rect">
            <a:avLst/>
          </a:prstGeom>
        </p:spPr>
      </p:pic>
      <p:grpSp>
        <p:nvGrpSpPr>
          <p:cNvPr id="4" name="Group 3"/>
          <p:cNvGrpSpPr/>
          <p:nvPr/>
        </p:nvGrpSpPr>
        <p:grpSpPr>
          <a:xfrm>
            <a:off x="7679267" y="-8462"/>
            <a:ext cx="1236133" cy="556180"/>
            <a:chOff x="7035800" y="-8462"/>
            <a:chExt cx="1236133" cy="556180"/>
          </a:xfrm>
        </p:grpSpPr>
        <p:sp>
          <p:nvSpPr>
            <p:cNvPr id="6" name="Round Same Side Corner Rectangle 5"/>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10</a:t>
              </a:r>
              <a:endParaRPr lang="en-US" sz="1400" b="1" dirty="0">
                <a:solidFill>
                  <a:srgbClr val="FFFFFF"/>
                </a:solidFill>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extBox 6"/>
          <p:cNvSpPr txBox="1"/>
          <p:nvPr/>
        </p:nvSpPr>
        <p:spPr>
          <a:xfrm>
            <a:off x="1445550" y="1643529"/>
            <a:ext cx="4147289" cy="523220"/>
          </a:xfrm>
          <a:prstGeom prst="rect">
            <a:avLst/>
          </a:prstGeom>
          <a:noFill/>
        </p:spPr>
        <p:txBody>
          <a:bodyPr wrap="none" rtlCol="0">
            <a:spAutoFit/>
          </a:bodyPr>
          <a:lstStyle/>
          <a:p>
            <a:r>
              <a:rPr lang="en-US" sz="2800" b="1" dirty="0" smtClean="0"/>
              <a:t>Step 2: </a:t>
            </a:r>
            <a:r>
              <a:rPr lang="en-US" sz="2800" b="1" dirty="0" err="1" smtClean="0"/>
              <a:t>PhosphoScan</a:t>
            </a:r>
            <a:r>
              <a:rPr lang="en-US" sz="2800" b="1" baseline="30000" dirty="0" smtClean="0"/>
              <a:t>®</a:t>
            </a:r>
            <a:endParaRPr lang="en-US" sz="2800" b="1" baseline="30000" dirty="0"/>
          </a:p>
        </p:txBody>
      </p:sp>
      <p:grpSp>
        <p:nvGrpSpPr>
          <p:cNvPr id="4" name="Group 3"/>
          <p:cNvGrpSpPr/>
          <p:nvPr/>
        </p:nvGrpSpPr>
        <p:grpSpPr>
          <a:xfrm>
            <a:off x="7679267" y="-8462"/>
            <a:ext cx="1236133" cy="556180"/>
            <a:chOff x="7035800" y="-8462"/>
            <a:chExt cx="1236133" cy="556180"/>
          </a:xfrm>
        </p:grpSpPr>
        <p:sp>
          <p:nvSpPr>
            <p:cNvPr id="5" name="Round Same Side Corner Rectangle 4"/>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11</a:t>
              </a:r>
              <a:endParaRPr lang="en-US" sz="1400" b="1" dirty="0">
                <a:solidFill>
                  <a:srgbClr val="FFFFFF"/>
                </a:solidFill>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873250" y="1600200"/>
            <a:ext cx="5207000" cy="4525963"/>
          </a:xfrm>
        </p:spPr>
        <p:txBody>
          <a:bodyPr/>
          <a:lstStyle/>
          <a:p>
            <a:pPr marL="0">
              <a:buNone/>
            </a:pPr>
            <a:r>
              <a:rPr lang="en-US" dirty="0" smtClean="0"/>
              <a:t>Video image of mass spec machine and someone working with samples</a:t>
            </a:r>
            <a:endParaRPr lang="en-US" dirty="0"/>
          </a:p>
        </p:txBody>
      </p:sp>
      <p:grpSp>
        <p:nvGrpSpPr>
          <p:cNvPr id="5" name="Group 4"/>
          <p:cNvGrpSpPr/>
          <p:nvPr/>
        </p:nvGrpSpPr>
        <p:grpSpPr>
          <a:xfrm>
            <a:off x="7679267" y="-8462"/>
            <a:ext cx="1236133" cy="556180"/>
            <a:chOff x="7035800" y="-8462"/>
            <a:chExt cx="1236133" cy="556180"/>
          </a:xfrm>
        </p:grpSpPr>
        <p:sp>
          <p:nvSpPr>
            <p:cNvPr id="6" name="Round Same Side Corner Rectangle 5"/>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12</a:t>
              </a:r>
              <a:endParaRPr lang="en-US" sz="1400" b="1" dirty="0">
                <a:solidFill>
                  <a:srgbClr val="FFFFFF"/>
                </a:solidFill>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serthr_06.psd"/>
          <p:cNvPicPr>
            <a:picLocks noChangeAspect="1"/>
          </p:cNvPicPr>
          <p:nvPr/>
        </p:nvPicPr>
        <p:blipFill>
          <a:blip r:embed="rId3"/>
          <a:stretch>
            <a:fillRect/>
          </a:stretch>
        </p:blipFill>
        <p:spPr>
          <a:xfrm>
            <a:off x="3105150" y="1847620"/>
            <a:ext cx="3527425" cy="6858001"/>
          </a:xfrm>
          <a:prstGeom prst="rect">
            <a:avLst/>
          </a:prstGeom>
        </p:spPr>
      </p:pic>
      <p:grpSp>
        <p:nvGrpSpPr>
          <p:cNvPr id="4" name="Group 3"/>
          <p:cNvGrpSpPr/>
          <p:nvPr/>
        </p:nvGrpSpPr>
        <p:grpSpPr>
          <a:xfrm>
            <a:off x="7679267" y="-8462"/>
            <a:ext cx="1236133" cy="556180"/>
            <a:chOff x="7035800" y="-8462"/>
            <a:chExt cx="1236133" cy="556180"/>
          </a:xfrm>
        </p:grpSpPr>
        <p:sp>
          <p:nvSpPr>
            <p:cNvPr id="7" name="Round Same Side Corner Rectangle 6"/>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13</a:t>
              </a:r>
              <a:endParaRPr lang="en-US" sz="1400" b="1" dirty="0">
                <a:solidFill>
                  <a:srgbClr val="FFFFFF"/>
                </a:solidFill>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extBox 6"/>
          <p:cNvSpPr txBox="1"/>
          <p:nvPr/>
        </p:nvSpPr>
        <p:spPr>
          <a:xfrm>
            <a:off x="343647" y="1763059"/>
            <a:ext cx="7795549" cy="984885"/>
          </a:xfrm>
          <a:prstGeom prst="rect">
            <a:avLst/>
          </a:prstGeom>
          <a:noFill/>
        </p:spPr>
        <p:txBody>
          <a:bodyPr wrap="none" rtlCol="0">
            <a:spAutoFit/>
          </a:bodyPr>
          <a:lstStyle/>
          <a:p>
            <a:r>
              <a:rPr lang="en-US" sz="2000" b="1" dirty="0" smtClean="0"/>
              <a:t>Akt-RSK-S6 </a:t>
            </a:r>
            <a:r>
              <a:rPr lang="en-US" sz="2000" b="1" dirty="0" err="1" smtClean="0"/>
              <a:t>kinase</a:t>
            </a:r>
            <a:r>
              <a:rPr lang="en-US" sz="2000" b="1" dirty="0" smtClean="0"/>
              <a:t> signaling networks activated by </a:t>
            </a:r>
            <a:r>
              <a:rPr lang="en-US" sz="2000" b="1" dirty="0" err="1" smtClean="0"/>
              <a:t>oncogenic</a:t>
            </a:r>
            <a:r>
              <a:rPr lang="en-US" sz="2000" b="1" dirty="0" smtClean="0"/>
              <a:t> </a:t>
            </a:r>
          </a:p>
          <a:p>
            <a:r>
              <a:rPr lang="en-US" sz="2000" b="1" dirty="0" smtClean="0"/>
              <a:t>receptor tyrosine </a:t>
            </a:r>
            <a:r>
              <a:rPr lang="en-US" sz="2000" b="1" dirty="0" err="1" smtClean="0"/>
              <a:t>kinases</a:t>
            </a:r>
            <a:r>
              <a:rPr lang="en-US" sz="2000" b="1" dirty="0" smtClean="0"/>
              <a:t>.</a:t>
            </a:r>
          </a:p>
          <a:p>
            <a:endParaRPr lang="en-US" dirty="0"/>
          </a:p>
        </p:txBody>
      </p:sp>
      <p:sp>
        <p:nvSpPr>
          <p:cNvPr id="8" name="TextBox 7"/>
          <p:cNvSpPr txBox="1"/>
          <p:nvPr/>
        </p:nvSpPr>
        <p:spPr>
          <a:xfrm>
            <a:off x="343647" y="2780570"/>
            <a:ext cx="8912904" cy="1200329"/>
          </a:xfrm>
          <a:prstGeom prst="rect">
            <a:avLst/>
          </a:prstGeom>
          <a:noFill/>
        </p:spPr>
        <p:txBody>
          <a:bodyPr wrap="none" rtlCol="0">
            <a:spAutoFit/>
          </a:bodyPr>
          <a:lstStyle/>
          <a:p>
            <a:r>
              <a:rPr lang="en-US" dirty="0" smtClean="0">
                <a:hlinkClick r:id="rId3"/>
              </a:rPr>
              <a:t>Moritz A</a:t>
            </a:r>
            <a:r>
              <a:rPr lang="en-US" dirty="0" smtClean="0"/>
              <a:t>, </a:t>
            </a:r>
            <a:r>
              <a:rPr lang="en-US" dirty="0" smtClean="0">
                <a:hlinkClick r:id="rId4"/>
              </a:rPr>
              <a:t>Li Y</a:t>
            </a:r>
            <a:r>
              <a:rPr lang="en-US" dirty="0" smtClean="0"/>
              <a:t>, </a:t>
            </a:r>
            <a:r>
              <a:rPr lang="en-US" dirty="0" smtClean="0">
                <a:hlinkClick r:id="rId5"/>
              </a:rPr>
              <a:t>Guo A</a:t>
            </a:r>
            <a:r>
              <a:rPr lang="en-US" dirty="0" smtClean="0"/>
              <a:t>, </a:t>
            </a:r>
            <a:r>
              <a:rPr lang="en-US" dirty="0" smtClean="0">
                <a:hlinkClick r:id="rId6"/>
              </a:rPr>
              <a:t>Villén J</a:t>
            </a:r>
            <a:r>
              <a:rPr lang="en-US" dirty="0" smtClean="0"/>
              <a:t>, </a:t>
            </a:r>
            <a:r>
              <a:rPr lang="en-US" dirty="0" smtClean="0">
                <a:hlinkClick r:id="rId7"/>
              </a:rPr>
              <a:t>Wang Y</a:t>
            </a:r>
            <a:r>
              <a:rPr lang="en-US" dirty="0" smtClean="0"/>
              <a:t>, </a:t>
            </a:r>
            <a:r>
              <a:rPr lang="en-US" dirty="0" smtClean="0">
                <a:hlinkClick r:id="rId8"/>
              </a:rPr>
              <a:t>MacNeill J</a:t>
            </a:r>
            <a:r>
              <a:rPr lang="en-US" dirty="0" smtClean="0"/>
              <a:t>, </a:t>
            </a:r>
            <a:r>
              <a:rPr lang="en-US" dirty="0" smtClean="0">
                <a:hlinkClick r:id="rId9"/>
              </a:rPr>
              <a:t>Kornhauser J</a:t>
            </a:r>
            <a:r>
              <a:rPr lang="en-US" dirty="0" smtClean="0"/>
              <a:t>, </a:t>
            </a:r>
            <a:r>
              <a:rPr lang="en-US" dirty="0" smtClean="0">
                <a:hlinkClick r:id="rId10"/>
              </a:rPr>
              <a:t>Sprott K</a:t>
            </a:r>
            <a:r>
              <a:rPr lang="en-US" dirty="0" smtClean="0"/>
              <a:t>,</a:t>
            </a:r>
          </a:p>
          <a:p>
            <a:r>
              <a:rPr lang="en-US" dirty="0" smtClean="0">
                <a:hlinkClick r:id="rId11"/>
              </a:rPr>
              <a:t>Zhou J</a:t>
            </a:r>
            <a:r>
              <a:rPr lang="en-US" dirty="0" smtClean="0"/>
              <a:t>, </a:t>
            </a:r>
            <a:r>
              <a:rPr lang="en-US" dirty="0" smtClean="0">
                <a:hlinkClick r:id="rId12"/>
              </a:rPr>
              <a:t>Possemato A</a:t>
            </a:r>
            <a:r>
              <a:rPr lang="en-US" dirty="0" smtClean="0"/>
              <a:t>, </a:t>
            </a:r>
            <a:r>
              <a:rPr lang="en-US" dirty="0" smtClean="0">
                <a:hlinkClick r:id="rId13"/>
              </a:rPr>
              <a:t>Ren JM</a:t>
            </a:r>
            <a:r>
              <a:rPr lang="en-US" dirty="0" smtClean="0"/>
              <a:t>, </a:t>
            </a:r>
            <a:r>
              <a:rPr lang="en-US" dirty="0" smtClean="0">
                <a:hlinkClick r:id="rId14"/>
              </a:rPr>
              <a:t>Hornbeck P</a:t>
            </a:r>
            <a:r>
              <a:rPr lang="en-US" dirty="0" smtClean="0"/>
              <a:t>, </a:t>
            </a:r>
            <a:r>
              <a:rPr lang="en-US" dirty="0" smtClean="0">
                <a:hlinkClick r:id="rId15"/>
              </a:rPr>
              <a:t>Cantley LC</a:t>
            </a:r>
            <a:r>
              <a:rPr lang="en-US" dirty="0" smtClean="0"/>
              <a:t>, </a:t>
            </a:r>
            <a:r>
              <a:rPr lang="en-US" dirty="0" smtClean="0">
                <a:hlinkClick r:id="rId16"/>
              </a:rPr>
              <a:t>Gygi SP</a:t>
            </a:r>
            <a:r>
              <a:rPr lang="en-US" dirty="0" smtClean="0"/>
              <a:t>, </a:t>
            </a:r>
            <a:r>
              <a:rPr lang="en-US" dirty="0" smtClean="0">
                <a:hlinkClick r:id="rId17"/>
              </a:rPr>
              <a:t>Rush J</a:t>
            </a:r>
            <a:r>
              <a:rPr lang="en-US" dirty="0" smtClean="0"/>
              <a:t>, </a:t>
            </a:r>
            <a:r>
              <a:rPr lang="en-US" dirty="0" smtClean="0">
                <a:hlinkClick r:id="rId18"/>
              </a:rPr>
              <a:t>Comb MJ</a:t>
            </a:r>
            <a:r>
              <a:rPr lang="en-US" dirty="0" smtClean="0"/>
              <a:t>.</a:t>
            </a:r>
          </a:p>
          <a:p>
            <a:r>
              <a:rPr lang="en-US" dirty="0" smtClean="0"/>
              <a:t>Cell Signaling Technology Inc., Danvers, MA 01923, USA.</a:t>
            </a:r>
          </a:p>
          <a:p>
            <a:endParaRPr lang="en-US" dirty="0"/>
          </a:p>
        </p:txBody>
      </p:sp>
      <p:sp>
        <p:nvSpPr>
          <p:cNvPr id="9" name="TextBox 8"/>
          <p:cNvSpPr txBox="1"/>
          <p:nvPr/>
        </p:nvSpPr>
        <p:spPr>
          <a:xfrm>
            <a:off x="343647" y="4277534"/>
            <a:ext cx="4766148" cy="369332"/>
          </a:xfrm>
          <a:prstGeom prst="rect">
            <a:avLst/>
          </a:prstGeom>
          <a:noFill/>
        </p:spPr>
        <p:txBody>
          <a:bodyPr wrap="none" rtlCol="0">
            <a:spAutoFit/>
          </a:bodyPr>
          <a:lstStyle/>
          <a:p>
            <a:r>
              <a:rPr lang="en-US" dirty="0" smtClean="0"/>
              <a:t>Science Signaling. 2010 Aug 24;3(136):ra64.</a:t>
            </a:r>
            <a:endParaRPr lang="en-US" dirty="0"/>
          </a:p>
        </p:txBody>
      </p:sp>
      <p:grpSp>
        <p:nvGrpSpPr>
          <p:cNvPr id="6" name="Group 5"/>
          <p:cNvGrpSpPr/>
          <p:nvPr/>
        </p:nvGrpSpPr>
        <p:grpSpPr>
          <a:xfrm>
            <a:off x="7679267" y="-8462"/>
            <a:ext cx="1236133" cy="556180"/>
            <a:chOff x="7035800" y="-8462"/>
            <a:chExt cx="1236133" cy="556180"/>
          </a:xfrm>
        </p:grpSpPr>
        <p:sp>
          <p:nvSpPr>
            <p:cNvPr id="10" name="Round Same Side Corner Rectangle 9"/>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14A</a:t>
              </a:r>
              <a:endParaRPr lang="en-US" sz="1400" b="1" dirty="0">
                <a:solidFill>
                  <a:srgbClr val="FFFFFF"/>
                </a:solidFill>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5" name="Group 4"/>
          <p:cNvGrpSpPr/>
          <p:nvPr/>
        </p:nvGrpSpPr>
        <p:grpSpPr>
          <a:xfrm>
            <a:off x="7679267" y="-8462"/>
            <a:ext cx="1236133" cy="556180"/>
            <a:chOff x="7035800" y="-8462"/>
            <a:chExt cx="1236133" cy="556180"/>
          </a:xfrm>
        </p:grpSpPr>
        <p:sp>
          <p:nvSpPr>
            <p:cNvPr id="6" name="Round Same Side Corner Rectangle 5"/>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7035800" y="75768"/>
              <a:ext cx="1236133" cy="307777"/>
            </a:xfrm>
            <a:prstGeom prst="rect">
              <a:avLst/>
            </a:prstGeom>
            <a:noFill/>
          </p:spPr>
          <p:txBody>
            <a:bodyPr wrap="square" rtlCol="0">
              <a:spAutoFit/>
            </a:bodyPr>
            <a:lstStyle/>
            <a:p>
              <a:pPr algn="ctr"/>
              <a:r>
                <a:rPr lang="en-US" sz="1400" b="1" dirty="0" smtClean="0">
                  <a:solidFill>
                    <a:srgbClr val="FFFFFF"/>
                  </a:solidFill>
                </a:rPr>
                <a:t>Figure 14C</a:t>
              </a:r>
              <a:endParaRPr lang="en-US" sz="1400" b="1" dirty="0">
                <a:solidFill>
                  <a:srgbClr val="FFFFFF"/>
                </a:solidFill>
              </a:endParaRPr>
            </a:p>
          </p:txBody>
        </p:sp>
      </p:grpSp>
      <p:pic>
        <p:nvPicPr>
          <p:cNvPr id="8" name="Picture 7" descr="Fig 14C.ai"/>
          <p:cNvPicPr>
            <a:picLocks noChangeAspect="1"/>
          </p:cNvPicPr>
          <p:nvPr/>
        </p:nvPicPr>
        <mc:AlternateContent xmlns:ma="http://schemas.microsoft.com/office/mac/drawingml/2008/main">
          <mc:Choice Requires="ma">
            <p:blipFill>
              <a:blip r:embed="rId3"/>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4"/>
              <a:stretch>
                <a:fillRect/>
              </a:stretch>
            </p:blipFill>
          </mc:Fallback>
        </mc:AlternateContent>
        <p:spPr>
          <a:xfrm>
            <a:off x="2165348" y="454581"/>
            <a:ext cx="5200649" cy="5943599"/>
          </a:xfrm>
          <a:prstGeom prst="rect">
            <a:avLst/>
          </a:prstGeom>
        </p:spPr>
      </p:pic>
      <p:sp>
        <p:nvSpPr>
          <p:cNvPr id="9" name="Rectangle 8"/>
          <p:cNvSpPr/>
          <p:nvPr/>
        </p:nvSpPr>
        <p:spPr>
          <a:xfrm>
            <a:off x="7679267" y="321684"/>
            <a:ext cx="1236133" cy="215444"/>
          </a:xfrm>
          <a:prstGeom prst="rect">
            <a:avLst/>
          </a:prstGeom>
        </p:spPr>
        <p:txBody>
          <a:bodyPr wrap="square">
            <a:spAutoFit/>
          </a:bodyPr>
          <a:lstStyle/>
          <a:p>
            <a:pPr algn="ctr"/>
            <a:r>
              <a:rPr lang="en-US" sz="750" dirty="0" smtClean="0">
                <a:solidFill>
                  <a:srgbClr val="FF8000"/>
                </a:solidFill>
              </a:rPr>
              <a:t>(fig 2A of the paper)</a:t>
            </a:r>
            <a:endParaRPr lang="en-US" sz="750" dirty="0">
              <a:solidFill>
                <a:srgbClr val="FF8000"/>
              </a:solidFill>
            </a:endParaRPr>
          </a:p>
        </p:txBody>
      </p:sp>
      <p:sp>
        <p:nvSpPr>
          <p:cNvPr id="10" name="Oval 9"/>
          <p:cNvSpPr/>
          <p:nvPr/>
        </p:nvSpPr>
        <p:spPr>
          <a:xfrm>
            <a:off x="2899752" y="4540245"/>
            <a:ext cx="935648" cy="554568"/>
          </a:xfrm>
          <a:prstGeom prst="ellipse">
            <a:avLst/>
          </a:prstGeom>
          <a:noFill/>
          <a:ln w="34925" cap="flat" cmpd="sng" algn="ctr">
            <a:solidFill>
              <a:srgbClr val="EB08DE"/>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Straight Connector 12"/>
          <p:cNvCxnSpPr/>
          <p:nvPr/>
        </p:nvCxnSpPr>
        <p:spPr>
          <a:xfrm>
            <a:off x="220143" y="4842930"/>
            <a:ext cx="2679609" cy="1588"/>
          </a:xfrm>
          <a:prstGeom prst="line">
            <a:avLst/>
          </a:prstGeom>
          <a:ln w="28575" cap="flat" cmpd="sng" algn="ctr">
            <a:solidFill>
              <a:srgbClr val="EB08DE"/>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5" name="Oval 14"/>
          <p:cNvSpPr/>
          <p:nvPr/>
        </p:nvSpPr>
        <p:spPr>
          <a:xfrm>
            <a:off x="4061313" y="4540245"/>
            <a:ext cx="935648" cy="554568"/>
          </a:xfrm>
          <a:prstGeom prst="ellipse">
            <a:avLst/>
          </a:prstGeom>
          <a:noFill/>
          <a:ln w="34925" cap="flat" cmpd="sng" algn="ctr">
            <a:solidFill>
              <a:srgbClr val="EB08DE"/>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5245019" y="4540245"/>
            <a:ext cx="935648" cy="554568"/>
          </a:xfrm>
          <a:prstGeom prst="ellipse">
            <a:avLst/>
          </a:prstGeom>
          <a:noFill/>
          <a:ln w="34925" cap="flat" cmpd="sng" algn="ctr">
            <a:solidFill>
              <a:srgbClr val="EB08DE"/>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133359" y="4567519"/>
            <a:ext cx="1047741" cy="276999"/>
          </a:xfrm>
          <a:prstGeom prst="rect">
            <a:avLst/>
          </a:prstGeom>
          <a:noFill/>
        </p:spPr>
        <p:txBody>
          <a:bodyPr wrap="square" rtlCol="0">
            <a:spAutoFit/>
          </a:bodyPr>
          <a:lstStyle/>
          <a:p>
            <a:r>
              <a:rPr lang="en-US" sz="1200" b="1" dirty="0" smtClean="0">
                <a:solidFill>
                  <a:srgbClr val="EB08DE"/>
                </a:solidFill>
              </a:rPr>
              <a:t>Animation</a:t>
            </a:r>
            <a:endParaRPr lang="en-US" sz="1200" b="1" dirty="0">
              <a:solidFill>
                <a:srgbClr val="EB08DE"/>
              </a:solidFill>
            </a:endParaRPr>
          </a:p>
        </p:txBody>
      </p:sp>
      <p:sp>
        <p:nvSpPr>
          <p:cNvPr id="12" name="Rectangle 11"/>
          <p:cNvSpPr/>
          <p:nvPr/>
        </p:nvSpPr>
        <p:spPr>
          <a:xfrm>
            <a:off x="3477842" y="6520652"/>
            <a:ext cx="2167308" cy="230832"/>
          </a:xfrm>
          <a:prstGeom prst="rect">
            <a:avLst/>
          </a:prstGeom>
        </p:spPr>
        <p:txBody>
          <a:bodyPr wrap="square">
            <a:spAutoFit/>
          </a:bodyPr>
          <a:lstStyle/>
          <a:p>
            <a:pPr algn="ctr"/>
            <a:r>
              <a:rPr lang="en-US" sz="900" dirty="0" smtClean="0">
                <a:solidFill>
                  <a:schemeClr val="accent6">
                    <a:lumMod val="75000"/>
                  </a:schemeClr>
                </a:solidFill>
              </a:rPr>
              <a:t>Image File: Fig14C.ai</a:t>
            </a:r>
            <a:endParaRPr lang="en-US" sz="900"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2836333" y="536606"/>
            <a:ext cx="3803032" cy="369332"/>
          </a:xfrm>
          <a:prstGeom prst="rect">
            <a:avLst/>
          </a:prstGeom>
          <a:noFill/>
        </p:spPr>
        <p:txBody>
          <a:bodyPr wrap="none" rtlCol="0">
            <a:spAutoFit/>
          </a:bodyPr>
          <a:lstStyle/>
          <a:p>
            <a:r>
              <a:rPr lang="en-US" dirty="0" smtClean="0"/>
              <a:t>Deconstructing Signaling Pathways</a:t>
            </a:r>
            <a:endParaRPr lang="en-US" dirty="0"/>
          </a:p>
        </p:txBody>
      </p:sp>
      <p:pic>
        <p:nvPicPr>
          <p:cNvPr id="7" name="Picture 6" descr="Akt Substrates PW.ai"/>
          <p:cNvPicPr>
            <a:picLocks noChangeAspect="1"/>
          </p:cNvPicPr>
          <p:nvPr/>
        </p:nvPicPr>
        <mc:AlternateContent xmlns:ma="http://schemas.microsoft.com/office/mac/drawingml/2008/main">
          <mc:Choice Requires="ma">
            <p:blipFill>
              <a:blip r:embed="rId3"/>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4"/>
              <a:stretch>
                <a:fillRect/>
              </a:stretch>
            </p:blipFill>
          </mc:Fallback>
        </mc:AlternateContent>
        <p:spPr>
          <a:xfrm>
            <a:off x="855635" y="905938"/>
            <a:ext cx="7432730" cy="5554128"/>
          </a:xfrm>
          <a:prstGeom prst="rect">
            <a:avLst/>
          </a:prstGeom>
        </p:spPr>
      </p:pic>
      <p:sp>
        <p:nvSpPr>
          <p:cNvPr id="6" name="Rectangle 5"/>
          <p:cNvSpPr/>
          <p:nvPr/>
        </p:nvSpPr>
        <p:spPr>
          <a:xfrm>
            <a:off x="3312583" y="6229234"/>
            <a:ext cx="2518834" cy="230832"/>
          </a:xfrm>
          <a:prstGeom prst="rect">
            <a:avLst/>
          </a:prstGeom>
        </p:spPr>
        <p:txBody>
          <a:bodyPr wrap="square">
            <a:spAutoFit/>
          </a:bodyPr>
          <a:lstStyle/>
          <a:p>
            <a:pPr algn="ctr"/>
            <a:r>
              <a:rPr lang="en-US" sz="900" dirty="0" smtClean="0">
                <a:solidFill>
                  <a:srgbClr val="E46C0A"/>
                </a:solidFill>
              </a:rPr>
              <a:t>Image File: </a:t>
            </a:r>
            <a:r>
              <a:rPr lang="en-US" sz="900" dirty="0" err="1" smtClean="0">
                <a:solidFill>
                  <a:srgbClr val="E46C0A"/>
                </a:solidFill>
              </a:rPr>
              <a:t>Deconstructing_PW.ai</a:t>
            </a:r>
            <a:endParaRPr lang="en-US" sz="900" dirty="0">
              <a:solidFill>
                <a:srgbClr val="E46C0A"/>
              </a:solidFill>
            </a:endParaRPr>
          </a:p>
        </p:txBody>
      </p:sp>
      <p:grpSp>
        <p:nvGrpSpPr>
          <p:cNvPr id="8" name="Group 7"/>
          <p:cNvGrpSpPr/>
          <p:nvPr/>
        </p:nvGrpSpPr>
        <p:grpSpPr>
          <a:xfrm>
            <a:off x="7679267" y="-8462"/>
            <a:ext cx="1236133" cy="556180"/>
            <a:chOff x="7035800" y="-8462"/>
            <a:chExt cx="1236133" cy="556180"/>
          </a:xfrm>
        </p:grpSpPr>
        <p:sp>
          <p:nvSpPr>
            <p:cNvPr id="9" name="Round Same Side Corner Rectangle 8"/>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7035800" y="75768"/>
              <a:ext cx="1236133" cy="307777"/>
            </a:xfrm>
            <a:prstGeom prst="rect">
              <a:avLst/>
            </a:prstGeom>
            <a:noFill/>
          </p:spPr>
          <p:txBody>
            <a:bodyPr wrap="square" rtlCol="0">
              <a:spAutoFit/>
            </a:bodyPr>
            <a:lstStyle/>
            <a:p>
              <a:pPr algn="ctr"/>
              <a:r>
                <a:rPr lang="en-US" sz="1400" b="1" dirty="0" smtClean="0">
                  <a:solidFill>
                    <a:srgbClr val="FFFFFF"/>
                  </a:solidFill>
                </a:rPr>
                <a:t>Figure 16</a:t>
              </a:r>
              <a:endParaRPr lang="en-US" sz="1400" b="1" dirty="0">
                <a:solidFill>
                  <a:srgbClr val="FFFFFF"/>
                </a:solidFill>
              </a:endParaRPr>
            </a:p>
          </p:txBody>
        </p:sp>
      </p:grpSp>
      <p:sp>
        <p:nvSpPr>
          <p:cNvPr id="20" name="Oval 19"/>
          <p:cNvSpPr/>
          <p:nvPr/>
        </p:nvSpPr>
        <p:spPr>
          <a:xfrm>
            <a:off x="4940219" y="2116666"/>
            <a:ext cx="476329" cy="448736"/>
          </a:xfrm>
          <a:prstGeom prst="ellipse">
            <a:avLst/>
          </a:prstGeom>
          <a:noFill/>
          <a:ln w="34925" cap="flat" cmpd="sng" algn="ctr">
            <a:solidFill>
              <a:srgbClr val="EB08DE"/>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3951738" y="2116666"/>
            <a:ext cx="476329" cy="448736"/>
          </a:xfrm>
          <a:prstGeom prst="ellipse">
            <a:avLst/>
          </a:prstGeom>
          <a:noFill/>
          <a:ln w="34925" cap="flat" cmpd="sng" algn="ctr">
            <a:solidFill>
              <a:srgbClr val="EB08DE"/>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4463890" y="2116666"/>
            <a:ext cx="476329" cy="448736"/>
          </a:xfrm>
          <a:prstGeom prst="ellipse">
            <a:avLst/>
          </a:prstGeom>
          <a:noFill/>
          <a:ln w="34925" cap="flat" cmpd="sng" algn="ctr">
            <a:solidFill>
              <a:srgbClr val="EB08DE"/>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3" name="Straight Connector 22"/>
          <p:cNvCxnSpPr/>
          <p:nvPr/>
        </p:nvCxnSpPr>
        <p:spPr>
          <a:xfrm>
            <a:off x="330209" y="2323043"/>
            <a:ext cx="3621529" cy="1588"/>
          </a:xfrm>
          <a:prstGeom prst="line">
            <a:avLst/>
          </a:prstGeom>
          <a:ln w="28575" cap="flat" cmpd="sng" algn="ctr">
            <a:solidFill>
              <a:srgbClr val="EB08DE"/>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7" name="Rectangle 26"/>
          <p:cNvSpPr/>
          <p:nvPr/>
        </p:nvSpPr>
        <p:spPr>
          <a:xfrm>
            <a:off x="7679267" y="321684"/>
            <a:ext cx="1236133" cy="215444"/>
          </a:xfrm>
          <a:prstGeom prst="rect">
            <a:avLst/>
          </a:prstGeom>
        </p:spPr>
        <p:txBody>
          <a:bodyPr wrap="square">
            <a:spAutoFit/>
          </a:bodyPr>
          <a:lstStyle/>
          <a:p>
            <a:pPr algn="ctr"/>
            <a:r>
              <a:rPr lang="en-US" sz="750" dirty="0" smtClean="0">
                <a:solidFill>
                  <a:srgbClr val="FF8000"/>
                </a:solidFill>
              </a:rPr>
              <a:t>(fig 5 of the paper)</a:t>
            </a:r>
            <a:endParaRPr lang="en-US" sz="750" dirty="0">
              <a:solidFill>
                <a:srgbClr val="FF8000"/>
              </a:solidFill>
            </a:endParaRPr>
          </a:p>
        </p:txBody>
      </p:sp>
      <p:sp>
        <p:nvSpPr>
          <p:cNvPr id="13" name="TextBox 12"/>
          <p:cNvSpPr txBox="1"/>
          <p:nvPr/>
        </p:nvSpPr>
        <p:spPr>
          <a:xfrm>
            <a:off x="254009" y="2016854"/>
            <a:ext cx="1047741" cy="276999"/>
          </a:xfrm>
          <a:prstGeom prst="rect">
            <a:avLst/>
          </a:prstGeom>
          <a:noFill/>
        </p:spPr>
        <p:txBody>
          <a:bodyPr wrap="square" rtlCol="0">
            <a:spAutoFit/>
          </a:bodyPr>
          <a:lstStyle/>
          <a:p>
            <a:r>
              <a:rPr lang="en-US" sz="1200" b="1" dirty="0" smtClean="0">
                <a:solidFill>
                  <a:srgbClr val="EB08DE"/>
                </a:solidFill>
              </a:rPr>
              <a:t>Animation</a:t>
            </a:r>
            <a:endParaRPr lang="en-US" sz="1200" b="1" dirty="0">
              <a:solidFill>
                <a:srgbClr val="EB08DE"/>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extBox 7"/>
          <p:cNvSpPr txBox="1"/>
          <p:nvPr/>
        </p:nvSpPr>
        <p:spPr>
          <a:xfrm>
            <a:off x="605089" y="1180353"/>
            <a:ext cx="5149479" cy="369332"/>
          </a:xfrm>
          <a:prstGeom prst="rect">
            <a:avLst/>
          </a:prstGeom>
          <a:noFill/>
        </p:spPr>
        <p:txBody>
          <a:bodyPr wrap="none" rtlCol="0">
            <a:spAutoFit/>
          </a:bodyPr>
          <a:lstStyle/>
          <a:p>
            <a:r>
              <a:rPr lang="en-US" dirty="0" smtClean="0"/>
              <a:t>Using Excel table (Akt9614-1.xls) from this study</a:t>
            </a:r>
            <a:endParaRPr lang="en-US" dirty="0"/>
          </a:p>
        </p:txBody>
      </p:sp>
      <p:pic>
        <p:nvPicPr>
          <p:cNvPr id="5" name="Picture 4" descr="serthr_06.psd"/>
          <p:cNvPicPr>
            <a:picLocks noChangeAspect="1"/>
          </p:cNvPicPr>
          <p:nvPr/>
        </p:nvPicPr>
        <p:blipFill>
          <a:blip r:embed="rId3"/>
          <a:stretch>
            <a:fillRect/>
          </a:stretch>
        </p:blipFill>
        <p:spPr>
          <a:xfrm>
            <a:off x="3291417" y="1950820"/>
            <a:ext cx="3527425" cy="6858001"/>
          </a:xfrm>
          <a:prstGeom prst="rect">
            <a:avLst/>
          </a:prstGeom>
        </p:spPr>
      </p:pic>
      <p:grpSp>
        <p:nvGrpSpPr>
          <p:cNvPr id="6" name="Group 5"/>
          <p:cNvGrpSpPr/>
          <p:nvPr/>
        </p:nvGrpSpPr>
        <p:grpSpPr>
          <a:xfrm>
            <a:off x="7679267" y="-8462"/>
            <a:ext cx="1236133" cy="556180"/>
            <a:chOff x="7035800" y="-8462"/>
            <a:chExt cx="1236133" cy="556180"/>
          </a:xfrm>
        </p:grpSpPr>
        <p:sp>
          <p:nvSpPr>
            <p:cNvPr id="7" name="Round Same Side Corner Rectangle 6"/>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17</a:t>
              </a:r>
              <a:endParaRPr lang="en-US" sz="1400" b="1" dirty="0">
                <a:solidFill>
                  <a:srgbClr val="FFFFFF"/>
                </a:solidFil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 name="Picture 12" descr="Akt_PW.ai"/>
          <p:cNvPicPr>
            <a:picLocks noChangeAspect="1"/>
          </p:cNvPicPr>
          <p:nvPr/>
        </p:nvPicPr>
        <mc:AlternateContent xmlns:ma="http://schemas.microsoft.com/office/mac/drawingml/2008/main">
          <mc:Choice Requires="ma">
            <p:blipFill>
              <a:blip r:embed="rId3"/>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4"/>
              <a:stretch>
                <a:fillRect/>
              </a:stretch>
            </p:blipFill>
          </mc:Fallback>
        </mc:AlternateContent>
        <p:spPr>
          <a:xfrm>
            <a:off x="1485483" y="241974"/>
            <a:ext cx="6173033" cy="6218092"/>
          </a:xfrm>
          <a:prstGeom prst="rect">
            <a:avLst/>
          </a:prstGeom>
        </p:spPr>
      </p:pic>
      <p:sp>
        <p:nvSpPr>
          <p:cNvPr id="12" name="Rectangle 11"/>
          <p:cNvSpPr/>
          <p:nvPr/>
        </p:nvSpPr>
        <p:spPr>
          <a:xfrm>
            <a:off x="3312583" y="6449376"/>
            <a:ext cx="2518834" cy="230832"/>
          </a:xfrm>
          <a:prstGeom prst="rect">
            <a:avLst/>
          </a:prstGeom>
        </p:spPr>
        <p:txBody>
          <a:bodyPr wrap="square">
            <a:spAutoFit/>
          </a:bodyPr>
          <a:lstStyle/>
          <a:p>
            <a:pPr algn="ctr"/>
            <a:r>
              <a:rPr lang="en-US" sz="900" dirty="0" smtClean="0">
                <a:solidFill>
                  <a:srgbClr val="E46C0A"/>
                </a:solidFill>
              </a:rPr>
              <a:t>Image File: </a:t>
            </a:r>
            <a:r>
              <a:rPr lang="en-US" sz="900" dirty="0" err="1" smtClean="0">
                <a:solidFill>
                  <a:srgbClr val="E46C0A"/>
                </a:solidFill>
              </a:rPr>
              <a:t>Akt_PW.ai</a:t>
            </a:r>
            <a:endParaRPr lang="en-US" sz="900" dirty="0">
              <a:solidFill>
                <a:srgbClr val="E46C0A"/>
              </a:solidFill>
            </a:endParaRPr>
          </a:p>
        </p:txBody>
      </p:sp>
      <p:grpSp>
        <p:nvGrpSpPr>
          <p:cNvPr id="14" name="Group 13"/>
          <p:cNvGrpSpPr/>
          <p:nvPr/>
        </p:nvGrpSpPr>
        <p:grpSpPr>
          <a:xfrm>
            <a:off x="7679267" y="-8462"/>
            <a:ext cx="1236133" cy="556180"/>
            <a:chOff x="7035800" y="-8462"/>
            <a:chExt cx="1236133" cy="556180"/>
          </a:xfrm>
        </p:grpSpPr>
        <p:sp>
          <p:nvSpPr>
            <p:cNvPr id="15" name="Round Same Side Corner Rectangle 14"/>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18</a:t>
              </a:r>
              <a:endParaRPr lang="en-US" sz="1400" b="1" dirty="0">
                <a:solidFill>
                  <a:srgbClr val="FFFFFF"/>
                </a:solidFill>
              </a:endParaRPr>
            </a:p>
          </p:txBody>
        </p:sp>
      </p:grpSp>
      <p:sp>
        <p:nvSpPr>
          <p:cNvPr id="17" name="Oval 16"/>
          <p:cNvSpPr/>
          <p:nvPr/>
        </p:nvSpPr>
        <p:spPr>
          <a:xfrm>
            <a:off x="4493602" y="1490133"/>
            <a:ext cx="476329" cy="448736"/>
          </a:xfrm>
          <a:prstGeom prst="ellipse">
            <a:avLst/>
          </a:prstGeom>
          <a:noFill/>
          <a:ln w="34925" cap="flat" cmpd="sng" algn="ctr">
            <a:solidFill>
              <a:srgbClr val="FF8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495300" y="1744133"/>
            <a:ext cx="3998302" cy="1588"/>
          </a:xfrm>
          <a:prstGeom prst="line">
            <a:avLst/>
          </a:prstGeom>
          <a:ln w="28575" cap="flat" cmpd="sng" algn="ctr">
            <a:solidFill>
              <a:srgbClr val="FF8000"/>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1" name="Oval 20"/>
          <p:cNvSpPr/>
          <p:nvPr/>
        </p:nvSpPr>
        <p:spPr>
          <a:xfrm>
            <a:off x="1972733" y="2322851"/>
            <a:ext cx="476329" cy="448736"/>
          </a:xfrm>
          <a:prstGeom prst="ellipse">
            <a:avLst/>
          </a:prstGeom>
          <a:noFill/>
          <a:ln w="34925" cap="flat" cmpd="sng" algn="ctr">
            <a:solidFill>
              <a:srgbClr val="EB08DE"/>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4918034" y="3953188"/>
            <a:ext cx="476329" cy="448736"/>
          </a:xfrm>
          <a:prstGeom prst="ellipse">
            <a:avLst/>
          </a:prstGeom>
          <a:noFill/>
          <a:ln w="34925" cap="flat" cmpd="sng" algn="ctr">
            <a:solidFill>
              <a:srgbClr val="EB08DE"/>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5907620" y="4245292"/>
            <a:ext cx="476329" cy="448736"/>
          </a:xfrm>
          <a:prstGeom prst="ellipse">
            <a:avLst/>
          </a:prstGeom>
          <a:noFill/>
          <a:ln w="34925" cap="flat" cmpd="sng" algn="ctr">
            <a:solidFill>
              <a:srgbClr val="EB08DE"/>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a:off x="3038133" y="3256180"/>
            <a:ext cx="489631" cy="448736"/>
          </a:xfrm>
          <a:prstGeom prst="ellipse">
            <a:avLst/>
          </a:prstGeom>
          <a:noFill/>
          <a:ln w="34925" cap="flat" cmpd="sng" algn="ctr">
            <a:solidFill>
              <a:srgbClr val="EB08DE"/>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5" name="Straight Connector 24"/>
          <p:cNvCxnSpPr/>
          <p:nvPr/>
        </p:nvCxnSpPr>
        <p:spPr>
          <a:xfrm rot="5400000" flipH="1" flipV="1">
            <a:off x="-52948" y="3689931"/>
            <a:ext cx="3076862" cy="1240174"/>
          </a:xfrm>
          <a:prstGeom prst="line">
            <a:avLst/>
          </a:prstGeom>
          <a:ln w="28575" cap="flat" cmpd="sng" algn="ctr">
            <a:solidFill>
              <a:srgbClr val="EB08DE"/>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V="1">
            <a:off x="872073" y="3704916"/>
            <a:ext cx="2277527" cy="2143533"/>
          </a:xfrm>
          <a:prstGeom prst="line">
            <a:avLst/>
          </a:prstGeom>
          <a:ln w="28575" cap="flat" cmpd="sng" algn="ctr">
            <a:solidFill>
              <a:srgbClr val="EB08DE"/>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a:endCxn id="22" idx="3"/>
          </p:cNvCxnSpPr>
          <p:nvPr/>
        </p:nvCxnSpPr>
        <p:spPr>
          <a:xfrm flipV="1">
            <a:off x="872073" y="4336208"/>
            <a:ext cx="4115718" cy="1512242"/>
          </a:xfrm>
          <a:prstGeom prst="line">
            <a:avLst/>
          </a:prstGeom>
          <a:ln w="28575" cap="flat" cmpd="sng" algn="ctr">
            <a:solidFill>
              <a:srgbClr val="EB08DE"/>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a:endCxn id="23" idx="3"/>
          </p:cNvCxnSpPr>
          <p:nvPr/>
        </p:nvCxnSpPr>
        <p:spPr>
          <a:xfrm flipV="1">
            <a:off x="872073" y="4628312"/>
            <a:ext cx="5105304" cy="1220139"/>
          </a:xfrm>
          <a:prstGeom prst="line">
            <a:avLst/>
          </a:prstGeom>
          <a:ln w="28575" cap="flat" cmpd="sng" algn="ctr">
            <a:solidFill>
              <a:srgbClr val="EB08DE"/>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348202" y="5848449"/>
            <a:ext cx="1047741" cy="276999"/>
          </a:xfrm>
          <a:prstGeom prst="rect">
            <a:avLst/>
          </a:prstGeom>
          <a:noFill/>
        </p:spPr>
        <p:txBody>
          <a:bodyPr wrap="square" rtlCol="0">
            <a:spAutoFit/>
          </a:bodyPr>
          <a:lstStyle/>
          <a:p>
            <a:pPr algn="ctr"/>
            <a:r>
              <a:rPr lang="en-US" sz="1200" b="1" dirty="0" smtClean="0">
                <a:solidFill>
                  <a:srgbClr val="EB08DE"/>
                </a:solidFill>
              </a:rPr>
              <a:t>Animation</a:t>
            </a:r>
            <a:endParaRPr lang="en-US" sz="1200" b="1" dirty="0">
              <a:solidFill>
                <a:srgbClr val="EB08DE"/>
              </a:solidFill>
            </a:endParaRPr>
          </a:p>
        </p:txBody>
      </p:sp>
      <p:sp>
        <p:nvSpPr>
          <p:cNvPr id="20" name="TextBox 19"/>
          <p:cNvSpPr txBox="1"/>
          <p:nvPr/>
        </p:nvSpPr>
        <p:spPr>
          <a:xfrm>
            <a:off x="412750" y="1490133"/>
            <a:ext cx="1047741" cy="276999"/>
          </a:xfrm>
          <a:prstGeom prst="rect">
            <a:avLst/>
          </a:prstGeom>
          <a:noFill/>
        </p:spPr>
        <p:txBody>
          <a:bodyPr wrap="square" rtlCol="0">
            <a:spAutoFit/>
          </a:bodyPr>
          <a:lstStyle/>
          <a:p>
            <a:r>
              <a:rPr lang="en-US" sz="1200" b="1" dirty="0" smtClean="0">
                <a:solidFill>
                  <a:srgbClr val="FF8000"/>
                </a:solidFill>
              </a:rPr>
              <a:t>Animation</a:t>
            </a:r>
            <a:endParaRPr lang="en-US" sz="1200" b="1" dirty="0">
              <a:solidFill>
                <a:srgbClr val="FF8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092426" y="2920994"/>
            <a:ext cx="4926549" cy="707886"/>
          </a:xfrm>
          <a:prstGeom prst="rect">
            <a:avLst/>
          </a:prstGeom>
          <a:noFill/>
        </p:spPr>
        <p:txBody>
          <a:bodyPr wrap="none" rtlCol="0">
            <a:spAutoFit/>
          </a:bodyPr>
          <a:lstStyle/>
          <a:p>
            <a:pPr algn="ctr"/>
            <a:r>
              <a:rPr lang="en-US" sz="4000" b="1" dirty="0" smtClean="0">
                <a:solidFill>
                  <a:srgbClr val="FFFFFF"/>
                </a:solidFill>
              </a:rPr>
              <a:t>Proteomic Analysis</a:t>
            </a:r>
            <a:endParaRPr lang="en-US" sz="4000" b="1" dirty="0">
              <a:solidFill>
                <a:srgbClr val="FFFFFF"/>
              </a:solidFill>
            </a:endParaRPr>
          </a:p>
        </p:txBody>
      </p:sp>
      <p:sp>
        <p:nvSpPr>
          <p:cNvPr id="5" name="TextBox 4"/>
          <p:cNvSpPr txBox="1"/>
          <p:nvPr/>
        </p:nvSpPr>
        <p:spPr>
          <a:xfrm>
            <a:off x="1348577" y="1896534"/>
            <a:ext cx="2397211" cy="338554"/>
          </a:xfrm>
          <a:prstGeom prst="rect">
            <a:avLst/>
          </a:prstGeom>
          <a:noFill/>
        </p:spPr>
        <p:txBody>
          <a:bodyPr wrap="none" rtlCol="0">
            <a:spAutoFit/>
          </a:bodyPr>
          <a:lstStyle/>
          <a:p>
            <a:r>
              <a:rPr lang="en-US" sz="1600" dirty="0" smtClean="0">
                <a:solidFill>
                  <a:srgbClr val="FFFFFF"/>
                </a:solidFill>
              </a:rPr>
              <a:t>Ser/</a:t>
            </a:r>
            <a:r>
              <a:rPr lang="en-US" sz="1600" dirty="0" err="1" smtClean="0">
                <a:solidFill>
                  <a:srgbClr val="FFFFFF"/>
                </a:solidFill>
              </a:rPr>
              <a:t>Thr</a:t>
            </a:r>
            <a:r>
              <a:rPr lang="en-US" sz="1600" dirty="0" smtClean="0">
                <a:solidFill>
                  <a:srgbClr val="FFFFFF"/>
                </a:solidFill>
              </a:rPr>
              <a:t> </a:t>
            </a:r>
            <a:r>
              <a:rPr lang="en-US" sz="1600" dirty="0" err="1" smtClean="0">
                <a:solidFill>
                  <a:srgbClr val="FFFFFF"/>
                </a:solidFill>
              </a:rPr>
              <a:t>Phosphorylation</a:t>
            </a:r>
            <a:endParaRPr lang="en-US" sz="1600" dirty="0">
              <a:solidFill>
                <a:srgbClr val="FFFFFF"/>
              </a:solidFill>
            </a:endParaRPr>
          </a:p>
        </p:txBody>
      </p:sp>
      <p:sp>
        <p:nvSpPr>
          <p:cNvPr id="6" name="TextBox 5"/>
          <p:cNvSpPr txBox="1"/>
          <p:nvPr/>
        </p:nvSpPr>
        <p:spPr>
          <a:xfrm>
            <a:off x="5581895" y="1905001"/>
            <a:ext cx="2488582" cy="338554"/>
          </a:xfrm>
          <a:prstGeom prst="rect">
            <a:avLst/>
          </a:prstGeom>
          <a:noFill/>
        </p:spPr>
        <p:txBody>
          <a:bodyPr wrap="none" rtlCol="0">
            <a:spAutoFit/>
          </a:bodyPr>
          <a:lstStyle/>
          <a:p>
            <a:r>
              <a:rPr lang="en-US" sz="1600" dirty="0" smtClean="0">
                <a:solidFill>
                  <a:srgbClr val="FFFFFF"/>
                </a:solidFill>
              </a:rPr>
              <a:t>Tyrosine </a:t>
            </a:r>
            <a:r>
              <a:rPr lang="en-US" sz="1600" dirty="0" err="1" smtClean="0">
                <a:solidFill>
                  <a:srgbClr val="FFFFFF"/>
                </a:solidFill>
              </a:rPr>
              <a:t>Phosphorylation</a:t>
            </a:r>
            <a:endParaRPr lang="en-US" sz="1600" dirty="0">
              <a:solidFill>
                <a:srgbClr val="FFFFFF"/>
              </a:solidFill>
            </a:endParaRPr>
          </a:p>
        </p:txBody>
      </p:sp>
      <p:sp>
        <p:nvSpPr>
          <p:cNvPr id="7" name="TextBox 6"/>
          <p:cNvSpPr txBox="1"/>
          <p:nvPr/>
        </p:nvSpPr>
        <p:spPr>
          <a:xfrm>
            <a:off x="2169867" y="4605869"/>
            <a:ext cx="1188346" cy="338554"/>
          </a:xfrm>
          <a:prstGeom prst="rect">
            <a:avLst/>
          </a:prstGeom>
          <a:noFill/>
        </p:spPr>
        <p:txBody>
          <a:bodyPr wrap="none" rtlCol="0">
            <a:spAutoFit/>
          </a:bodyPr>
          <a:lstStyle/>
          <a:p>
            <a:r>
              <a:rPr lang="en-US" sz="1600" dirty="0" err="1" smtClean="0">
                <a:solidFill>
                  <a:srgbClr val="FFFFFF"/>
                </a:solidFill>
              </a:rPr>
              <a:t>Acetylation</a:t>
            </a:r>
            <a:endParaRPr lang="en-US" sz="1600" dirty="0">
              <a:solidFill>
                <a:srgbClr val="FFFFFF"/>
              </a:solidFill>
            </a:endParaRPr>
          </a:p>
        </p:txBody>
      </p:sp>
      <p:sp>
        <p:nvSpPr>
          <p:cNvPr id="8" name="TextBox 7"/>
          <p:cNvSpPr txBox="1"/>
          <p:nvPr/>
        </p:nvSpPr>
        <p:spPr>
          <a:xfrm>
            <a:off x="5708895" y="4597402"/>
            <a:ext cx="1427995" cy="338554"/>
          </a:xfrm>
          <a:prstGeom prst="rect">
            <a:avLst/>
          </a:prstGeom>
          <a:noFill/>
        </p:spPr>
        <p:txBody>
          <a:bodyPr wrap="none" rtlCol="0">
            <a:spAutoFit/>
          </a:bodyPr>
          <a:lstStyle/>
          <a:p>
            <a:r>
              <a:rPr lang="en-US" sz="1600" dirty="0" err="1" smtClean="0">
                <a:solidFill>
                  <a:srgbClr val="FFFFFF"/>
                </a:solidFill>
              </a:rPr>
              <a:t>Ubiquitination</a:t>
            </a:r>
            <a:endParaRPr lang="en-US" sz="1600" dirty="0">
              <a:solidFill>
                <a:srgbClr val="FFFFFF"/>
              </a:solidFill>
            </a:endParaRPr>
          </a:p>
        </p:txBody>
      </p:sp>
      <p:cxnSp>
        <p:nvCxnSpPr>
          <p:cNvPr id="10" name="Straight Arrow Connector 9"/>
          <p:cNvCxnSpPr/>
          <p:nvPr/>
        </p:nvCxnSpPr>
        <p:spPr>
          <a:xfrm flipV="1">
            <a:off x="5361768" y="2336801"/>
            <a:ext cx="880533" cy="626534"/>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rot="10800000">
            <a:off x="2847190" y="2336802"/>
            <a:ext cx="922867" cy="626533"/>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rot="16200000" flipH="1">
            <a:off x="5454905" y="3691467"/>
            <a:ext cx="880533" cy="880533"/>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rot="10800000" flipV="1">
            <a:off x="2804855" y="3691466"/>
            <a:ext cx="922866" cy="880534"/>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grpSp>
        <p:nvGrpSpPr>
          <p:cNvPr id="13" name="Group 12"/>
          <p:cNvGrpSpPr/>
          <p:nvPr/>
        </p:nvGrpSpPr>
        <p:grpSpPr>
          <a:xfrm>
            <a:off x="7679267" y="-8462"/>
            <a:ext cx="1236133" cy="556180"/>
            <a:chOff x="7035800" y="-8462"/>
            <a:chExt cx="1236133" cy="556180"/>
          </a:xfrm>
        </p:grpSpPr>
        <p:sp>
          <p:nvSpPr>
            <p:cNvPr id="15" name="Round Same Side Corner Rectangle 14"/>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1B</a:t>
              </a:r>
              <a:endParaRPr lang="en-US" sz="1400" b="1" dirty="0">
                <a:solidFill>
                  <a:srgbClr val="FFFFFF"/>
                </a:solidFill>
              </a:endParaRPr>
            </a:p>
          </p:txBody>
        </p:sp>
      </p:grpSp>
      <p:sp>
        <p:nvSpPr>
          <p:cNvPr id="19" name="Rectangle 18"/>
          <p:cNvSpPr/>
          <p:nvPr/>
        </p:nvSpPr>
        <p:spPr>
          <a:xfrm>
            <a:off x="3048000" y="6576368"/>
            <a:ext cx="2997200" cy="230832"/>
          </a:xfrm>
          <a:prstGeom prst="rect">
            <a:avLst/>
          </a:prstGeom>
        </p:spPr>
        <p:txBody>
          <a:bodyPr wrap="square">
            <a:spAutoFit/>
          </a:bodyPr>
          <a:lstStyle/>
          <a:p>
            <a:pPr algn="ctr"/>
            <a:r>
              <a:rPr lang="en-US" sz="900" dirty="0" smtClean="0">
                <a:solidFill>
                  <a:srgbClr val="FFFF00"/>
                </a:solidFill>
              </a:rPr>
              <a:t>Background Image File: </a:t>
            </a:r>
            <a:r>
              <a:rPr lang="en-US" sz="900" dirty="0" err="1" smtClean="0">
                <a:solidFill>
                  <a:srgbClr val="FFFF00"/>
                </a:solidFill>
              </a:rPr>
              <a:t>PTMS_OrangeBg.psd</a:t>
            </a:r>
            <a:endParaRPr lang="en-US" sz="900" dirty="0">
              <a:solidFill>
                <a:srgbClr val="FFFF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4056853" y="2413212"/>
            <a:ext cx="2941630" cy="2390398"/>
          </a:xfrm>
          <a:prstGeom prst="rect">
            <a:avLst/>
          </a:prstGeom>
          <a:noFill/>
        </p:spPr>
        <p:txBody>
          <a:bodyPr wrap="none" rtlCol="0">
            <a:spAutoFit/>
          </a:bodyPr>
          <a:lstStyle/>
          <a:p>
            <a:pPr marL="0" lvl="1"/>
            <a:r>
              <a:rPr lang="en-US" sz="3200" dirty="0" err="1" smtClean="0">
                <a:solidFill>
                  <a:schemeClr val="bg1"/>
                </a:solidFill>
              </a:rPr>
              <a:t>PhosphoScan</a:t>
            </a:r>
            <a:r>
              <a:rPr lang="en-US" sz="3200" baseline="30000" dirty="0" smtClean="0">
                <a:solidFill>
                  <a:schemeClr val="bg1"/>
                </a:solidFill>
              </a:rPr>
              <a:t>®</a:t>
            </a:r>
          </a:p>
          <a:p>
            <a:pPr marL="0" lvl="1"/>
            <a:endParaRPr lang="en-US" sz="3200" dirty="0" smtClean="0">
              <a:solidFill>
                <a:schemeClr val="bg1"/>
              </a:solidFill>
            </a:endParaRPr>
          </a:p>
          <a:p>
            <a:pPr marL="0" lvl="1"/>
            <a:r>
              <a:rPr lang="en-US" sz="3200" dirty="0" err="1" smtClean="0">
                <a:solidFill>
                  <a:schemeClr val="bg1"/>
                </a:solidFill>
              </a:rPr>
              <a:t>UbiScan</a:t>
            </a:r>
            <a:r>
              <a:rPr lang="en-US" sz="3200" baseline="30000" dirty="0" smtClean="0">
                <a:solidFill>
                  <a:schemeClr val="bg1"/>
                </a:solidFill>
              </a:rPr>
              <a:t>™</a:t>
            </a:r>
          </a:p>
          <a:p>
            <a:pPr marL="0" lvl="1"/>
            <a:endParaRPr lang="en-US" sz="3200" baseline="30000" dirty="0" smtClean="0">
              <a:solidFill>
                <a:schemeClr val="bg1"/>
              </a:solidFill>
            </a:endParaRPr>
          </a:p>
          <a:p>
            <a:pPr marL="0" lvl="1"/>
            <a:r>
              <a:rPr lang="en-US" sz="3200" dirty="0" err="1" smtClean="0">
                <a:solidFill>
                  <a:schemeClr val="bg1"/>
                </a:solidFill>
              </a:rPr>
              <a:t>AcetylScan</a:t>
            </a:r>
            <a:r>
              <a:rPr lang="en-US" sz="3200" baseline="30000" dirty="0" smtClean="0">
                <a:solidFill>
                  <a:schemeClr val="bg1"/>
                </a:solidFill>
              </a:rPr>
              <a:t>™</a:t>
            </a:r>
          </a:p>
        </p:txBody>
      </p:sp>
      <p:grpSp>
        <p:nvGrpSpPr>
          <p:cNvPr id="15" name="Group 14"/>
          <p:cNvGrpSpPr/>
          <p:nvPr/>
        </p:nvGrpSpPr>
        <p:grpSpPr>
          <a:xfrm>
            <a:off x="1928263" y="2229958"/>
            <a:ext cx="2388729" cy="2764237"/>
            <a:chOff x="658263" y="2229958"/>
            <a:chExt cx="2388729" cy="2764237"/>
          </a:xfrm>
        </p:grpSpPr>
        <p:pic>
          <p:nvPicPr>
            <p:cNvPr id="10" name="Picture 9" descr="ServiceBands.ai"/>
            <p:cNvPicPr>
              <a:picLocks noChangeAspect="1"/>
            </p:cNvPicPr>
            <p:nvPr/>
          </p:nvPicPr>
          <mc:AlternateContent>
            <mc:Choice xmlns:ma="http://schemas.microsoft.com/office/mac/drawingml/2008/main" Requires="ma">
              <p:blipFill>
                <a:blip r:embed="rId4"/>
                <a:stretch>
                  <a:fillRect/>
                </a:stretch>
              </p:blipFill>
            </mc:Choice>
            <mc:Fallback>
              <p:blipFill>
                <a:blip r:embed="rId5"/>
                <a:stretch>
                  <a:fillRect/>
                </a:stretch>
              </p:blipFill>
            </mc:Fallback>
          </mc:AlternateContent>
          <p:spPr>
            <a:xfrm>
              <a:off x="658263" y="2229958"/>
              <a:ext cx="2388729" cy="2723990"/>
            </a:xfrm>
            <a:prstGeom prst="rect">
              <a:avLst/>
            </a:prstGeom>
          </p:spPr>
        </p:pic>
        <p:sp>
          <p:nvSpPr>
            <p:cNvPr id="11" name="Rectangle 10"/>
            <p:cNvSpPr/>
            <p:nvPr/>
          </p:nvSpPr>
          <p:spPr>
            <a:xfrm>
              <a:off x="1017320" y="4763363"/>
              <a:ext cx="1769533" cy="230832"/>
            </a:xfrm>
            <a:prstGeom prst="rect">
              <a:avLst/>
            </a:prstGeom>
          </p:spPr>
          <p:txBody>
            <a:bodyPr wrap="square">
              <a:spAutoFit/>
            </a:bodyPr>
            <a:lstStyle/>
            <a:p>
              <a:pPr algn="ctr"/>
              <a:r>
                <a:rPr lang="en-US" sz="900" dirty="0" smtClean="0">
                  <a:solidFill>
                    <a:srgbClr val="FFFF00"/>
                  </a:solidFill>
                </a:rPr>
                <a:t>Image File: </a:t>
              </a:r>
              <a:r>
                <a:rPr lang="en-US" sz="900" dirty="0" err="1" smtClean="0">
                  <a:solidFill>
                    <a:srgbClr val="FFFF00"/>
                  </a:solidFill>
                </a:rPr>
                <a:t>ServiceBands.ai</a:t>
              </a:r>
              <a:endParaRPr lang="en-US" sz="900" dirty="0">
                <a:solidFill>
                  <a:srgbClr val="FFFF00"/>
                </a:solidFill>
              </a:endParaRPr>
            </a:p>
          </p:txBody>
        </p:sp>
      </p:grpSp>
      <p:grpSp>
        <p:nvGrpSpPr>
          <p:cNvPr id="12" name="Group 11"/>
          <p:cNvGrpSpPr/>
          <p:nvPr/>
        </p:nvGrpSpPr>
        <p:grpSpPr>
          <a:xfrm>
            <a:off x="7679267" y="-8462"/>
            <a:ext cx="1236133" cy="556180"/>
            <a:chOff x="7035800" y="-8462"/>
            <a:chExt cx="1236133" cy="556180"/>
          </a:xfrm>
        </p:grpSpPr>
        <p:sp>
          <p:nvSpPr>
            <p:cNvPr id="13" name="Round Same Side Corner Rectangle 12"/>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2</a:t>
              </a:r>
              <a:endParaRPr lang="en-US" sz="1400" b="1" dirty="0">
                <a:solidFill>
                  <a:srgbClr val="FFFFFF"/>
                </a:solidFill>
              </a:endParaRPr>
            </a:p>
          </p:txBody>
        </p:sp>
      </p:grpSp>
      <p:sp>
        <p:nvSpPr>
          <p:cNvPr id="9" name="Rectangle 8"/>
          <p:cNvSpPr/>
          <p:nvPr/>
        </p:nvSpPr>
        <p:spPr>
          <a:xfrm>
            <a:off x="1690283" y="1111934"/>
            <a:ext cx="4464984" cy="646331"/>
          </a:xfrm>
          <a:prstGeom prst="rect">
            <a:avLst/>
          </a:prstGeom>
        </p:spPr>
        <p:txBody>
          <a:bodyPr wrap="none">
            <a:spAutoFit/>
          </a:bodyPr>
          <a:lstStyle/>
          <a:p>
            <a:r>
              <a:rPr lang="en-US" sz="3600" dirty="0" err="1" smtClean="0">
                <a:solidFill>
                  <a:schemeClr val="bg1"/>
                </a:solidFill>
              </a:rPr>
              <a:t>PTMScan</a:t>
            </a:r>
            <a:r>
              <a:rPr lang="en-US" sz="3600" baseline="30000" dirty="0" smtClean="0">
                <a:solidFill>
                  <a:schemeClr val="bg1"/>
                </a:solidFill>
              </a:rPr>
              <a:t>®</a:t>
            </a:r>
            <a:r>
              <a:rPr lang="en-US" sz="3600" dirty="0" smtClean="0">
                <a:solidFill>
                  <a:schemeClr val="bg1"/>
                </a:solidFill>
              </a:rPr>
              <a:t> Services:</a:t>
            </a:r>
          </a:p>
        </p:txBody>
      </p:sp>
      <p:sp>
        <p:nvSpPr>
          <p:cNvPr id="16" name="Rectangle 15"/>
          <p:cNvSpPr/>
          <p:nvPr/>
        </p:nvSpPr>
        <p:spPr>
          <a:xfrm>
            <a:off x="3048000" y="6576368"/>
            <a:ext cx="2997200" cy="230832"/>
          </a:xfrm>
          <a:prstGeom prst="rect">
            <a:avLst/>
          </a:prstGeom>
        </p:spPr>
        <p:txBody>
          <a:bodyPr wrap="square">
            <a:spAutoFit/>
          </a:bodyPr>
          <a:lstStyle/>
          <a:p>
            <a:pPr algn="ctr"/>
            <a:r>
              <a:rPr lang="en-US" sz="900" dirty="0" smtClean="0">
                <a:solidFill>
                  <a:srgbClr val="FFFF00"/>
                </a:solidFill>
              </a:rPr>
              <a:t>Background Image File: </a:t>
            </a:r>
            <a:r>
              <a:rPr lang="en-US" sz="900" dirty="0" err="1" smtClean="0">
                <a:solidFill>
                  <a:srgbClr val="FFFF00"/>
                </a:solidFill>
              </a:rPr>
              <a:t>PTMS_OrangeBg.psd</a:t>
            </a:r>
            <a:endParaRPr lang="en-US" sz="900" dirty="0">
              <a:solidFill>
                <a:srgbClr val="FFFF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1" name="Picture 40" descr="Kinome.jpg"/>
          <p:cNvPicPr>
            <a:picLocks noChangeAspect="1"/>
          </p:cNvPicPr>
          <p:nvPr/>
        </p:nvPicPr>
        <p:blipFill>
          <a:blip r:embed="rId3"/>
          <a:stretch>
            <a:fillRect/>
          </a:stretch>
        </p:blipFill>
        <p:spPr>
          <a:xfrm>
            <a:off x="2207458" y="131203"/>
            <a:ext cx="5582297" cy="6671152"/>
          </a:xfrm>
          <a:prstGeom prst="rect">
            <a:avLst/>
          </a:prstGeom>
        </p:spPr>
      </p:pic>
      <p:sp>
        <p:nvSpPr>
          <p:cNvPr id="63" name="Oval 62"/>
          <p:cNvSpPr/>
          <p:nvPr/>
        </p:nvSpPr>
        <p:spPr>
          <a:xfrm>
            <a:off x="6045199" y="2762157"/>
            <a:ext cx="1307709" cy="1095846"/>
          </a:xfrm>
          <a:prstGeom prst="ellipse">
            <a:avLst/>
          </a:prstGeom>
          <a:solidFill>
            <a:srgbClr val="FF8000">
              <a:alpha val="10000"/>
            </a:srgbClr>
          </a:solidFill>
          <a:ln w="25400" cap="flat" cmpd="sng" algn="ctr">
            <a:solidFill>
              <a:srgbClr val="FF8000"/>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227011" y="131203"/>
            <a:ext cx="1775584" cy="646331"/>
          </a:xfrm>
          <a:prstGeom prst="rect">
            <a:avLst/>
          </a:prstGeom>
          <a:noFill/>
        </p:spPr>
        <p:txBody>
          <a:bodyPr wrap="none" rtlCol="0">
            <a:spAutoFit/>
          </a:bodyPr>
          <a:lstStyle/>
          <a:p>
            <a:r>
              <a:rPr lang="en-US" dirty="0" smtClean="0"/>
              <a:t>Human </a:t>
            </a:r>
            <a:r>
              <a:rPr lang="en-US" dirty="0" err="1" smtClean="0"/>
              <a:t>Kinome</a:t>
            </a:r>
            <a:r>
              <a:rPr lang="en-US" dirty="0" smtClean="0"/>
              <a:t> </a:t>
            </a:r>
            <a:br>
              <a:rPr lang="en-US" dirty="0" smtClean="0"/>
            </a:br>
            <a:r>
              <a:rPr lang="en-US" dirty="0" smtClean="0"/>
              <a:t>Coverage</a:t>
            </a:r>
            <a:endParaRPr lang="en-US" dirty="0"/>
          </a:p>
        </p:txBody>
      </p:sp>
      <p:grpSp>
        <p:nvGrpSpPr>
          <p:cNvPr id="10" name="Group 9"/>
          <p:cNvGrpSpPr/>
          <p:nvPr/>
        </p:nvGrpSpPr>
        <p:grpSpPr>
          <a:xfrm>
            <a:off x="7679267" y="-8462"/>
            <a:ext cx="1236133" cy="556180"/>
            <a:chOff x="7035800" y="-8462"/>
            <a:chExt cx="1236133" cy="556180"/>
          </a:xfrm>
        </p:grpSpPr>
        <p:sp>
          <p:nvSpPr>
            <p:cNvPr id="11" name="Round Same Side Corner Rectangle 10"/>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3A</a:t>
              </a:r>
              <a:endParaRPr lang="en-US" sz="1400" b="1" dirty="0">
                <a:solidFill>
                  <a:srgbClr val="FFFFFF"/>
                </a:solidFill>
              </a:endParaRPr>
            </a:p>
          </p:txBody>
        </p:sp>
      </p:grpSp>
      <p:sp>
        <p:nvSpPr>
          <p:cNvPr id="6" name="TextBox 5"/>
          <p:cNvSpPr txBox="1"/>
          <p:nvPr/>
        </p:nvSpPr>
        <p:spPr>
          <a:xfrm>
            <a:off x="227011" y="2937902"/>
            <a:ext cx="1794407" cy="461665"/>
          </a:xfrm>
          <a:prstGeom prst="rect">
            <a:avLst/>
          </a:prstGeom>
          <a:noFill/>
        </p:spPr>
        <p:txBody>
          <a:bodyPr wrap="square" rtlCol="0">
            <a:spAutoFit/>
          </a:bodyPr>
          <a:lstStyle/>
          <a:p>
            <a:r>
              <a:rPr lang="en-US" sz="1200" b="1" dirty="0" smtClean="0"/>
              <a:t>Antibodies </a:t>
            </a:r>
            <a:br>
              <a:rPr lang="en-US" sz="1200" b="1" dirty="0" smtClean="0"/>
            </a:br>
            <a:r>
              <a:rPr lang="en-US" sz="1200" b="1" dirty="0" smtClean="0"/>
              <a:t>covering the </a:t>
            </a:r>
            <a:r>
              <a:rPr lang="en-US" sz="1200" b="1" dirty="0" err="1" smtClean="0"/>
              <a:t>Kinome</a:t>
            </a:r>
            <a:endParaRPr lang="en-US" sz="1200" b="1" dirty="0"/>
          </a:p>
        </p:txBody>
      </p:sp>
      <p:sp>
        <p:nvSpPr>
          <p:cNvPr id="14" name="Rectangle 13"/>
          <p:cNvSpPr/>
          <p:nvPr/>
        </p:nvSpPr>
        <p:spPr>
          <a:xfrm>
            <a:off x="6849692" y="6457108"/>
            <a:ext cx="2167308" cy="230832"/>
          </a:xfrm>
          <a:prstGeom prst="rect">
            <a:avLst/>
          </a:prstGeom>
        </p:spPr>
        <p:txBody>
          <a:bodyPr wrap="square">
            <a:spAutoFit/>
          </a:bodyPr>
          <a:lstStyle/>
          <a:p>
            <a:pPr algn="ctr"/>
            <a:r>
              <a:rPr lang="en-US" sz="900" dirty="0" smtClean="0">
                <a:solidFill>
                  <a:srgbClr val="E46C0A"/>
                </a:solidFill>
              </a:rPr>
              <a:t>Image File: </a:t>
            </a:r>
            <a:r>
              <a:rPr lang="en-US" sz="900" dirty="0" err="1" smtClean="0">
                <a:solidFill>
                  <a:srgbClr val="E46C0A"/>
                </a:solidFill>
              </a:rPr>
              <a:t>Kinome.ai</a:t>
            </a:r>
            <a:endParaRPr lang="en-US" sz="900" dirty="0">
              <a:solidFill>
                <a:srgbClr val="E46C0A"/>
              </a:solidFill>
            </a:endParaRPr>
          </a:p>
        </p:txBody>
      </p:sp>
      <p:grpSp>
        <p:nvGrpSpPr>
          <p:cNvPr id="49" name="Group 48"/>
          <p:cNvGrpSpPr/>
          <p:nvPr/>
        </p:nvGrpSpPr>
        <p:grpSpPr>
          <a:xfrm>
            <a:off x="425977" y="3359177"/>
            <a:ext cx="1375307" cy="1211015"/>
            <a:chOff x="216427" y="3582455"/>
            <a:chExt cx="1375307" cy="1211015"/>
          </a:xfrm>
        </p:grpSpPr>
        <p:sp>
          <p:nvSpPr>
            <p:cNvPr id="26" name="TextBox 25"/>
            <p:cNvSpPr txBox="1"/>
            <p:nvPr/>
          </p:nvSpPr>
          <p:spPr>
            <a:xfrm>
              <a:off x="402700" y="3582455"/>
              <a:ext cx="1189034" cy="1211015"/>
            </a:xfrm>
            <a:prstGeom prst="rect">
              <a:avLst/>
            </a:prstGeom>
            <a:noFill/>
          </p:spPr>
          <p:txBody>
            <a:bodyPr wrap="square" rtlCol="0">
              <a:spAutoFit/>
            </a:bodyPr>
            <a:lstStyle/>
            <a:p>
              <a:pPr>
                <a:lnSpc>
                  <a:spcPts val="740"/>
                </a:lnSpc>
                <a:spcBef>
                  <a:spcPts val="100"/>
                </a:spcBef>
              </a:pPr>
              <a:r>
                <a:rPr lang="en-US" sz="700" dirty="0" smtClean="0"/>
                <a:t>CDK Subst. Motif</a:t>
              </a:r>
            </a:p>
            <a:p>
              <a:pPr>
                <a:lnSpc>
                  <a:spcPts val="740"/>
                </a:lnSpc>
                <a:spcBef>
                  <a:spcPts val="100"/>
                </a:spcBef>
              </a:pPr>
              <a:r>
                <a:rPr lang="en-US" sz="700" dirty="0" smtClean="0">
                  <a:solidFill>
                    <a:srgbClr val="AC0000"/>
                  </a:solidFill>
                </a:rPr>
                <a:t>(R/K-X-S*/T*-P-X-R/K-X)</a:t>
              </a:r>
            </a:p>
            <a:p>
              <a:pPr>
                <a:lnSpc>
                  <a:spcPts val="740"/>
                </a:lnSpc>
                <a:spcBef>
                  <a:spcPts val="100"/>
                </a:spcBef>
              </a:pPr>
              <a:endParaRPr lang="en-US" sz="700" dirty="0" smtClean="0">
                <a:solidFill>
                  <a:srgbClr val="AC0000"/>
                </a:solidFill>
              </a:endParaRPr>
            </a:p>
            <a:p>
              <a:pPr>
                <a:lnSpc>
                  <a:spcPts val="740"/>
                </a:lnSpc>
                <a:spcBef>
                  <a:spcPts val="100"/>
                </a:spcBef>
              </a:pPr>
              <a:r>
                <a:rPr lang="en-US" sz="700" dirty="0" smtClean="0"/>
                <a:t>MAPK Subst. Motif</a:t>
              </a:r>
            </a:p>
            <a:p>
              <a:pPr>
                <a:lnSpc>
                  <a:spcPts val="740"/>
                </a:lnSpc>
                <a:spcBef>
                  <a:spcPts val="100"/>
                </a:spcBef>
              </a:pPr>
              <a:r>
                <a:rPr lang="en-US" sz="700" dirty="0" smtClean="0">
                  <a:solidFill>
                    <a:srgbClr val="AC0000"/>
                  </a:solidFill>
                </a:rPr>
                <a:t>(X-S*/T*-P-X-R/K-X)</a:t>
              </a:r>
            </a:p>
            <a:p>
              <a:pPr>
                <a:lnSpc>
                  <a:spcPts val="740"/>
                </a:lnSpc>
                <a:spcBef>
                  <a:spcPts val="100"/>
                </a:spcBef>
              </a:pPr>
              <a:endParaRPr lang="en-US" sz="700" dirty="0" smtClean="0">
                <a:solidFill>
                  <a:srgbClr val="AC0000"/>
                </a:solidFill>
              </a:endParaRPr>
            </a:p>
            <a:p>
              <a:pPr>
                <a:lnSpc>
                  <a:spcPts val="740"/>
                </a:lnSpc>
                <a:spcBef>
                  <a:spcPts val="100"/>
                </a:spcBef>
              </a:pPr>
              <a:r>
                <a:rPr lang="en-US" sz="700" dirty="0" err="1" smtClean="0"/>
                <a:t>Akt</a:t>
              </a:r>
              <a:r>
                <a:rPr lang="en-US" sz="700" dirty="0" smtClean="0"/>
                <a:t> Subst. Motif</a:t>
              </a:r>
            </a:p>
            <a:p>
              <a:pPr>
                <a:lnSpc>
                  <a:spcPts val="740"/>
                </a:lnSpc>
                <a:spcBef>
                  <a:spcPts val="100"/>
                </a:spcBef>
              </a:pPr>
              <a:r>
                <a:rPr lang="en-US" sz="700" dirty="0" smtClean="0">
                  <a:solidFill>
                    <a:srgbClr val="AC0000"/>
                  </a:solidFill>
                </a:rPr>
                <a:t>(R/K-X-R/K-X-S*/T*-X)</a:t>
              </a:r>
            </a:p>
            <a:p>
              <a:pPr>
                <a:lnSpc>
                  <a:spcPts val="740"/>
                </a:lnSpc>
                <a:spcBef>
                  <a:spcPts val="100"/>
                </a:spcBef>
              </a:pPr>
              <a:endParaRPr lang="en-US" sz="700" dirty="0" smtClean="0">
                <a:solidFill>
                  <a:srgbClr val="AC0000"/>
                </a:solidFill>
              </a:endParaRPr>
            </a:p>
            <a:p>
              <a:pPr>
                <a:lnSpc>
                  <a:spcPts val="740"/>
                </a:lnSpc>
                <a:spcBef>
                  <a:spcPts val="100"/>
                </a:spcBef>
              </a:pPr>
              <a:r>
                <a:rPr lang="en-US" sz="700" dirty="0" err="1" smtClean="0"/>
                <a:t>Akt</a:t>
              </a:r>
              <a:r>
                <a:rPr lang="en-US" sz="700" dirty="0" smtClean="0"/>
                <a:t> Subst. Motif</a:t>
              </a:r>
            </a:p>
            <a:p>
              <a:pPr>
                <a:lnSpc>
                  <a:spcPts val="740"/>
                </a:lnSpc>
                <a:spcBef>
                  <a:spcPts val="100"/>
                </a:spcBef>
              </a:pPr>
              <a:r>
                <a:rPr lang="en-US" sz="700" dirty="0" smtClean="0">
                  <a:solidFill>
                    <a:srgbClr val="AC0000"/>
                  </a:solidFill>
                </a:rPr>
                <a:t>(X-R/K-X-X-S*/T*-X)</a:t>
              </a:r>
              <a:endParaRPr lang="en-US" sz="700" dirty="0">
                <a:solidFill>
                  <a:srgbClr val="AC0000"/>
                </a:solidFill>
              </a:endParaRPr>
            </a:p>
          </p:txBody>
        </p:sp>
        <p:sp>
          <p:nvSpPr>
            <p:cNvPr id="43" name="Rounded Rectangle 42"/>
            <p:cNvSpPr/>
            <p:nvPr/>
          </p:nvSpPr>
          <p:spPr>
            <a:xfrm>
              <a:off x="216427" y="3636433"/>
              <a:ext cx="232836" cy="221570"/>
            </a:xfrm>
            <a:prstGeom prst="roundRect">
              <a:avLst/>
            </a:prstGeom>
            <a:solidFill>
              <a:srgbClr val="2F50FF"/>
            </a:solidFill>
            <a:ln w="3175" cap="flat" cmpd="sng" algn="ctr">
              <a:solidFill>
                <a:schemeClr val="tx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50" name="Group 49"/>
          <p:cNvGrpSpPr/>
          <p:nvPr/>
        </p:nvGrpSpPr>
        <p:grpSpPr>
          <a:xfrm>
            <a:off x="425977" y="4616755"/>
            <a:ext cx="1265242" cy="307777"/>
            <a:chOff x="216427" y="4840033"/>
            <a:chExt cx="1265242" cy="307777"/>
          </a:xfrm>
        </p:grpSpPr>
        <p:sp>
          <p:nvSpPr>
            <p:cNvPr id="22" name="TextBox 21"/>
            <p:cNvSpPr txBox="1"/>
            <p:nvPr/>
          </p:nvSpPr>
          <p:spPr>
            <a:xfrm>
              <a:off x="402700" y="4840033"/>
              <a:ext cx="1078969" cy="307777"/>
            </a:xfrm>
            <a:prstGeom prst="rect">
              <a:avLst/>
            </a:prstGeom>
            <a:noFill/>
          </p:spPr>
          <p:txBody>
            <a:bodyPr wrap="square" rtlCol="0">
              <a:spAutoFit/>
            </a:bodyPr>
            <a:lstStyle/>
            <a:p>
              <a:r>
                <a:rPr lang="en-US" sz="700" dirty="0" smtClean="0"/>
                <a:t>PKD Subst. Motif</a:t>
              </a:r>
            </a:p>
            <a:p>
              <a:r>
                <a:rPr lang="en-US" sz="700" dirty="0" smtClean="0">
                  <a:solidFill>
                    <a:srgbClr val="AC0000"/>
                  </a:solidFill>
                </a:rPr>
                <a:t>(X-L-X-R/K-X-S*/T*-X)</a:t>
              </a:r>
              <a:endParaRPr lang="en-US" sz="700" dirty="0">
                <a:solidFill>
                  <a:srgbClr val="AC0000"/>
                </a:solidFill>
              </a:endParaRPr>
            </a:p>
          </p:txBody>
        </p:sp>
        <p:sp>
          <p:nvSpPr>
            <p:cNvPr id="44" name="Rounded Rectangle 43"/>
            <p:cNvSpPr/>
            <p:nvPr/>
          </p:nvSpPr>
          <p:spPr>
            <a:xfrm>
              <a:off x="216427" y="4911994"/>
              <a:ext cx="232836" cy="221570"/>
            </a:xfrm>
            <a:prstGeom prst="roundRect">
              <a:avLst/>
            </a:prstGeom>
            <a:solidFill>
              <a:srgbClr val="AC0000"/>
            </a:solidFill>
            <a:ln w="3175" cap="flat" cmpd="sng" algn="ctr">
              <a:solidFill>
                <a:schemeClr val="tx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51" name="Group 50"/>
          <p:cNvGrpSpPr/>
          <p:nvPr/>
        </p:nvGrpSpPr>
        <p:grpSpPr>
          <a:xfrm>
            <a:off x="425977" y="4993650"/>
            <a:ext cx="1265242" cy="307777"/>
            <a:chOff x="216427" y="5216928"/>
            <a:chExt cx="1265242" cy="307777"/>
          </a:xfrm>
        </p:grpSpPr>
        <p:sp>
          <p:nvSpPr>
            <p:cNvPr id="33" name="TextBox 32"/>
            <p:cNvSpPr txBox="1"/>
            <p:nvPr/>
          </p:nvSpPr>
          <p:spPr>
            <a:xfrm>
              <a:off x="402701" y="5216928"/>
              <a:ext cx="1078968" cy="307777"/>
            </a:xfrm>
            <a:prstGeom prst="rect">
              <a:avLst/>
            </a:prstGeom>
            <a:noFill/>
          </p:spPr>
          <p:txBody>
            <a:bodyPr wrap="square" rtlCol="0">
              <a:spAutoFit/>
            </a:bodyPr>
            <a:lstStyle/>
            <a:p>
              <a:r>
                <a:rPr lang="en-US" sz="700" dirty="0" smtClean="0"/>
                <a:t>PKA Subst. Motif</a:t>
              </a:r>
            </a:p>
            <a:p>
              <a:r>
                <a:rPr lang="en-US" sz="700" dirty="0" smtClean="0">
                  <a:solidFill>
                    <a:srgbClr val="AC0000"/>
                  </a:solidFill>
                </a:rPr>
                <a:t>(X-R/K-R/K-X-S*/T*-X)</a:t>
              </a:r>
              <a:endParaRPr lang="en-US" sz="700" dirty="0">
                <a:solidFill>
                  <a:srgbClr val="AC0000"/>
                </a:solidFill>
              </a:endParaRPr>
            </a:p>
          </p:txBody>
        </p:sp>
        <p:sp>
          <p:nvSpPr>
            <p:cNvPr id="45" name="Rounded Rectangle 44"/>
            <p:cNvSpPr/>
            <p:nvPr/>
          </p:nvSpPr>
          <p:spPr>
            <a:xfrm>
              <a:off x="216427" y="5288889"/>
              <a:ext cx="232836" cy="221570"/>
            </a:xfrm>
            <a:prstGeom prst="roundRect">
              <a:avLst/>
            </a:prstGeom>
            <a:solidFill>
              <a:srgbClr val="755C95"/>
            </a:solidFill>
            <a:ln w="3175" cap="flat" cmpd="sng" algn="ctr">
              <a:solidFill>
                <a:schemeClr val="tx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52" name="Group 51"/>
          <p:cNvGrpSpPr/>
          <p:nvPr/>
        </p:nvGrpSpPr>
        <p:grpSpPr>
          <a:xfrm>
            <a:off x="425977" y="5360543"/>
            <a:ext cx="1375307" cy="307777"/>
            <a:chOff x="216427" y="5583821"/>
            <a:chExt cx="1375307" cy="307777"/>
          </a:xfrm>
        </p:grpSpPr>
        <p:sp>
          <p:nvSpPr>
            <p:cNvPr id="29" name="TextBox 28"/>
            <p:cNvSpPr txBox="1"/>
            <p:nvPr/>
          </p:nvSpPr>
          <p:spPr>
            <a:xfrm>
              <a:off x="402700" y="5583821"/>
              <a:ext cx="1189034" cy="307777"/>
            </a:xfrm>
            <a:prstGeom prst="rect">
              <a:avLst/>
            </a:prstGeom>
            <a:noFill/>
          </p:spPr>
          <p:txBody>
            <a:bodyPr wrap="square" rtlCol="0">
              <a:spAutoFit/>
            </a:bodyPr>
            <a:lstStyle/>
            <a:p>
              <a:r>
                <a:rPr lang="en-US" sz="700" dirty="0" smtClean="0"/>
                <a:t>CK2 Subst. Motif</a:t>
              </a:r>
            </a:p>
            <a:p>
              <a:r>
                <a:rPr lang="en-US" sz="700" dirty="0" smtClean="0">
                  <a:solidFill>
                    <a:srgbClr val="AC0000"/>
                  </a:solidFill>
                </a:rPr>
                <a:t>(X-T*-X-D/E-X-D/E-X)</a:t>
              </a:r>
              <a:endParaRPr lang="en-US" sz="700" dirty="0">
                <a:solidFill>
                  <a:srgbClr val="AC0000"/>
                </a:solidFill>
              </a:endParaRPr>
            </a:p>
          </p:txBody>
        </p:sp>
        <p:sp>
          <p:nvSpPr>
            <p:cNvPr id="46" name="Rounded Rectangle 45"/>
            <p:cNvSpPr/>
            <p:nvPr/>
          </p:nvSpPr>
          <p:spPr>
            <a:xfrm>
              <a:off x="216427" y="5651549"/>
              <a:ext cx="232836" cy="221570"/>
            </a:xfrm>
            <a:prstGeom prst="roundRect">
              <a:avLst/>
            </a:prstGeom>
            <a:solidFill>
              <a:srgbClr val="FF8000"/>
            </a:solidFill>
            <a:ln w="3175" cap="flat" cmpd="sng" algn="ctr">
              <a:solidFill>
                <a:schemeClr val="tx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53" name="Group 52"/>
          <p:cNvGrpSpPr/>
          <p:nvPr/>
        </p:nvGrpSpPr>
        <p:grpSpPr>
          <a:xfrm>
            <a:off x="425977" y="5691453"/>
            <a:ext cx="1849442" cy="415498"/>
            <a:chOff x="216427" y="5959181"/>
            <a:chExt cx="1849442" cy="415498"/>
          </a:xfrm>
        </p:grpSpPr>
        <p:sp>
          <p:nvSpPr>
            <p:cNvPr id="36" name="TextBox 35"/>
            <p:cNvSpPr txBox="1"/>
            <p:nvPr/>
          </p:nvSpPr>
          <p:spPr>
            <a:xfrm>
              <a:off x="402701" y="5959181"/>
              <a:ext cx="1663168" cy="415498"/>
            </a:xfrm>
            <a:prstGeom prst="rect">
              <a:avLst/>
            </a:prstGeom>
            <a:noFill/>
          </p:spPr>
          <p:txBody>
            <a:bodyPr wrap="square" rtlCol="0">
              <a:spAutoFit/>
            </a:bodyPr>
            <a:lstStyle/>
            <a:p>
              <a:r>
                <a:rPr lang="en-US" sz="700" dirty="0" err="1" smtClean="0"/>
                <a:t>Ser/Thr-Phe</a:t>
              </a:r>
              <a:r>
                <a:rPr lang="en-US" sz="700" dirty="0" smtClean="0"/>
                <a:t> Motif</a:t>
              </a:r>
            </a:p>
            <a:p>
              <a:r>
                <a:rPr lang="en-US" sz="700" dirty="0" smtClean="0">
                  <a:solidFill>
                    <a:srgbClr val="AC0000"/>
                  </a:solidFill>
                </a:rPr>
                <a:t>(X-F/Y/W-S*/T*-F-X-Ser*/</a:t>
              </a:r>
              <a:r>
                <a:rPr lang="en-US" sz="700" dirty="0" err="1" smtClean="0">
                  <a:solidFill>
                    <a:srgbClr val="AC0000"/>
                  </a:solidFill>
                </a:rPr>
                <a:t>Thr</a:t>
              </a:r>
              <a:r>
                <a:rPr lang="en-US" sz="700" dirty="0" smtClean="0">
                  <a:solidFill>
                    <a:srgbClr val="AC0000"/>
                  </a:solidFill>
                </a:rPr>
                <a:t>*-</a:t>
              </a:r>
              <a:r>
                <a:rPr lang="en-US" sz="700" dirty="0" err="1" smtClean="0">
                  <a:solidFill>
                    <a:srgbClr val="AC0000"/>
                  </a:solidFill>
                </a:rPr>
                <a:t>Phe</a:t>
              </a:r>
              <a:r>
                <a:rPr lang="en-US" sz="700" dirty="0" smtClean="0">
                  <a:solidFill>
                    <a:srgbClr val="AC0000"/>
                  </a:solidFill>
                </a:rPr>
                <a:t>-X)</a:t>
              </a:r>
            </a:p>
            <a:p>
              <a:endParaRPr lang="en-US" sz="700" dirty="0">
                <a:solidFill>
                  <a:srgbClr val="AC0000"/>
                </a:solidFill>
              </a:endParaRPr>
            </a:p>
          </p:txBody>
        </p:sp>
        <p:sp>
          <p:nvSpPr>
            <p:cNvPr id="47" name="Rounded Rectangle 46"/>
            <p:cNvSpPr/>
            <p:nvPr/>
          </p:nvSpPr>
          <p:spPr>
            <a:xfrm>
              <a:off x="216427" y="6022676"/>
              <a:ext cx="232836" cy="221570"/>
            </a:xfrm>
            <a:prstGeom prst="roundRect">
              <a:avLst/>
            </a:prstGeom>
            <a:solidFill>
              <a:srgbClr val="FFFF00"/>
            </a:solidFill>
            <a:ln w="3175" cap="flat" cmpd="sng" algn="ctr">
              <a:solidFill>
                <a:schemeClr val="tx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54" name="Group 53"/>
          <p:cNvGrpSpPr/>
          <p:nvPr/>
        </p:nvGrpSpPr>
        <p:grpSpPr>
          <a:xfrm>
            <a:off x="425977" y="6022283"/>
            <a:ext cx="816508" cy="307777"/>
            <a:chOff x="216427" y="6340811"/>
            <a:chExt cx="816508" cy="307777"/>
          </a:xfrm>
        </p:grpSpPr>
        <p:sp>
          <p:nvSpPr>
            <p:cNvPr id="39" name="TextBox 38"/>
            <p:cNvSpPr txBox="1"/>
            <p:nvPr/>
          </p:nvSpPr>
          <p:spPr>
            <a:xfrm>
              <a:off x="402701" y="6340811"/>
              <a:ext cx="630234" cy="307777"/>
            </a:xfrm>
            <a:prstGeom prst="rect">
              <a:avLst/>
            </a:prstGeom>
            <a:noFill/>
          </p:spPr>
          <p:txBody>
            <a:bodyPr wrap="square" rtlCol="0">
              <a:spAutoFit/>
            </a:bodyPr>
            <a:lstStyle/>
            <a:p>
              <a:r>
                <a:rPr lang="en-US" sz="700" dirty="0" smtClean="0"/>
                <a:t>P-Tyr-100</a:t>
              </a:r>
            </a:p>
            <a:p>
              <a:r>
                <a:rPr lang="en-US" sz="700" dirty="0" smtClean="0">
                  <a:solidFill>
                    <a:srgbClr val="AC0000"/>
                  </a:solidFill>
                </a:rPr>
                <a:t>(X-Y*-X)</a:t>
              </a:r>
              <a:endParaRPr lang="en-US" sz="700" dirty="0">
                <a:solidFill>
                  <a:srgbClr val="AC0000"/>
                </a:solidFill>
              </a:endParaRPr>
            </a:p>
          </p:txBody>
        </p:sp>
        <p:sp>
          <p:nvSpPr>
            <p:cNvPr id="48" name="Rounded Rectangle 47"/>
            <p:cNvSpPr/>
            <p:nvPr/>
          </p:nvSpPr>
          <p:spPr>
            <a:xfrm>
              <a:off x="216427" y="6412772"/>
              <a:ext cx="232836" cy="221570"/>
            </a:xfrm>
            <a:prstGeom prst="roundRect">
              <a:avLst/>
            </a:prstGeom>
            <a:solidFill>
              <a:srgbClr val="66BB04"/>
            </a:solidFill>
            <a:ln w="3175" cap="flat" cmpd="sng" algn="ctr">
              <a:solidFill>
                <a:schemeClr val="tx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57" name="Freeform 56"/>
          <p:cNvSpPr/>
          <p:nvPr/>
        </p:nvSpPr>
        <p:spPr>
          <a:xfrm>
            <a:off x="4607614" y="4838700"/>
            <a:ext cx="1170886" cy="1949450"/>
          </a:xfrm>
          <a:custGeom>
            <a:avLst/>
            <a:gdLst>
              <a:gd name="connsiteX0" fmla="*/ 675586 w 1170886"/>
              <a:gd name="connsiteY0" fmla="*/ 19050 h 1949450"/>
              <a:gd name="connsiteX1" fmla="*/ 637486 w 1170886"/>
              <a:gd name="connsiteY1" fmla="*/ 50800 h 1949450"/>
              <a:gd name="connsiteX2" fmla="*/ 618436 w 1170886"/>
              <a:gd name="connsiteY2" fmla="*/ 69850 h 1949450"/>
              <a:gd name="connsiteX3" fmla="*/ 580336 w 1170886"/>
              <a:gd name="connsiteY3" fmla="*/ 95250 h 1949450"/>
              <a:gd name="connsiteX4" fmla="*/ 561286 w 1170886"/>
              <a:gd name="connsiteY4" fmla="*/ 114300 h 1949450"/>
              <a:gd name="connsiteX5" fmla="*/ 548586 w 1170886"/>
              <a:gd name="connsiteY5" fmla="*/ 133350 h 1949450"/>
              <a:gd name="connsiteX6" fmla="*/ 523186 w 1170886"/>
              <a:gd name="connsiteY6" fmla="*/ 152400 h 1949450"/>
              <a:gd name="connsiteX7" fmla="*/ 478736 w 1170886"/>
              <a:gd name="connsiteY7" fmla="*/ 184150 h 1949450"/>
              <a:gd name="connsiteX8" fmla="*/ 440636 w 1170886"/>
              <a:gd name="connsiteY8" fmla="*/ 215900 h 1949450"/>
              <a:gd name="connsiteX9" fmla="*/ 421586 w 1170886"/>
              <a:gd name="connsiteY9" fmla="*/ 222250 h 1949450"/>
              <a:gd name="connsiteX10" fmla="*/ 389836 w 1170886"/>
              <a:gd name="connsiteY10" fmla="*/ 254000 h 1949450"/>
              <a:gd name="connsiteX11" fmla="*/ 345386 w 1170886"/>
              <a:gd name="connsiteY11" fmla="*/ 292100 h 1949450"/>
              <a:gd name="connsiteX12" fmla="*/ 319986 w 1170886"/>
              <a:gd name="connsiteY12" fmla="*/ 317500 h 1949450"/>
              <a:gd name="connsiteX13" fmla="*/ 294586 w 1170886"/>
              <a:gd name="connsiteY13" fmla="*/ 342900 h 1949450"/>
              <a:gd name="connsiteX14" fmla="*/ 256486 w 1170886"/>
              <a:gd name="connsiteY14" fmla="*/ 361950 h 1949450"/>
              <a:gd name="connsiteX15" fmla="*/ 237436 w 1170886"/>
              <a:gd name="connsiteY15" fmla="*/ 374650 h 1949450"/>
              <a:gd name="connsiteX16" fmla="*/ 224736 w 1170886"/>
              <a:gd name="connsiteY16" fmla="*/ 393700 h 1949450"/>
              <a:gd name="connsiteX17" fmla="*/ 205686 w 1170886"/>
              <a:gd name="connsiteY17" fmla="*/ 400050 h 1949450"/>
              <a:gd name="connsiteX18" fmla="*/ 192986 w 1170886"/>
              <a:gd name="connsiteY18" fmla="*/ 425450 h 1949450"/>
              <a:gd name="connsiteX19" fmla="*/ 173936 w 1170886"/>
              <a:gd name="connsiteY19" fmla="*/ 431800 h 1949450"/>
              <a:gd name="connsiteX20" fmla="*/ 154886 w 1170886"/>
              <a:gd name="connsiteY20" fmla="*/ 444500 h 1949450"/>
              <a:gd name="connsiteX21" fmla="*/ 135836 w 1170886"/>
              <a:gd name="connsiteY21" fmla="*/ 463550 h 1949450"/>
              <a:gd name="connsiteX22" fmla="*/ 123136 w 1170886"/>
              <a:gd name="connsiteY22" fmla="*/ 482600 h 1949450"/>
              <a:gd name="connsiteX23" fmla="*/ 104086 w 1170886"/>
              <a:gd name="connsiteY23" fmla="*/ 488950 h 1949450"/>
              <a:gd name="connsiteX24" fmla="*/ 97736 w 1170886"/>
              <a:gd name="connsiteY24" fmla="*/ 508000 h 1949450"/>
              <a:gd name="connsiteX25" fmla="*/ 72336 w 1170886"/>
              <a:gd name="connsiteY25" fmla="*/ 514350 h 1949450"/>
              <a:gd name="connsiteX26" fmla="*/ 53286 w 1170886"/>
              <a:gd name="connsiteY26" fmla="*/ 527050 h 1949450"/>
              <a:gd name="connsiteX27" fmla="*/ 21536 w 1170886"/>
              <a:gd name="connsiteY27" fmla="*/ 584200 h 1949450"/>
              <a:gd name="connsiteX28" fmla="*/ 8836 w 1170886"/>
              <a:gd name="connsiteY28" fmla="*/ 603250 h 1949450"/>
              <a:gd name="connsiteX29" fmla="*/ 2486 w 1170886"/>
              <a:gd name="connsiteY29" fmla="*/ 622300 h 1949450"/>
              <a:gd name="connsiteX30" fmla="*/ 8836 w 1170886"/>
              <a:gd name="connsiteY30" fmla="*/ 774700 h 1949450"/>
              <a:gd name="connsiteX31" fmla="*/ 59636 w 1170886"/>
              <a:gd name="connsiteY31" fmla="*/ 863600 h 1949450"/>
              <a:gd name="connsiteX32" fmla="*/ 85036 w 1170886"/>
              <a:gd name="connsiteY32" fmla="*/ 901700 h 1949450"/>
              <a:gd name="connsiteX33" fmla="*/ 135836 w 1170886"/>
              <a:gd name="connsiteY33" fmla="*/ 1003300 h 1949450"/>
              <a:gd name="connsiteX34" fmla="*/ 148536 w 1170886"/>
              <a:gd name="connsiteY34" fmla="*/ 1079500 h 1949450"/>
              <a:gd name="connsiteX35" fmla="*/ 154886 w 1170886"/>
              <a:gd name="connsiteY35" fmla="*/ 1136650 h 1949450"/>
              <a:gd name="connsiteX36" fmla="*/ 167586 w 1170886"/>
              <a:gd name="connsiteY36" fmla="*/ 1155700 h 1949450"/>
              <a:gd name="connsiteX37" fmla="*/ 173936 w 1170886"/>
              <a:gd name="connsiteY37" fmla="*/ 1181100 h 1949450"/>
              <a:gd name="connsiteX38" fmla="*/ 186636 w 1170886"/>
              <a:gd name="connsiteY38" fmla="*/ 1219200 h 1949450"/>
              <a:gd name="connsiteX39" fmla="*/ 199336 w 1170886"/>
              <a:gd name="connsiteY39" fmla="*/ 1270000 h 1949450"/>
              <a:gd name="connsiteX40" fmla="*/ 212036 w 1170886"/>
              <a:gd name="connsiteY40" fmla="*/ 1327150 h 1949450"/>
              <a:gd name="connsiteX41" fmla="*/ 224736 w 1170886"/>
              <a:gd name="connsiteY41" fmla="*/ 1460500 h 1949450"/>
              <a:gd name="connsiteX42" fmla="*/ 231086 w 1170886"/>
              <a:gd name="connsiteY42" fmla="*/ 1524000 h 1949450"/>
              <a:gd name="connsiteX43" fmla="*/ 237436 w 1170886"/>
              <a:gd name="connsiteY43" fmla="*/ 1790700 h 1949450"/>
              <a:gd name="connsiteX44" fmla="*/ 250136 w 1170886"/>
              <a:gd name="connsiteY44" fmla="*/ 1816100 h 1949450"/>
              <a:gd name="connsiteX45" fmla="*/ 256486 w 1170886"/>
              <a:gd name="connsiteY45" fmla="*/ 1835150 h 1949450"/>
              <a:gd name="connsiteX46" fmla="*/ 269186 w 1170886"/>
              <a:gd name="connsiteY46" fmla="*/ 1854200 h 1949450"/>
              <a:gd name="connsiteX47" fmla="*/ 281886 w 1170886"/>
              <a:gd name="connsiteY47" fmla="*/ 1885950 h 1949450"/>
              <a:gd name="connsiteX48" fmla="*/ 288236 w 1170886"/>
              <a:gd name="connsiteY48" fmla="*/ 1905000 h 1949450"/>
              <a:gd name="connsiteX49" fmla="*/ 307286 w 1170886"/>
              <a:gd name="connsiteY49" fmla="*/ 1924050 h 1949450"/>
              <a:gd name="connsiteX50" fmla="*/ 326336 w 1170886"/>
              <a:gd name="connsiteY50" fmla="*/ 1936750 h 1949450"/>
              <a:gd name="connsiteX51" fmla="*/ 377136 w 1170886"/>
              <a:gd name="connsiteY51" fmla="*/ 1943100 h 1949450"/>
              <a:gd name="connsiteX52" fmla="*/ 421586 w 1170886"/>
              <a:gd name="connsiteY52" fmla="*/ 1949450 h 1949450"/>
              <a:gd name="connsiteX53" fmla="*/ 656536 w 1170886"/>
              <a:gd name="connsiteY53" fmla="*/ 1943100 h 1949450"/>
              <a:gd name="connsiteX54" fmla="*/ 688286 w 1170886"/>
              <a:gd name="connsiteY54" fmla="*/ 1936750 h 1949450"/>
              <a:gd name="connsiteX55" fmla="*/ 726386 w 1170886"/>
              <a:gd name="connsiteY55" fmla="*/ 1924050 h 1949450"/>
              <a:gd name="connsiteX56" fmla="*/ 745436 w 1170886"/>
              <a:gd name="connsiteY56" fmla="*/ 1917700 h 1949450"/>
              <a:gd name="connsiteX57" fmla="*/ 777186 w 1170886"/>
              <a:gd name="connsiteY57" fmla="*/ 1898650 h 1949450"/>
              <a:gd name="connsiteX58" fmla="*/ 802586 w 1170886"/>
              <a:gd name="connsiteY58" fmla="*/ 1879600 h 1949450"/>
              <a:gd name="connsiteX59" fmla="*/ 847036 w 1170886"/>
              <a:gd name="connsiteY59" fmla="*/ 1854200 h 1949450"/>
              <a:gd name="connsiteX60" fmla="*/ 872436 w 1170886"/>
              <a:gd name="connsiteY60" fmla="*/ 1828800 h 1949450"/>
              <a:gd name="connsiteX61" fmla="*/ 929586 w 1170886"/>
              <a:gd name="connsiteY61" fmla="*/ 1784350 h 1949450"/>
              <a:gd name="connsiteX62" fmla="*/ 954986 w 1170886"/>
              <a:gd name="connsiteY62" fmla="*/ 1752600 h 1949450"/>
              <a:gd name="connsiteX63" fmla="*/ 980386 w 1170886"/>
              <a:gd name="connsiteY63" fmla="*/ 1727200 h 1949450"/>
              <a:gd name="connsiteX64" fmla="*/ 986736 w 1170886"/>
              <a:gd name="connsiteY64" fmla="*/ 1701800 h 1949450"/>
              <a:gd name="connsiteX65" fmla="*/ 1012136 w 1170886"/>
              <a:gd name="connsiteY65" fmla="*/ 1670050 h 1949450"/>
              <a:gd name="connsiteX66" fmla="*/ 1031186 w 1170886"/>
              <a:gd name="connsiteY66" fmla="*/ 1638300 h 1949450"/>
              <a:gd name="connsiteX67" fmla="*/ 1056586 w 1170886"/>
              <a:gd name="connsiteY67" fmla="*/ 1593850 h 1949450"/>
              <a:gd name="connsiteX68" fmla="*/ 1088336 w 1170886"/>
              <a:gd name="connsiteY68" fmla="*/ 1530350 h 1949450"/>
              <a:gd name="connsiteX69" fmla="*/ 1094686 w 1170886"/>
              <a:gd name="connsiteY69" fmla="*/ 1511300 h 1949450"/>
              <a:gd name="connsiteX70" fmla="*/ 1107386 w 1170886"/>
              <a:gd name="connsiteY70" fmla="*/ 1479550 h 1949450"/>
              <a:gd name="connsiteX71" fmla="*/ 1113736 w 1170886"/>
              <a:gd name="connsiteY71" fmla="*/ 1454150 h 1949450"/>
              <a:gd name="connsiteX72" fmla="*/ 1132786 w 1170886"/>
              <a:gd name="connsiteY72" fmla="*/ 1435100 h 1949450"/>
              <a:gd name="connsiteX73" fmla="*/ 1145486 w 1170886"/>
              <a:gd name="connsiteY73" fmla="*/ 1384300 h 1949450"/>
              <a:gd name="connsiteX74" fmla="*/ 1158186 w 1170886"/>
              <a:gd name="connsiteY74" fmla="*/ 1358900 h 1949450"/>
              <a:gd name="connsiteX75" fmla="*/ 1170886 w 1170886"/>
              <a:gd name="connsiteY75" fmla="*/ 1308100 h 1949450"/>
              <a:gd name="connsiteX76" fmla="*/ 1164536 w 1170886"/>
              <a:gd name="connsiteY76" fmla="*/ 1162050 h 1949450"/>
              <a:gd name="connsiteX77" fmla="*/ 1145486 w 1170886"/>
              <a:gd name="connsiteY77" fmla="*/ 977900 h 1949450"/>
              <a:gd name="connsiteX78" fmla="*/ 1126436 w 1170886"/>
              <a:gd name="connsiteY78" fmla="*/ 933450 h 1949450"/>
              <a:gd name="connsiteX79" fmla="*/ 1101036 w 1170886"/>
              <a:gd name="connsiteY79" fmla="*/ 895350 h 1949450"/>
              <a:gd name="connsiteX80" fmla="*/ 1094686 w 1170886"/>
              <a:gd name="connsiteY80" fmla="*/ 876300 h 1949450"/>
              <a:gd name="connsiteX81" fmla="*/ 1088336 w 1170886"/>
              <a:gd name="connsiteY81" fmla="*/ 844550 h 1949450"/>
              <a:gd name="connsiteX82" fmla="*/ 1075636 w 1170886"/>
              <a:gd name="connsiteY82" fmla="*/ 812800 h 1949450"/>
              <a:gd name="connsiteX83" fmla="*/ 1062936 w 1170886"/>
              <a:gd name="connsiteY83" fmla="*/ 755650 h 1949450"/>
              <a:gd name="connsiteX84" fmla="*/ 1075636 w 1170886"/>
              <a:gd name="connsiteY84" fmla="*/ 577850 h 1949450"/>
              <a:gd name="connsiteX85" fmla="*/ 1088336 w 1170886"/>
              <a:gd name="connsiteY85" fmla="*/ 539750 h 1949450"/>
              <a:gd name="connsiteX86" fmla="*/ 1075636 w 1170886"/>
              <a:gd name="connsiteY86" fmla="*/ 381000 h 1949450"/>
              <a:gd name="connsiteX87" fmla="*/ 1069286 w 1170886"/>
              <a:gd name="connsiteY87" fmla="*/ 336550 h 1949450"/>
              <a:gd name="connsiteX88" fmla="*/ 1056586 w 1170886"/>
              <a:gd name="connsiteY88" fmla="*/ 203200 h 1949450"/>
              <a:gd name="connsiteX89" fmla="*/ 1037536 w 1170886"/>
              <a:gd name="connsiteY89" fmla="*/ 139700 h 1949450"/>
              <a:gd name="connsiteX90" fmla="*/ 1024836 w 1170886"/>
              <a:gd name="connsiteY90" fmla="*/ 114300 h 1949450"/>
              <a:gd name="connsiteX91" fmla="*/ 1018486 w 1170886"/>
              <a:gd name="connsiteY91" fmla="*/ 95250 h 1949450"/>
              <a:gd name="connsiteX92" fmla="*/ 980386 w 1170886"/>
              <a:gd name="connsiteY92" fmla="*/ 69850 h 1949450"/>
              <a:gd name="connsiteX93" fmla="*/ 961336 w 1170886"/>
              <a:gd name="connsiteY93" fmla="*/ 57150 h 1949450"/>
              <a:gd name="connsiteX94" fmla="*/ 942286 w 1170886"/>
              <a:gd name="connsiteY94" fmla="*/ 50800 h 1949450"/>
              <a:gd name="connsiteX95" fmla="*/ 916886 w 1170886"/>
              <a:gd name="connsiteY95" fmla="*/ 38100 h 1949450"/>
              <a:gd name="connsiteX96" fmla="*/ 897836 w 1170886"/>
              <a:gd name="connsiteY96" fmla="*/ 31750 h 1949450"/>
              <a:gd name="connsiteX97" fmla="*/ 872436 w 1170886"/>
              <a:gd name="connsiteY97" fmla="*/ 19050 h 1949450"/>
              <a:gd name="connsiteX98" fmla="*/ 834336 w 1170886"/>
              <a:gd name="connsiteY98" fmla="*/ 6350 h 1949450"/>
              <a:gd name="connsiteX99" fmla="*/ 815286 w 1170886"/>
              <a:gd name="connsiteY99" fmla="*/ 0 h 1949450"/>
              <a:gd name="connsiteX100" fmla="*/ 688286 w 1170886"/>
              <a:gd name="connsiteY100" fmla="*/ 6350 h 1949450"/>
              <a:gd name="connsiteX101" fmla="*/ 662886 w 1170886"/>
              <a:gd name="connsiteY101" fmla="*/ 12700 h 1949450"/>
              <a:gd name="connsiteX102" fmla="*/ 643836 w 1170886"/>
              <a:gd name="connsiteY102" fmla="*/ 25400 h 1949450"/>
              <a:gd name="connsiteX103" fmla="*/ 675586 w 1170886"/>
              <a:gd name="connsiteY103" fmla="*/ 19050 h 194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170886" h="1949450">
                <a:moveTo>
                  <a:pt x="675586" y="19050"/>
                </a:moveTo>
                <a:cubicBezTo>
                  <a:pt x="674528" y="23283"/>
                  <a:pt x="690530" y="6597"/>
                  <a:pt x="637486" y="50800"/>
                </a:cubicBezTo>
                <a:cubicBezTo>
                  <a:pt x="630587" y="56549"/>
                  <a:pt x="625525" y="64337"/>
                  <a:pt x="618436" y="69850"/>
                </a:cubicBezTo>
                <a:cubicBezTo>
                  <a:pt x="606388" y="79221"/>
                  <a:pt x="591129" y="84457"/>
                  <a:pt x="580336" y="95250"/>
                </a:cubicBezTo>
                <a:cubicBezTo>
                  <a:pt x="573986" y="101600"/>
                  <a:pt x="567035" y="107401"/>
                  <a:pt x="561286" y="114300"/>
                </a:cubicBezTo>
                <a:cubicBezTo>
                  <a:pt x="556400" y="120163"/>
                  <a:pt x="553982" y="127954"/>
                  <a:pt x="548586" y="133350"/>
                </a:cubicBezTo>
                <a:cubicBezTo>
                  <a:pt x="541102" y="140834"/>
                  <a:pt x="531151" y="145431"/>
                  <a:pt x="523186" y="152400"/>
                </a:cubicBezTo>
                <a:cubicBezTo>
                  <a:pt x="486099" y="184851"/>
                  <a:pt x="513033" y="172718"/>
                  <a:pt x="478736" y="184150"/>
                </a:cubicBezTo>
                <a:cubicBezTo>
                  <a:pt x="464692" y="198194"/>
                  <a:pt x="458317" y="207059"/>
                  <a:pt x="440636" y="215900"/>
                </a:cubicBezTo>
                <a:cubicBezTo>
                  <a:pt x="434649" y="218893"/>
                  <a:pt x="427936" y="220133"/>
                  <a:pt x="421586" y="222250"/>
                </a:cubicBezTo>
                <a:cubicBezTo>
                  <a:pt x="397127" y="258939"/>
                  <a:pt x="422762" y="225778"/>
                  <a:pt x="389836" y="254000"/>
                </a:cubicBezTo>
                <a:cubicBezTo>
                  <a:pt x="335942" y="300195"/>
                  <a:pt x="389120" y="262944"/>
                  <a:pt x="345386" y="292100"/>
                </a:cubicBezTo>
                <a:cubicBezTo>
                  <a:pt x="332686" y="330200"/>
                  <a:pt x="349619" y="296333"/>
                  <a:pt x="319986" y="317500"/>
                </a:cubicBezTo>
                <a:cubicBezTo>
                  <a:pt x="310243" y="324460"/>
                  <a:pt x="303677" y="335108"/>
                  <a:pt x="294586" y="342900"/>
                </a:cubicBezTo>
                <a:cubicBezTo>
                  <a:pt x="269108" y="364738"/>
                  <a:pt x="283529" y="348429"/>
                  <a:pt x="256486" y="361950"/>
                </a:cubicBezTo>
                <a:cubicBezTo>
                  <a:pt x="249660" y="365363"/>
                  <a:pt x="243786" y="370417"/>
                  <a:pt x="237436" y="374650"/>
                </a:cubicBezTo>
                <a:cubicBezTo>
                  <a:pt x="233203" y="381000"/>
                  <a:pt x="230695" y="388932"/>
                  <a:pt x="224736" y="393700"/>
                </a:cubicBezTo>
                <a:cubicBezTo>
                  <a:pt x="219509" y="397881"/>
                  <a:pt x="210419" y="395317"/>
                  <a:pt x="205686" y="400050"/>
                </a:cubicBezTo>
                <a:cubicBezTo>
                  <a:pt x="198993" y="406743"/>
                  <a:pt x="199679" y="418757"/>
                  <a:pt x="192986" y="425450"/>
                </a:cubicBezTo>
                <a:cubicBezTo>
                  <a:pt x="188253" y="430183"/>
                  <a:pt x="179923" y="428807"/>
                  <a:pt x="173936" y="431800"/>
                </a:cubicBezTo>
                <a:cubicBezTo>
                  <a:pt x="167110" y="435213"/>
                  <a:pt x="160749" y="439614"/>
                  <a:pt x="154886" y="444500"/>
                </a:cubicBezTo>
                <a:cubicBezTo>
                  <a:pt x="147987" y="450249"/>
                  <a:pt x="141585" y="456651"/>
                  <a:pt x="135836" y="463550"/>
                </a:cubicBezTo>
                <a:cubicBezTo>
                  <a:pt x="130950" y="469413"/>
                  <a:pt x="129095" y="477832"/>
                  <a:pt x="123136" y="482600"/>
                </a:cubicBezTo>
                <a:cubicBezTo>
                  <a:pt x="117909" y="486781"/>
                  <a:pt x="110436" y="486833"/>
                  <a:pt x="104086" y="488950"/>
                </a:cubicBezTo>
                <a:cubicBezTo>
                  <a:pt x="101969" y="495300"/>
                  <a:pt x="102963" y="503819"/>
                  <a:pt x="97736" y="508000"/>
                </a:cubicBezTo>
                <a:cubicBezTo>
                  <a:pt x="90921" y="513452"/>
                  <a:pt x="80358" y="510912"/>
                  <a:pt x="72336" y="514350"/>
                </a:cubicBezTo>
                <a:cubicBezTo>
                  <a:pt x="65321" y="517356"/>
                  <a:pt x="59636" y="522817"/>
                  <a:pt x="53286" y="527050"/>
                </a:cubicBezTo>
                <a:cubicBezTo>
                  <a:pt x="42109" y="560580"/>
                  <a:pt x="50649" y="540531"/>
                  <a:pt x="21536" y="584200"/>
                </a:cubicBezTo>
                <a:cubicBezTo>
                  <a:pt x="17303" y="590550"/>
                  <a:pt x="11249" y="596010"/>
                  <a:pt x="8836" y="603250"/>
                </a:cubicBezTo>
                <a:lnTo>
                  <a:pt x="2486" y="622300"/>
                </a:lnTo>
                <a:cubicBezTo>
                  <a:pt x="4603" y="673100"/>
                  <a:pt x="0" y="724630"/>
                  <a:pt x="8836" y="774700"/>
                </a:cubicBezTo>
                <a:cubicBezTo>
                  <a:pt x="14449" y="806506"/>
                  <a:pt x="40193" y="837675"/>
                  <a:pt x="59636" y="863600"/>
                </a:cubicBezTo>
                <a:cubicBezTo>
                  <a:pt x="71780" y="900033"/>
                  <a:pt x="57289" y="866025"/>
                  <a:pt x="85036" y="901700"/>
                </a:cubicBezTo>
                <a:cubicBezTo>
                  <a:pt x="107767" y="930925"/>
                  <a:pt x="127761" y="966963"/>
                  <a:pt x="135836" y="1003300"/>
                </a:cubicBezTo>
                <a:cubicBezTo>
                  <a:pt x="141422" y="1028437"/>
                  <a:pt x="145692" y="1053907"/>
                  <a:pt x="148536" y="1079500"/>
                </a:cubicBezTo>
                <a:cubicBezTo>
                  <a:pt x="150653" y="1098550"/>
                  <a:pt x="150237" y="1118055"/>
                  <a:pt x="154886" y="1136650"/>
                </a:cubicBezTo>
                <a:cubicBezTo>
                  <a:pt x="156737" y="1144054"/>
                  <a:pt x="163353" y="1149350"/>
                  <a:pt x="167586" y="1155700"/>
                </a:cubicBezTo>
                <a:cubicBezTo>
                  <a:pt x="169703" y="1164167"/>
                  <a:pt x="171428" y="1172741"/>
                  <a:pt x="173936" y="1181100"/>
                </a:cubicBezTo>
                <a:cubicBezTo>
                  <a:pt x="177783" y="1193922"/>
                  <a:pt x="183389" y="1206213"/>
                  <a:pt x="186636" y="1219200"/>
                </a:cubicBezTo>
                <a:cubicBezTo>
                  <a:pt x="190869" y="1236133"/>
                  <a:pt x="193816" y="1253441"/>
                  <a:pt x="199336" y="1270000"/>
                </a:cubicBezTo>
                <a:cubicBezTo>
                  <a:pt x="207821" y="1295455"/>
                  <a:pt x="208311" y="1293623"/>
                  <a:pt x="212036" y="1327150"/>
                </a:cubicBezTo>
                <a:cubicBezTo>
                  <a:pt x="216967" y="1371528"/>
                  <a:pt x="220435" y="1416056"/>
                  <a:pt x="224736" y="1460500"/>
                </a:cubicBezTo>
                <a:cubicBezTo>
                  <a:pt x="226785" y="1481673"/>
                  <a:pt x="231086" y="1524000"/>
                  <a:pt x="231086" y="1524000"/>
                </a:cubicBezTo>
                <a:cubicBezTo>
                  <a:pt x="233203" y="1612900"/>
                  <a:pt x="231649" y="1701963"/>
                  <a:pt x="237436" y="1790700"/>
                </a:cubicBezTo>
                <a:cubicBezTo>
                  <a:pt x="238052" y="1800146"/>
                  <a:pt x="246407" y="1807399"/>
                  <a:pt x="250136" y="1816100"/>
                </a:cubicBezTo>
                <a:cubicBezTo>
                  <a:pt x="252773" y="1822252"/>
                  <a:pt x="253493" y="1829163"/>
                  <a:pt x="256486" y="1835150"/>
                </a:cubicBezTo>
                <a:cubicBezTo>
                  <a:pt x="259899" y="1841976"/>
                  <a:pt x="265773" y="1847374"/>
                  <a:pt x="269186" y="1854200"/>
                </a:cubicBezTo>
                <a:cubicBezTo>
                  <a:pt x="274284" y="1864395"/>
                  <a:pt x="277884" y="1875277"/>
                  <a:pt x="281886" y="1885950"/>
                </a:cubicBezTo>
                <a:cubicBezTo>
                  <a:pt x="284236" y="1892217"/>
                  <a:pt x="284523" y="1899431"/>
                  <a:pt x="288236" y="1905000"/>
                </a:cubicBezTo>
                <a:cubicBezTo>
                  <a:pt x="293217" y="1912472"/>
                  <a:pt x="300387" y="1918301"/>
                  <a:pt x="307286" y="1924050"/>
                </a:cubicBezTo>
                <a:cubicBezTo>
                  <a:pt x="313149" y="1928936"/>
                  <a:pt x="318973" y="1934742"/>
                  <a:pt x="326336" y="1936750"/>
                </a:cubicBezTo>
                <a:cubicBezTo>
                  <a:pt x="342800" y="1941240"/>
                  <a:pt x="360221" y="1940845"/>
                  <a:pt x="377136" y="1943100"/>
                </a:cubicBezTo>
                <a:lnTo>
                  <a:pt x="421586" y="1949450"/>
                </a:lnTo>
                <a:cubicBezTo>
                  <a:pt x="499903" y="1947333"/>
                  <a:pt x="578279" y="1946827"/>
                  <a:pt x="656536" y="1943100"/>
                </a:cubicBezTo>
                <a:cubicBezTo>
                  <a:pt x="667317" y="1942587"/>
                  <a:pt x="677873" y="1939590"/>
                  <a:pt x="688286" y="1936750"/>
                </a:cubicBezTo>
                <a:cubicBezTo>
                  <a:pt x="701201" y="1933228"/>
                  <a:pt x="713686" y="1928283"/>
                  <a:pt x="726386" y="1924050"/>
                </a:cubicBezTo>
                <a:cubicBezTo>
                  <a:pt x="732736" y="1921933"/>
                  <a:pt x="739696" y="1921144"/>
                  <a:pt x="745436" y="1917700"/>
                </a:cubicBezTo>
                <a:cubicBezTo>
                  <a:pt x="756019" y="1911350"/>
                  <a:pt x="766917" y="1905496"/>
                  <a:pt x="777186" y="1898650"/>
                </a:cubicBezTo>
                <a:cubicBezTo>
                  <a:pt x="785992" y="1892779"/>
                  <a:pt x="793611" y="1885209"/>
                  <a:pt x="802586" y="1879600"/>
                </a:cubicBezTo>
                <a:cubicBezTo>
                  <a:pt x="824761" y="1865741"/>
                  <a:pt x="828213" y="1870334"/>
                  <a:pt x="847036" y="1854200"/>
                </a:cubicBezTo>
                <a:cubicBezTo>
                  <a:pt x="856127" y="1846408"/>
                  <a:pt x="863345" y="1836592"/>
                  <a:pt x="872436" y="1828800"/>
                </a:cubicBezTo>
                <a:cubicBezTo>
                  <a:pt x="925304" y="1783485"/>
                  <a:pt x="842164" y="1871772"/>
                  <a:pt x="929586" y="1784350"/>
                </a:cubicBezTo>
                <a:cubicBezTo>
                  <a:pt x="939170" y="1774766"/>
                  <a:pt x="945982" y="1762730"/>
                  <a:pt x="954986" y="1752600"/>
                </a:cubicBezTo>
                <a:cubicBezTo>
                  <a:pt x="962941" y="1743651"/>
                  <a:pt x="971919" y="1735667"/>
                  <a:pt x="980386" y="1727200"/>
                </a:cubicBezTo>
                <a:cubicBezTo>
                  <a:pt x="982503" y="1718733"/>
                  <a:pt x="982498" y="1709429"/>
                  <a:pt x="986736" y="1701800"/>
                </a:cubicBezTo>
                <a:cubicBezTo>
                  <a:pt x="993318" y="1689952"/>
                  <a:pt x="1004364" y="1681153"/>
                  <a:pt x="1012136" y="1670050"/>
                </a:cubicBezTo>
                <a:cubicBezTo>
                  <a:pt x="1019214" y="1659939"/>
                  <a:pt x="1024836" y="1648883"/>
                  <a:pt x="1031186" y="1638300"/>
                </a:cubicBezTo>
                <a:cubicBezTo>
                  <a:pt x="1046164" y="1578387"/>
                  <a:pt x="1024728" y="1645620"/>
                  <a:pt x="1056586" y="1593850"/>
                </a:cubicBezTo>
                <a:cubicBezTo>
                  <a:pt x="1068989" y="1573695"/>
                  <a:pt x="1080852" y="1552801"/>
                  <a:pt x="1088336" y="1530350"/>
                </a:cubicBezTo>
                <a:cubicBezTo>
                  <a:pt x="1090453" y="1524000"/>
                  <a:pt x="1092336" y="1517567"/>
                  <a:pt x="1094686" y="1511300"/>
                </a:cubicBezTo>
                <a:cubicBezTo>
                  <a:pt x="1098688" y="1500627"/>
                  <a:pt x="1103781" y="1490364"/>
                  <a:pt x="1107386" y="1479550"/>
                </a:cubicBezTo>
                <a:cubicBezTo>
                  <a:pt x="1110146" y="1471271"/>
                  <a:pt x="1109406" y="1461727"/>
                  <a:pt x="1113736" y="1454150"/>
                </a:cubicBezTo>
                <a:cubicBezTo>
                  <a:pt x="1118191" y="1446353"/>
                  <a:pt x="1126436" y="1441450"/>
                  <a:pt x="1132786" y="1435100"/>
                </a:cubicBezTo>
                <a:cubicBezTo>
                  <a:pt x="1137019" y="1418167"/>
                  <a:pt x="1137680" y="1399912"/>
                  <a:pt x="1145486" y="1384300"/>
                </a:cubicBezTo>
                <a:cubicBezTo>
                  <a:pt x="1149719" y="1375833"/>
                  <a:pt x="1155193" y="1367880"/>
                  <a:pt x="1158186" y="1358900"/>
                </a:cubicBezTo>
                <a:cubicBezTo>
                  <a:pt x="1163706" y="1342341"/>
                  <a:pt x="1170886" y="1308100"/>
                  <a:pt x="1170886" y="1308100"/>
                </a:cubicBezTo>
                <a:cubicBezTo>
                  <a:pt x="1168769" y="1259417"/>
                  <a:pt x="1166854" y="1210724"/>
                  <a:pt x="1164536" y="1162050"/>
                </a:cubicBezTo>
                <a:cubicBezTo>
                  <a:pt x="1162153" y="1112007"/>
                  <a:pt x="1163350" y="1031491"/>
                  <a:pt x="1145486" y="977900"/>
                </a:cubicBezTo>
                <a:cubicBezTo>
                  <a:pt x="1138917" y="958192"/>
                  <a:pt x="1138206" y="953067"/>
                  <a:pt x="1126436" y="933450"/>
                </a:cubicBezTo>
                <a:cubicBezTo>
                  <a:pt x="1118583" y="920362"/>
                  <a:pt x="1105863" y="909830"/>
                  <a:pt x="1101036" y="895350"/>
                </a:cubicBezTo>
                <a:cubicBezTo>
                  <a:pt x="1098919" y="889000"/>
                  <a:pt x="1096309" y="882794"/>
                  <a:pt x="1094686" y="876300"/>
                </a:cubicBezTo>
                <a:cubicBezTo>
                  <a:pt x="1092068" y="865829"/>
                  <a:pt x="1091437" y="854888"/>
                  <a:pt x="1088336" y="844550"/>
                </a:cubicBezTo>
                <a:cubicBezTo>
                  <a:pt x="1085061" y="833632"/>
                  <a:pt x="1079241" y="823614"/>
                  <a:pt x="1075636" y="812800"/>
                </a:cubicBezTo>
                <a:cubicBezTo>
                  <a:pt x="1071152" y="799348"/>
                  <a:pt x="1065452" y="768232"/>
                  <a:pt x="1062936" y="755650"/>
                </a:cubicBezTo>
                <a:cubicBezTo>
                  <a:pt x="1064233" y="727109"/>
                  <a:pt x="1063180" y="627675"/>
                  <a:pt x="1075636" y="577850"/>
                </a:cubicBezTo>
                <a:cubicBezTo>
                  <a:pt x="1078883" y="564863"/>
                  <a:pt x="1084103" y="552450"/>
                  <a:pt x="1088336" y="539750"/>
                </a:cubicBezTo>
                <a:cubicBezTo>
                  <a:pt x="1084103" y="486833"/>
                  <a:pt x="1080591" y="433854"/>
                  <a:pt x="1075636" y="381000"/>
                </a:cubicBezTo>
                <a:cubicBezTo>
                  <a:pt x="1074239" y="366098"/>
                  <a:pt x="1070775" y="351443"/>
                  <a:pt x="1069286" y="336550"/>
                </a:cubicBezTo>
                <a:cubicBezTo>
                  <a:pt x="1063786" y="281546"/>
                  <a:pt x="1065024" y="253830"/>
                  <a:pt x="1056586" y="203200"/>
                </a:cubicBezTo>
                <a:cubicBezTo>
                  <a:pt x="1054307" y="189527"/>
                  <a:pt x="1041770" y="148169"/>
                  <a:pt x="1037536" y="139700"/>
                </a:cubicBezTo>
                <a:cubicBezTo>
                  <a:pt x="1033303" y="131233"/>
                  <a:pt x="1028565" y="123001"/>
                  <a:pt x="1024836" y="114300"/>
                </a:cubicBezTo>
                <a:cubicBezTo>
                  <a:pt x="1022199" y="108148"/>
                  <a:pt x="1022199" y="100819"/>
                  <a:pt x="1018486" y="95250"/>
                </a:cubicBezTo>
                <a:cubicBezTo>
                  <a:pt x="1000430" y="68166"/>
                  <a:pt x="1003687" y="81500"/>
                  <a:pt x="980386" y="69850"/>
                </a:cubicBezTo>
                <a:cubicBezTo>
                  <a:pt x="973560" y="66437"/>
                  <a:pt x="968162" y="60563"/>
                  <a:pt x="961336" y="57150"/>
                </a:cubicBezTo>
                <a:cubicBezTo>
                  <a:pt x="955349" y="54157"/>
                  <a:pt x="948438" y="53437"/>
                  <a:pt x="942286" y="50800"/>
                </a:cubicBezTo>
                <a:cubicBezTo>
                  <a:pt x="933585" y="47071"/>
                  <a:pt x="925587" y="41829"/>
                  <a:pt x="916886" y="38100"/>
                </a:cubicBezTo>
                <a:cubicBezTo>
                  <a:pt x="910734" y="35463"/>
                  <a:pt x="903988" y="34387"/>
                  <a:pt x="897836" y="31750"/>
                </a:cubicBezTo>
                <a:cubicBezTo>
                  <a:pt x="889135" y="28021"/>
                  <a:pt x="881225" y="22566"/>
                  <a:pt x="872436" y="19050"/>
                </a:cubicBezTo>
                <a:cubicBezTo>
                  <a:pt x="860007" y="14078"/>
                  <a:pt x="847036" y="10583"/>
                  <a:pt x="834336" y="6350"/>
                </a:cubicBezTo>
                <a:lnTo>
                  <a:pt x="815286" y="0"/>
                </a:lnTo>
                <a:cubicBezTo>
                  <a:pt x="772953" y="2117"/>
                  <a:pt x="730526" y="2830"/>
                  <a:pt x="688286" y="6350"/>
                </a:cubicBezTo>
                <a:cubicBezTo>
                  <a:pt x="679589" y="7075"/>
                  <a:pt x="670908" y="9262"/>
                  <a:pt x="662886" y="12700"/>
                </a:cubicBezTo>
                <a:cubicBezTo>
                  <a:pt x="655871" y="15706"/>
                  <a:pt x="649232" y="20004"/>
                  <a:pt x="643836" y="25400"/>
                </a:cubicBezTo>
                <a:cubicBezTo>
                  <a:pt x="640489" y="28747"/>
                  <a:pt x="676644" y="14817"/>
                  <a:pt x="675586" y="19050"/>
                </a:cubicBezTo>
                <a:close/>
              </a:path>
            </a:pathLst>
          </a:custGeom>
          <a:solidFill>
            <a:srgbClr val="AC0000">
              <a:alpha val="8000"/>
            </a:srgbClr>
          </a:solidFill>
          <a:ln w="25400" cap="flat" cmpd="sng" algn="ctr">
            <a:solidFill>
              <a:srgbClr val="AC0000"/>
            </a:soli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Freeform 57"/>
          <p:cNvSpPr/>
          <p:nvPr/>
        </p:nvSpPr>
        <p:spPr>
          <a:xfrm>
            <a:off x="2438400" y="84284"/>
            <a:ext cx="2774950" cy="2023916"/>
          </a:xfrm>
          <a:custGeom>
            <a:avLst/>
            <a:gdLst>
              <a:gd name="connsiteX0" fmla="*/ 2317750 w 2774950"/>
              <a:gd name="connsiteY0" fmla="*/ 1966766 h 2023916"/>
              <a:gd name="connsiteX1" fmla="*/ 2216150 w 2774950"/>
              <a:gd name="connsiteY1" fmla="*/ 1960416 h 2023916"/>
              <a:gd name="connsiteX2" fmla="*/ 2190750 w 2774950"/>
              <a:gd name="connsiteY2" fmla="*/ 1947716 h 2023916"/>
              <a:gd name="connsiteX3" fmla="*/ 2120900 w 2774950"/>
              <a:gd name="connsiteY3" fmla="*/ 1935016 h 2023916"/>
              <a:gd name="connsiteX4" fmla="*/ 2063750 w 2774950"/>
              <a:gd name="connsiteY4" fmla="*/ 1915966 h 2023916"/>
              <a:gd name="connsiteX5" fmla="*/ 1993900 w 2774950"/>
              <a:gd name="connsiteY5" fmla="*/ 1909616 h 2023916"/>
              <a:gd name="connsiteX6" fmla="*/ 1949450 w 2774950"/>
              <a:gd name="connsiteY6" fmla="*/ 1903266 h 2023916"/>
              <a:gd name="connsiteX7" fmla="*/ 1733550 w 2774950"/>
              <a:gd name="connsiteY7" fmla="*/ 1909616 h 2023916"/>
              <a:gd name="connsiteX8" fmla="*/ 1701800 w 2774950"/>
              <a:gd name="connsiteY8" fmla="*/ 1922316 h 2023916"/>
              <a:gd name="connsiteX9" fmla="*/ 1670050 w 2774950"/>
              <a:gd name="connsiteY9" fmla="*/ 1928666 h 2023916"/>
              <a:gd name="connsiteX10" fmla="*/ 1606550 w 2774950"/>
              <a:gd name="connsiteY10" fmla="*/ 1947716 h 2023916"/>
              <a:gd name="connsiteX11" fmla="*/ 1562100 w 2774950"/>
              <a:gd name="connsiteY11" fmla="*/ 1966766 h 2023916"/>
              <a:gd name="connsiteX12" fmla="*/ 1517650 w 2774950"/>
              <a:gd name="connsiteY12" fmla="*/ 1973116 h 2023916"/>
              <a:gd name="connsiteX13" fmla="*/ 1473200 w 2774950"/>
              <a:gd name="connsiteY13" fmla="*/ 1985816 h 2023916"/>
              <a:gd name="connsiteX14" fmla="*/ 1428750 w 2774950"/>
              <a:gd name="connsiteY14" fmla="*/ 1992166 h 2023916"/>
              <a:gd name="connsiteX15" fmla="*/ 1327150 w 2774950"/>
              <a:gd name="connsiteY15" fmla="*/ 2004866 h 2023916"/>
              <a:gd name="connsiteX16" fmla="*/ 1225550 w 2774950"/>
              <a:gd name="connsiteY16" fmla="*/ 2017566 h 2023916"/>
              <a:gd name="connsiteX17" fmla="*/ 1174750 w 2774950"/>
              <a:gd name="connsiteY17" fmla="*/ 2023916 h 2023916"/>
              <a:gd name="connsiteX18" fmla="*/ 889000 w 2774950"/>
              <a:gd name="connsiteY18" fmla="*/ 2017566 h 2023916"/>
              <a:gd name="connsiteX19" fmla="*/ 857250 w 2774950"/>
              <a:gd name="connsiteY19" fmla="*/ 2011216 h 2023916"/>
              <a:gd name="connsiteX20" fmla="*/ 831850 w 2774950"/>
              <a:gd name="connsiteY20" fmla="*/ 2004866 h 2023916"/>
              <a:gd name="connsiteX21" fmla="*/ 755650 w 2774950"/>
              <a:gd name="connsiteY21" fmla="*/ 1979466 h 2023916"/>
              <a:gd name="connsiteX22" fmla="*/ 679450 w 2774950"/>
              <a:gd name="connsiteY22" fmla="*/ 1960416 h 2023916"/>
              <a:gd name="connsiteX23" fmla="*/ 654050 w 2774950"/>
              <a:gd name="connsiteY23" fmla="*/ 1954066 h 2023916"/>
              <a:gd name="connsiteX24" fmla="*/ 622300 w 2774950"/>
              <a:gd name="connsiteY24" fmla="*/ 1941366 h 2023916"/>
              <a:gd name="connsiteX25" fmla="*/ 584200 w 2774950"/>
              <a:gd name="connsiteY25" fmla="*/ 1928666 h 2023916"/>
              <a:gd name="connsiteX26" fmla="*/ 514350 w 2774950"/>
              <a:gd name="connsiteY26" fmla="*/ 1890566 h 2023916"/>
              <a:gd name="connsiteX27" fmla="*/ 476250 w 2774950"/>
              <a:gd name="connsiteY27" fmla="*/ 1877866 h 2023916"/>
              <a:gd name="connsiteX28" fmla="*/ 444500 w 2774950"/>
              <a:gd name="connsiteY28" fmla="*/ 1858816 h 2023916"/>
              <a:gd name="connsiteX29" fmla="*/ 412750 w 2774950"/>
              <a:gd name="connsiteY29" fmla="*/ 1846116 h 2023916"/>
              <a:gd name="connsiteX30" fmla="*/ 381000 w 2774950"/>
              <a:gd name="connsiteY30" fmla="*/ 1820716 h 2023916"/>
              <a:gd name="connsiteX31" fmla="*/ 349250 w 2774950"/>
              <a:gd name="connsiteY31" fmla="*/ 1801666 h 2023916"/>
              <a:gd name="connsiteX32" fmla="*/ 292100 w 2774950"/>
              <a:gd name="connsiteY32" fmla="*/ 1738166 h 2023916"/>
              <a:gd name="connsiteX33" fmla="*/ 273050 w 2774950"/>
              <a:gd name="connsiteY33" fmla="*/ 1719116 h 2023916"/>
              <a:gd name="connsiteX34" fmla="*/ 247650 w 2774950"/>
              <a:gd name="connsiteY34" fmla="*/ 1668316 h 2023916"/>
              <a:gd name="connsiteX35" fmla="*/ 215900 w 2774950"/>
              <a:gd name="connsiteY35" fmla="*/ 1617516 h 2023916"/>
              <a:gd name="connsiteX36" fmla="*/ 196850 w 2774950"/>
              <a:gd name="connsiteY36" fmla="*/ 1579416 h 2023916"/>
              <a:gd name="connsiteX37" fmla="*/ 177800 w 2774950"/>
              <a:gd name="connsiteY37" fmla="*/ 1534966 h 2023916"/>
              <a:gd name="connsiteX38" fmla="*/ 152400 w 2774950"/>
              <a:gd name="connsiteY38" fmla="*/ 1496866 h 2023916"/>
              <a:gd name="connsiteX39" fmla="*/ 88900 w 2774950"/>
              <a:gd name="connsiteY39" fmla="*/ 1338116 h 2023916"/>
              <a:gd name="connsiteX40" fmla="*/ 63500 w 2774950"/>
              <a:gd name="connsiteY40" fmla="*/ 1274616 h 2023916"/>
              <a:gd name="connsiteX41" fmla="*/ 50800 w 2774950"/>
              <a:gd name="connsiteY41" fmla="*/ 1217466 h 2023916"/>
              <a:gd name="connsiteX42" fmla="*/ 19050 w 2774950"/>
              <a:gd name="connsiteY42" fmla="*/ 1090466 h 2023916"/>
              <a:gd name="connsiteX43" fmla="*/ 12700 w 2774950"/>
              <a:gd name="connsiteY43" fmla="*/ 1033316 h 2023916"/>
              <a:gd name="connsiteX44" fmla="*/ 0 w 2774950"/>
              <a:gd name="connsiteY44" fmla="*/ 887266 h 2023916"/>
              <a:gd name="connsiteX45" fmla="*/ 6350 w 2774950"/>
              <a:gd name="connsiteY45" fmla="*/ 684066 h 2023916"/>
              <a:gd name="connsiteX46" fmla="*/ 12700 w 2774950"/>
              <a:gd name="connsiteY46" fmla="*/ 633266 h 2023916"/>
              <a:gd name="connsiteX47" fmla="*/ 38100 w 2774950"/>
              <a:gd name="connsiteY47" fmla="*/ 569766 h 2023916"/>
              <a:gd name="connsiteX48" fmla="*/ 50800 w 2774950"/>
              <a:gd name="connsiteY48" fmla="*/ 518966 h 2023916"/>
              <a:gd name="connsiteX49" fmla="*/ 63500 w 2774950"/>
              <a:gd name="connsiteY49" fmla="*/ 493566 h 2023916"/>
              <a:gd name="connsiteX50" fmla="*/ 88900 w 2774950"/>
              <a:gd name="connsiteY50" fmla="*/ 423716 h 2023916"/>
              <a:gd name="connsiteX51" fmla="*/ 107950 w 2774950"/>
              <a:gd name="connsiteY51" fmla="*/ 398316 h 2023916"/>
              <a:gd name="connsiteX52" fmla="*/ 133350 w 2774950"/>
              <a:gd name="connsiteY52" fmla="*/ 353866 h 2023916"/>
              <a:gd name="connsiteX53" fmla="*/ 190500 w 2774950"/>
              <a:gd name="connsiteY53" fmla="*/ 290366 h 2023916"/>
              <a:gd name="connsiteX54" fmla="*/ 209550 w 2774950"/>
              <a:gd name="connsiteY54" fmla="*/ 277666 h 2023916"/>
              <a:gd name="connsiteX55" fmla="*/ 279400 w 2774950"/>
              <a:gd name="connsiteY55" fmla="*/ 226866 h 2023916"/>
              <a:gd name="connsiteX56" fmla="*/ 342900 w 2774950"/>
              <a:gd name="connsiteY56" fmla="*/ 195116 h 2023916"/>
              <a:gd name="connsiteX57" fmla="*/ 419100 w 2774950"/>
              <a:gd name="connsiteY57" fmla="*/ 176066 h 2023916"/>
              <a:gd name="connsiteX58" fmla="*/ 463550 w 2774950"/>
              <a:gd name="connsiteY58" fmla="*/ 169716 h 2023916"/>
              <a:gd name="connsiteX59" fmla="*/ 508000 w 2774950"/>
              <a:gd name="connsiteY59" fmla="*/ 157016 h 2023916"/>
              <a:gd name="connsiteX60" fmla="*/ 533400 w 2774950"/>
              <a:gd name="connsiteY60" fmla="*/ 150666 h 2023916"/>
              <a:gd name="connsiteX61" fmla="*/ 571500 w 2774950"/>
              <a:gd name="connsiteY61" fmla="*/ 137966 h 2023916"/>
              <a:gd name="connsiteX62" fmla="*/ 596900 w 2774950"/>
              <a:gd name="connsiteY62" fmla="*/ 131616 h 2023916"/>
              <a:gd name="connsiteX63" fmla="*/ 622300 w 2774950"/>
              <a:gd name="connsiteY63" fmla="*/ 118916 h 2023916"/>
              <a:gd name="connsiteX64" fmla="*/ 654050 w 2774950"/>
              <a:gd name="connsiteY64" fmla="*/ 112566 h 2023916"/>
              <a:gd name="connsiteX65" fmla="*/ 692150 w 2774950"/>
              <a:gd name="connsiteY65" fmla="*/ 99866 h 2023916"/>
              <a:gd name="connsiteX66" fmla="*/ 755650 w 2774950"/>
              <a:gd name="connsiteY66" fmla="*/ 87166 h 2023916"/>
              <a:gd name="connsiteX67" fmla="*/ 825500 w 2774950"/>
              <a:gd name="connsiteY67" fmla="*/ 80816 h 2023916"/>
              <a:gd name="connsiteX68" fmla="*/ 869950 w 2774950"/>
              <a:gd name="connsiteY68" fmla="*/ 74466 h 2023916"/>
              <a:gd name="connsiteX69" fmla="*/ 977900 w 2774950"/>
              <a:gd name="connsiteY69" fmla="*/ 68116 h 2023916"/>
              <a:gd name="connsiteX70" fmla="*/ 1130300 w 2774950"/>
              <a:gd name="connsiteY70" fmla="*/ 55416 h 2023916"/>
              <a:gd name="connsiteX71" fmla="*/ 1181100 w 2774950"/>
              <a:gd name="connsiteY71" fmla="*/ 49066 h 2023916"/>
              <a:gd name="connsiteX72" fmla="*/ 1371600 w 2774950"/>
              <a:gd name="connsiteY72" fmla="*/ 36366 h 2023916"/>
              <a:gd name="connsiteX73" fmla="*/ 1873250 w 2774950"/>
              <a:gd name="connsiteY73" fmla="*/ 36366 h 2023916"/>
              <a:gd name="connsiteX74" fmla="*/ 1911350 w 2774950"/>
              <a:gd name="connsiteY74" fmla="*/ 68116 h 2023916"/>
              <a:gd name="connsiteX75" fmla="*/ 1930400 w 2774950"/>
              <a:gd name="connsiteY75" fmla="*/ 80816 h 2023916"/>
              <a:gd name="connsiteX76" fmla="*/ 1968500 w 2774950"/>
              <a:gd name="connsiteY76" fmla="*/ 112566 h 2023916"/>
              <a:gd name="connsiteX77" fmla="*/ 1981200 w 2774950"/>
              <a:gd name="connsiteY77" fmla="*/ 131616 h 2023916"/>
              <a:gd name="connsiteX78" fmla="*/ 2032000 w 2774950"/>
              <a:gd name="connsiteY78" fmla="*/ 163366 h 2023916"/>
              <a:gd name="connsiteX79" fmla="*/ 2063750 w 2774950"/>
              <a:gd name="connsiteY79" fmla="*/ 182416 h 2023916"/>
              <a:gd name="connsiteX80" fmla="*/ 2082800 w 2774950"/>
              <a:gd name="connsiteY80" fmla="*/ 195116 h 2023916"/>
              <a:gd name="connsiteX81" fmla="*/ 2108200 w 2774950"/>
              <a:gd name="connsiteY81" fmla="*/ 207816 h 2023916"/>
              <a:gd name="connsiteX82" fmla="*/ 2197100 w 2774950"/>
              <a:gd name="connsiteY82" fmla="*/ 258616 h 2023916"/>
              <a:gd name="connsiteX83" fmla="*/ 2216150 w 2774950"/>
              <a:gd name="connsiteY83" fmla="*/ 277666 h 2023916"/>
              <a:gd name="connsiteX84" fmla="*/ 2260600 w 2774950"/>
              <a:gd name="connsiteY84" fmla="*/ 303066 h 2023916"/>
              <a:gd name="connsiteX85" fmla="*/ 2305050 w 2774950"/>
              <a:gd name="connsiteY85" fmla="*/ 353866 h 2023916"/>
              <a:gd name="connsiteX86" fmla="*/ 2324100 w 2774950"/>
              <a:gd name="connsiteY86" fmla="*/ 379266 h 2023916"/>
              <a:gd name="connsiteX87" fmla="*/ 2355850 w 2774950"/>
              <a:gd name="connsiteY87" fmla="*/ 411016 h 2023916"/>
              <a:gd name="connsiteX88" fmla="*/ 2374900 w 2774950"/>
              <a:gd name="connsiteY88" fmla="*/ 436416 h 2023916"/>
              <a:gd name="connsiteX89" fmla="*/ 2432050 w 2774950"/>
              <a:gd name="connsiteY89" fmla="*/ 493566 h 2023916"/>
              <a:gd name="connsiteX90" fmla="*/ 2489200 w 2774950"/>
              <a:gd name="connsiteY90" fmla="*/ 557066 h 2023916"/>
              <a:gd name="connsiteX91" fmla="*/ 2514600 w 2774950"/>
              <a:gd name="connsiteY91" fmla="*/ 588816 h 2023916"/>
              <a:gd name="connsiteX92" fmla="*/ 2533650 w 2774950"/>
              <a:gd name="connsiteY92" fmla="*/ 601516 h 2023916"/>
              <a:gd name="connsiteX93" fmla="*/ 2552700 w 2774950"/>
              <a:gd name="connsiteY93" fmla="*/ 620566 h 2023916"/>
              <a:gd name="connsiteX94" fmla="*/ 2571750 w 2774950"/>
              <a:gd name="connsiteY94" fmla="*/ 633266 h 2023916"/>
              <a:gd name="connsiteX95" fmla="*/ 2647950 w 2774950"/>
              <a:gd name="connsiteY95" fmla="*/ 696766 h 2023916"/>
              <a:gd name="connsiteX96" fmla="*/ 2673350 w 2774950"/>
              <a:gd name="connsiteY96" fmla="*/ 734866 h 2023916"/>
              <a:gd name="connsiteX97" fmla="*/ 2698750 w 2774950"/>
              <a:gd name="connsiteY97" fmla="*/ 760266 h 2023916"/>
              <a:gd name="connsiteX98" fmla="*/ 2711450 w 2774950"/>
              <a:gd name="connsiteY98" fmla="*/ 785666 h 2023916"/>
              <a:gd name="connsiteX99" fmla="*/ 2730500 w 2774950"/>
              <a:gd name="connsiteY99" fmla="*/ 811066 h 2023916"/>
              <a:gd name="connsiteX100" fmla="*/ 2755900 w 2774950"/>
              <a:gd name="connsiteY100" fmla="*/ 861866 h 2023916"/>
              <a:gd name="connsiteX101" fmla="*/ 2762250 w 2774950"/>
              <a:gd name="connsiteY101" fmla="*/ 899966 h 2023916"/>
              <a:gd name="connsiteX102" fmla="*/ 2774950 w 2774950"/>
              <a:gd name="connsiteY102" fmla="*/ 1026966 h 2023916"/>
              <a:gd name="connsiteX103" fmla="*/ 2762250 w 2774950"/>
              <a:gd name="connsiteY103" fmla="*/ 1077766 h 2023916"/>
              <a:gd name="connsiteX104" fmla="*/ 2743200 w 2774950"/>
              <a:gd name="connsiteY104" fmla="*/ 1103166 h 2023916"/>
              <a:gd name="connsiteX105" fmla="*/ 2736850 w 2774950"/>
              <a:gd name="connsiteY105" fmla="*/ 1122216 h 2023916"/>
              <a:gd name="connsiteX106" fmla="*/ 2724150 w 2774950"/>
              <a:gd name="connsiteY106" fmla="*/ 1141266 h 2023916"/>
              <a:gd name="connsiteX107" fmla="*/ 2717800 w 2774950"/>
              <a:gd name="connsiteY107" fmla="*/ 1166666 h 2023916"/>
              <a:gd name="connsiteX108" fmla="*/ 2686050 w 2774950"/>
              <a:gd name="connsiteY108" fmla="*/ 1211116 h 2023916"/>
              <a:gd name="connsiteX109" fmla="*/ 2673350 w 2774950"/>
              <a:gd name="connsiteY109" fmla="*/ 1249216 h 2023916"/>
              <a:gd name="connsiteX110" fmla="*/ 2667000 w 2774950"/>
              <a:gd name="connsiteY110" fmla="*/ 1268266 h 2023916"/>
              <a:gd name="connsiteX111" fmla="*/ 2647950 w 2774950"/>
              <a:gd name="connsiteY111" fmla="*/ 1344466 h 2023916"/>
              <a:gd name="connsiteX112" fmla="*/ 2622550 w 2774950"/>
              <a:gd name="connsiteY112" fmla="*/ 1407966 h 2023916"/>
              <a:gd name="connsiteX113" fmla="*/ 2603500 w 2774950"/>
              <a:gd name="connsiteY113" fmla="*/ 1446066 h 2023916"/>
              <a:gd name="connsiteX114" fmla="*/ 2584450 w 2774950"/>
              <a:gd name="connsiteY114" fmla="*/ 1452416 h 2023916"/>
              <a:gd name="connsiteX115" fmla="*/ 2565400 w 2774950"/>
              <a:gd name="connsiteY115" fmla="*/ 1496866 h 2023916"/>
              <a:gd name="connsiteX116" fmla="*/ 2546350 w 2774950"/>
              <a:gd name="connsiteY116" fmla="*/ 1515916 h 2023916"/>
              <a:gd name="connsiteX117" fmla="*/ 2527300 w 2774950"/>
              <a:gd name="connsiteY117" fmla="*/ 1541316 h 2023916"/>
              <a:gd name="connsiteX118" fmla="*/ 2489200 w 2774950"/>
              <a:gd name="connsiteY118" fmla="*/ 1592116 h 2023916"/>
              <a:gd name="connsiteX119" fmla="*/ 2470150 w 2774950"/>
              <a:gd name="connsiteY119" fmla="*/ 1642916 h 2023916"/>
              <a:gd name="connsiteX120" fmla="*/ 2444750 w 2774950"/>
              <a:gd name="connsiteY120" fmla="*/ 1681016 h 2023916"/>
              <a:gd name="connsiteX121" fmla="*/ 2432050 w 2774950"/>
              <a:gd name="connsiteY121" fmla="*/ 1700066 h 2023916"/>
              <a:gd name="connsiteX122" fmla="*/ 2419350 w 2774950"/>
              <a:gd name="connsiteY122" fmla="*/ 1725466 h 2023916"/>
              <a:gd name="connsiteX123" fmla="*/ 2406650 w 2774950"/>
              <a:gd name="connsiteY123" fmla="*/ 1744516 h 2023916"/>
              <a:gd name="connsiteX124" fmla="*/ 2387600 w 2774950"/>
              <a:gd name="connsiteY124" fmla="*/ 1782616 h 2023916"/>
              <a:gd name="connsiteX125" fmla="*/ 2368550 w 2774950"/>
              <a:gd name="connsiteY125" fmla="*/ 1795316 h 2023916"/>
              <a:gd name="connsiteX126" fmla="*/ 2355850 w 2774950"/>
              <a:gd name="connsiteY126" fmla="*/ 1839766 h 2023916"/>
              <a:gd name="connsiteX127" fmla="*/ 2343150 w 2774950"/>
              <a:gd name="connsiteY127" fmla="*/ 1928666 h 2023916"/>
              <a:gd name="connsiteX128" fmla="*/ 2330450 w 2774950"/>
              <a:gd name="connsiteY128" fmla="*/ 1947716 h 2023916"/>
              <a:gd name="connsiteX129" fmla="*/ 2317750 w 2774950"/>
              <a:gd name="connsiteY129" fmla="*/ 1966766 h 2023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774950" h="2023916">
                <a:moveTo>
                  <a:pt x="2317750" y="1966766"/>
                </a:moveTo>
                <a:cubicBezTo>
                  <a:pt x="2283883" y="1964649"/>
                  <a:pt x="2249707" y="1965450"/>
                  <a:pt x="2216150" y="1960416"/>
                </a:cubicBezTo>
                <a:cubicBezTo>
                  <a:pt x="2206789" y="1959012"/>
                  <a:pt x="2199613" y="1951040"/>
                  <a:pt x="2190750" y="1947716"/>
                </a:cubicBezTo>
                <a:cubicBezTo>
                  <a:pt x="2172325" y="1940807"/>
                  <a:pt x="2137125" y="1937334"/>
                  <a:pt x="2120900" y="1935016"/>
                </a:cubicBezTo>
                <a:cubicBezTo>
                  <a:pt x="2101880" y="1927408"/>
                  <a:pt x="2084258" y="1918700"/>
                  <a:pt x="2063750" y="1915966"/>
                </a:cubicBezTo>
                <a:cubicBezTo>
                  <a:pt x="2040576" y="1912876"/>
                  <a:pt x="2017136" y="1912198"/>
                  <a:pt x="1993900" y="1909616"/>
                </a:cubicBezTo>
                <a:cubicBezTo>
                  <a:pt x="1979024" y="1907963"/>
                  <a:pt x="1964267" y="1905383"/>
                  <a:pt x="1949450" y="1903266"/>
                </a:cubicBezTo>
                <a:cubicBezTo>
                  <a:pt x="1877483" y="1905383"/>
                  <a:pt x="1805336" y="1904094"/>
                  <a:pt x="1733550" y="1909616"/>
                </a:cubicBezTo>
                <a:cubicBezTo>
                  <a:pt x="1722185" y="1910490"/>
                  <a:pt x="1712718" y="1919041"/>
                  <a:pt x="1701800" y="1922316"/>
                </a:cubicBezTo>
                <a:cubicBezTo>
                  <a:pt x="1691462" y="1925417"/>
                  <a:pt x="1680633" y="1926549"/>
                  <a:pt x="1670050" y="1928666"/>
                </a:cubicBezTo>
                <a:cubicBezTo>
                  <a:pt x="1607558" y="1959912"/>
                  <a:pt x="1688775" y="1922416"/>
                  <a:pt x="1606550" y="1947716"/>
                </a:cubicBezTo>
                <a:cubicBezTo>
                  <a:pt x="1591143" y="1952457"/>
                  <a:pt x="1577600" y="1962337"/>
                  <a:pt x="1562100" y="1966766"/>
                </a:cubicBezTo>
                <a:cubicBezTo>
                  <a:pt x="1547709" y="1970878"/>
                  <a:pt x="1532285" y="1969980"/>
                  <a:pt x="1517650" y="1973116"/>
                </a:cubicBezTo>
                <a:cubicBezTo>
                  <a:pt x="1502582" y="1976345"/>
                  <a:pt x="1488268" y="1982587"/>
                  <a:pt x="1473200" y="1985816"/>
                </a:cubicBezTo>
                <a:cubicBezTo>
                  <a:pt x="1458565" y="1988952"/>
                  <a:pt x="1443591" y="1990230"/>
                  <a:pt x="1428750" y="1992166"/>
                </a:cubicBezTo>
                <a:lnTo>
                  <a:pt x="1327150" y="2004866"/>
                </a:lnTo>
                <a:lnTo>
                  <a:pt x="1225550" y="2017566"/>
                </a:lnTo>
                <a:lnTo>
                  <a:pt x="1174750" y="2023916"/>
                </a:lnTo>
                <a:lnTo>
                  <a:pt x="889000" y="2017566"/>
                </a:lnTo>
                <a:cubicBezTo>
                  <a:pt x="878216" y="2017135"/>
                  <a:pt x="867786" y="2013557"/>
                  <a:pt x="857250" y="2011216"/>
                </a:cubicBezTo>
                <a:cubicBezTo>
                  <a:pt x="848731" y="2009323"/>
                  <a:pt x="840180" y="2007469"/>
                  <a:pt x="831850" y="2004866"/>
                </a:cubicBezTo>
                <a:cubicBezTo>
                  <a:pt x="806295" y="1996880"/>
                  <a:pt x="781904" y="1984717"/>
                  <a:pt x="755650" y="1979466"/>
                </a:cubicBezTo>
                <a:cubicBezTo>
                  <a:pt x="701932" y="1968722"/>
                  <a:pt x="744068" y="1978039"/>
                  <a:pt x="679450" y="1960416"/>
                </a:cubicBezTo>
                <a:cubicBezTo>
                  <a:pt x="671030" y="1958120"/>
                  <a:pt x="662329" y="1956826"/>
                  <a:pt x="654050" y="1954066"/>
                </a:cubicBezTo>
                <a:cubicBezTo>
                  <a:pt x="643236" y="1950461"/>
                  <a:pt x="633012" y="1945261"/>
                  <a:pt x="622300" y="1941366"/>
                </a:cubicBezTo>
                <a:cubicBezTo>
                  <a:pt x="609719" y="1936791"/>
                  <a:pt x="596557" y="1933815"/>
                  <a:pt x="584200" y="1928666"/>
                </a:cubicBezTo>
                <a:cubicBezTo>
                  <a:pt x="449116" y="1872381"/>
                  <a:pt x="632981" y="1944489"/>
                  <a:pt x="514350" y="1890566"/>
                </a:cubicBezTo>
                <a:cubicBezTo>
                  <a:pt x="502163" y="1885026"/>
                  <a:pt x="488437" y="1883406"/>
                  <a:pt x="476250" y="1877866"/>
                </a:cubicBezTo>
                <a:cubicBezTo>
                  <a:pt x="465014" y="1872759"/>
                  <a:pt x="455539" y="1864336"/>
                  <a:pt x="444500" y="1858816"/>
                </a:cubicBezTo>
                <a:cubicBezTo>
                  <a:pt x="434305" y="1853718"/>
                  <a:pt x="422524" y="1851981"/>
                  <a:pt x="412750" y="1846116"/>
                </a:cubicBezTo>
                <a:cubicBezTo>
                  <a:pt x="401128" y="1839143"/>
                  <a:pt x="392103" y="1828488"/>
                  <a:pt x="381000" y="1820716"/>
                </a:cubicBezTo>
                <a:cubicBezTo>
                  <a:pt x="370889" y="1813638"/>
                  <a:pt x="358888" y="1809376"/>
                  <a:pt x="349250" y="1801666"/>
                </a:cubicBezTo>
                <a:cubicBezTo>
                  <a:pt x="320036" y="1778294"/>
                  <a:pt x="315876" y="1765338"/>
                  <a:pt x="292100" y="1738166"/>
                </a:cubicBezTo>
                <a:cubicBezTo>
                  <a:pt x="286186" y="1731408"/>
                  <a:pt x="277871" y="1726692"/>
                  <a:pt x="273050" y="1719116"/>
                </a:cubicBezTo>
                <a:cubicBezTo>
                  <a:pt x="262886" y="1703144"/>
                  <a:pt x="258152" y="1684068"/>
                  <a:pt x="247650" y="1668316"/>
                </a:cubicBezTo>
                <a:cubicBezTo>
                  <a:pt x="235208" y="1649652"/>
                  <a:pt x="227388" y="1638578"/>
                  <a:pt x="215900" y="1617516"/>
                </a:cubicBezTo>
                <a:cubicBezTo>
                  <a:pt x="209101" y="1605051"/>
                  <a:pt x="202800" y="1592308"/>
                  <a:pt x="196850" y="1579416"/>
                </a:cubicBezTo>
                <a:cubicBezTo>
                  <a:pt x="190095" y="1564780"/>
                  <a:pt x="185443" y="1549159"/>
                  <a:pt x="177800" y="1534966"/>
                </a:cubicBezTo>
                <a:cubicBezTo>
                  <a:pt x="170564" y="1521527"/>
                  <a:pt x="159226" y="1510518"/>
                  <a:pt x="152400" y="1496866"/>
                </a:cubicBezTo>
                <a:cubicBezTo>
                  <a:pt x="98265" y="1388597"/>
                  <a:pt x="120528" y="1423964"/>
                  <a:pt x="88900" y="1338116"/>
                </a:cubicBezTo>
                <a:cubicBezTo>
                  <a:pt x="81019" y="1316724"/>
                  <a:pt x="70365" y="1296355"/>
                  <a:pt x="63500" y="1274616"/>
                </a:cubicBezTo>
                <a:cubicBezTo>
                  <a:pt x="57624" y="1256007"/>
                  <a:pt x="55766" y="1236338"/>
                  <a:pt x="50800" y="1217466"/>
                </a:cubicBezTo>
                <a:cubicBezTo>
                  <a:pt x="30074" y="1138706"/>
                  <a:pt x="31663" y="1170345"/>
                  <a:pt x="19050" y="1090466"/>
                </a:cubicBezTo>
                <a:cubicBezTo>
                  <a:pt x="16061" y="1071533"/>
                  <a:pt x="14940" y="1052352"/>
                  <a:pt x="12700" y="1033316"/>
                </a:cubicBezTo>
                <a:cubicBezTo>
                  <a:pt x="1611" y="939060"/>
                  <a:pt x="8962" y="1021697"/>
                  <a:pt x="0" y="887266"/>
                </a:cubicBezTo>
                <a:cubicBezTo>
                  <a:pt x="2117" y="819533"/>
                  <a:pt x="2966" y="751748"/>
                  <a:pt x="6350" y="684066"/>
                </a:cubicBezTo>
                <a:cubicBezTo>
                  <a:pt x="7202" y="667022"/>
                  <a:pt x="9124" y="649952"/>
                  <a:pt x="12700" y="633266"/>
                </a:cubicBezTo>
                <a:cubicBezTo>
                  <a:pt x="28556" y="559270"/>
                  <a:pt x="19298" y="626172"/>
                  <a:pt x="38100" y="569766"/>
                </a:cubicBezTo>
                <a:cubicBezTo>
                  <a:pt x="43620" y="553207"/>
                  <a:pt x="45280" y="535525"/>
                  <a:pt x="50800" y="518966"/>
                </a:cubicBezTo>
                <a:cubicBezTo>
                  <a:pt x="53793" y="509986"/>
                  <a:pt x="59984" y="502355"/>
                  <a:pt x="63500" y="493566"/>
                </a:cubicBezTo>
                <a:cubicBezTo>
                  <a:pt x="70696" y="475576"/>
                  <a:pt x="78984" y="441565"/>
                  <a:pt x="88900" y="423716"/>
                </a:cubicBezTo>
                <a:cubicBezTo>
                  <a:pt x="94040" y="414465"/>
                  <a:pt x="102341" y="407291"/>
                  <a:pt x="107950" y="398316"/>
                </a:cubicBezTo>
                <a:cubicBezTo>
                  <a:pt x="129390" y="364013"/>
                  <a:pt x="111105" y="382467"/>
                  <a:pt x="133350" y="353866"/>
                </a:cubicBezTo>
                <a:cubicBezTo>
                  <a:pt x="147813" y="335271"/>
                  <a:pt x="171483" y="306666"/>
                  <a:pt x="190500" y="290366"/>
                </a:cubicBezTo>
                <a:cubicBezTo>
                  <a:pt x="196294" y="285399"/>
                  <a:pt x="203526" y="282351"/>
                  <a:pt x="209550" y="277666"/>
                </a:cubicBezTo>
                <a:cubicBezTo>
                  <a:pt x="251169" y="245296"/>
                  <a:pt x="237926" y="248985"/>
                  <a:pt x="279400" y="226866"/>
                </a:cubicBezTo>
                <a:cubicBezTo>
                  <a:pt x="300281" y="215730"/>
                  <a:pt x="319557" y="199007"/>
                  <a:pt x="342900" y="195116"/>
                </a:cubicBezTo>
                <a:cubicBezTo>
                  <a:pt x="471630" y="173661"/>
                  <a:pt x="288282" y="206255"/>
                  <a:pt x="419100" y="176066"/>
                </a:cubicBezTo>
                <a:cubicBezTo>
                  <a:pt x="433684" y="172701"/>
                  <a:pt x="448915" y="172852"/>
                  <a:pt x="463550" y="169716"/>
                </a:cubicBezTo>
                <a:cubicBezTo>
                  <a:pt x="478618" y="166487"/>
                  <a:pt x="493133" y="161071"/>
                  <a:pt x="508000" y="157016"/>
                </a:cubicBezTo>
                <a:cubicBezTo>
                  <a:pt x="516420" y="154720"/>
                  <a:pt x="525041" y="153174"/>
                  <a:pt x="533400" y="150666"/>
                </a:cubicBezTo>
                <a:cubicBezTo>
                  <a:pt x="546222" y="146819"/>
                  <a:pt x="558513" y="141213"/>
                  <a:pt x="571500" y="137966"/>
                </a:cubicBezTo>
                <a:cubicBezTo>
                  <a:pt x="579967" y="135849"/>
                  <a:pt x="588728" y="134680"/>
                  <a:pt x="596900" y="131616"/>
                </a:cubicBezTo>
                <a:cubicBezTo>
                  <a:pt x="605763" y="128292"/>
                  <a:pt x="613320" y="121909"/>
                  <a:pt x="622300" y="118916"/>
                </a:cubicBezTo>
                <a:cubicBezTo>
                  <a:pt x="632539" y="115503"/>
                  <a:pt x="643637" y="115406"/>
                  <a:pt x="654050" y="112566"/>
                </a:cubicBezTo>
                <a:cubicBezTo>
                  <a:pt x="666965" y="109044"/>
                  <a:pt x="679023" y="102491"/>
                  <a:pt x="692150" y="99866"/>
                </a:cubicBezTo>
                <a:cubicBezTo>
                  <a:pt x="713317" y="95633"/>
                  <a:pt x="734153" y="89120"/>
                  <a:pt x="755650" y="87166"/>
                </a:cubicBezTo>
                <a:cubicBezTo>
                  <a:pt x="778933" y="85049"/>
                  <a:pt x="802264" y="83398"/>
                  <a:pt x="825500" y="80816"/>
                </a:cubicBezTo>
                <a:cubicBezTo>
                  <a:pt x="840376" y="79163"/>
                  <a:pt x="855035" y="75709"/>
                  <a:pt x="869950" y="74466"/>
                </a:cubicBezTo>
                <a:cubicBezTo>
                  <a:pt x="905871" y="71473"/>
                  <a:pt x="941917" y="70233"/>
                  <a:pt x="977900" y="68116"/>
                </a:cubicBezTo>
                <a:cubicBezTo>
                  <a:pt x="1092201" y="53828"/>
                  <a:pt x="952352" y="70245"/>
                  <a:pt x="1130300" y="55416"/>
                </a:cubicBezTo>
                <a:cubicBezTo>
                  <a:pt x="1147306" y="53999"/>
                  <a:pt x="1164105" y="50611"/>
                  <a:pt x="1181100" y="49066"/>
                </a:cubicBezTo>
                <a:cubicBezTo>
                  <a:pt x="1219677" y="45559"/>
                  <a:pt x="1336485" y="38561"/>
                  <a:pt x="1371600" y="36366"/>
                </a:cubicBezTo>
                <a:cubicBezTo>
                  <a:pt x="1553429" y="0"/>
                  <a:pt x="1443748" y="19632"/>
                  <a:pt x="1873250" y="36366"/>
                </a:cubicBezTo>
                <a:cubicBezTo>
                  <a:pt x="1883173" y="36753"/>
                  <a:pt x="1906435" y="64020"/>
                  <a:pt x="1911350" y="68116"/>
                </a:cubicBezTo>
                <a:cubicBezTo>
                  <a:pt x="1917213" y="73002"/>
                  <a:pt x="1924537" y="75930"/>
                  <a:pt x="1930400" y="80816"/>
                </a:cubicBezTo>
                <a:cubicBezTo>
                  <a:pt x="1979293" y="121560"/>
                  <a:pt x="1921202" y="81034"/>
                  <a:pt x="1968500" y="112566"/>
                </a:cubicBezTo>
                <a:cubicBezTo>
                  <a:pt x="1972733" y="118916"/>
                  <a:pt x="1975804" y="126220"/>
                  <a:pt x="1981200" y="131616"/>
                </a:cubicBezTo>
                <a:cubicBezTo>
                  <a:pt x="2000498" y="150914"/>
                  <a:pt x="2009365" y="150791"/>
                  <a:pt x="2032000" y="163366"/>
                </a:cubicBezTo>
                <a:cubicBezTo>
                  <a:pt x="2042789" y="169360"/>
                  <a:pt x="2053284" y="175875"/>
                  <a:pt x="2063750" y="182416"/>
                </a:cubicBezTo>
                <a:cubicBezTo>
                  <a:pt x="2070222" y="186461"/>
                  <a:pt x="2076174" y="191330"/>
                  <a:pt x="2082800" y="195116"/>
                </a:cubicBezTo>
                <a:cubicBezTo>
                  <a:pt x="2091019" y="199812"/>
                  <a:pt x="2100138" y="202855"/>
                  <a:pt x="2108200" y="207816"/>
                </a:cubicBezTo>
                <a:cubicBezTo>
                  <a:pt x="2190699" y="258585"/>
                  <a:pt x="2136194" y="234253"/>
                  <a:pt x="2197100" y="258616"/>
                </a:cubicBezTo>
                <a:cubicBezTo>
                  <a:pt x="2203450" y="264966"/>
                  <a:pt x="2209251" y="271917"/>
                  <a:pt x="2216150" y="277666"/>
                </a:cubicBezTo>
                <a:cubicBezTo>
                  <a:pt x="2229613" y="288885"/>
                  <a:pt x="2245073" y="295302"/>
                  <a:pt x="2260600" y="303066"/>
                </a:cubicBezTo>
                <a:cubicBezTo>
                  <a:pt x="2308633" y="367110"/>
                  <a:pt x="2247504" y="288099"/>
                  <a:pt x="2305050" y="353866"/>
                </a:cubicBezTo>
                <a:cubicBezTo>
                  <a:pt x="2312019" y="361831"/>
                  <a:pt x="2317069" y="371356"/>
                  <a:pt x="2324100" y="379266"/>
                </a:cubicBezTo>
                <a:cubicBezTo>
                  <a:pt x="2334044" y="390453"/>
                  <a:pt x="2345906" y="399829"/>
                  <a:pt x="2355850" y="411016"/>
                </a:cubicBezTo>
                <a:cubicBezTo>
                  <a:pt x="2362881" y="418926"/>
                  <a:pt x="2367722" y="428639"/>
                  <a:pt x="2374900" y="436416"/>
                </a:cubicBezTo>
                <a:cubicBezTo>
                  <a:pt x="2393173" y="456212"/>
                  <a:pt x="2417106" y="471150"/>
                  <a:pt x="2432050" y="493566"/>
                </a:cubicBezTo>
                <a:cubicBezTo>
                  <a:pt x="2484640" y="572450"/>
                  <a:pt x="2428064" y="495930"/>
                  <a:pt x="2489200" y="557066"/>
                </a:cubicBezTo>
                <a:cubicBezTo>
                  <a:pt x="2498784" y="566650"/>
                  <a:pt x="2505016" y="579232"/>
                  <a:pt x="2514600" y="588816"/>
                </a:cubicBezTo>
                <a:cubicBezTo>
                  <a:pt x="2519996" y="594212"/>
                  <a:pt x="2527787" y="596630"/>
                  <a:pt x="2533650" y="601516"/>
                </a:cubicBezTo>
                <a:cubicBezTo>
                  <a:pt x="2540549" y="607265"/>
                  <a:pt x="2545801" y="614817"/>
                  <a:pt x="2552700" y="620566"/>
                </a:cubicBezTo>
                <a:cubicBezTo>
                  <a:pt x="2558563" y="625452"/>
                  <a:pt x="2566103" y="628132"/>
                  <a:pt x="2571750" y="633266"/>
                </a:cubicBezTo>
                <a:cubicBezTo>
                  <a:pt x="2642020" y="697148"/>
                  <a:pt x="2596081" y="670831"/>
                  <a:pt x="2647950" y="696766"/>
                </a:cubicBezTo>
                <a:cubicBezTo>
                  <a:pt x="2656417" y="709466"/>
                  <a:pt x="2662557" y="724073"/>
                  <a:pt x="2673350" y="734866"/>
                </a:cubicBezTo>
                <a:cubicBezTo>
                  <a:pt x="2681817" y="743333"/>
                  <a:pt x="2691566" y="750687"/>
                  <a:pt x="2698750" y="760266"/>
                </a:cubicBezTo>
                <a:cubicBezTo>
                  <a:pt x="2704430" y="767839"/>
                  <a:pt x="2706433" y="777639"/>
                  <a:pt x="2711450" y="785666"/>
                </a:cubicBezTo>
                <a:cubicBezTo>
                  <a:pt x="2717059" y="794641"/>
                  <a:pt x="2725167" y="801924"/>
                  <a:pt x="2730500" y="811066"/>
                </a:cubicBezTo>
                <a:cubicBezTo>
                  <a:pt x="2740039" y="827419"/>
                  <a:pt x="2755900" y="861866"/>
                  <a:pt x="2755900" y="861866"/>
                </a:cubicBezTo>
                <a:cubicBezTo>
                  <a:pt x="2758017" y="874566"/>
                  <a:pt x="2760548" y="887204"/>
                  <a:pt x="2762250" y="899966"/>
                </a:cubicBezTo>
                <a:cubicBezTo>
                  <a:pt x="2767354" y="938245"/>
                  <a:pt x="2771534" y="989388"/>
                  <a:pt x="2774950" y="1026966"/>
                </a:cubicBezTo>
                <a:cubicBezTo>
                  <a:pt x="2773342" y="1035006"/>
                  <a:pt x="2768258" y="1067252"/>
                  <a:pt x="2762250" y="1077766"/>
                </a:cubicBezTo>
                <a:cubicBezTo>
                  <a:pt x="2756999" y="1086955"/>
                  <a:pt x="2749550" y="1094699"/>
                  <a:pt x="2743200" y="1103166"/>
                </a:cubicBezTo>
                <a:cubicBezTo>
                  <a:pt x="2741083" y="1109516"/>
                  <a:pt x="2739843" y="1116229"/>
                  <a:pt x="2736850" y="1122216"/>
                </a:cubicBezTo>
                <a:cubicBezTo>
                  <a:pt x="2733437" y="1129042"/>
                  <a:pt x="2727156" y="1134251"/>
                  <a:pt x="2724150" y="1141266"/>
                </a:cubicBezTo>
                <a:cubicBezTo>
                  <a:pt x="2720712" y="1149288"/>
                  <a:pt x="2722130" y="1159089"/>
                  <a:pt x="2717800" y="1166666"/>
                </a:cubicBezTo>
                <a:cubicBezTo>
                  <a:pt x="2676885" y="1238267"/>
                  <a:pt x="2718758" y="1129346"/>
                  <a:pt x="2686050" y="1211116"/>
                </a:cubicBezTo>
                <a:cubicBezTo>
                  <a:pt x="2681078" y="1223545"/>
                  <a:pt x="2677583" y="1236516"/>
                  <a:pt x="2673350" y="1249216"/>
                </a:cubicBezTo>
                <a:cubicBezTo>
                  <a:pt x="2671233" y="1255566"/>
                  <a:pt x="2668623" y="1261772"/>
                  <a:pt x="2667000" y="1268266"/>
                </a:cubicBezTo>
                <a:cubicBezTo>
                  <a:pt x="2660650" y="1293666"/>
                  <a:pt x="2656229" y="1319628"/>
                  <a:pt x="2647950" y="1344466"/>
                </a:cubicBezTo>
                <a:cubicBezTo>
                  <a:pt x="2619043" y="1431187"/>
                  <a:pt x="2650580" y="1342562"/>
                  <a:pt x="2622550" y="1407966"/>
                </a:cubicBezTo>
                <a:cubicBezTo>
                  <a:pt x="2616548" y="1421970"/>
                  <a:pt x="2616764" y="1435455"/>
                  <a:pt x="2603500" y="1446066"/>
                </a:cubicBezTo>
                <a:cubicBezTo>
                  <a:pt x="2598273" y="1450247"/>
                  <a:pt x="2590800" y="1450299"/>
                  <a:pt x="2584450" y="1452416"/>
                </a:cubicBezTo>
                <a:cubicBezTo>
                  <a:pt x="2579268" y="1467962"/>
                  <a:pt x="2575208" y="1483134"/>
                  <a:pt x="2565400" y="1496866"/>
                </a:cubicBezTo>
                <a:cubicBezTo>
                  <a:pt x="2560180" y="1504174"/>
                  <a:pt x="2552194" y="1509098"/>
                  <a:pt x="2546350" y="1515916"/>
                </a:cubicBezTo>
                <a:cubicBezTo>
                  <a:pt x="2539462" y="1523951"/>
                  <a:pt x="2533650" y="1532849"/>
                  <a:pt x="2527300" y="1541316"/>
                </a:cubicBezTo>
                <a:cubicBezTo>
                  <a:pt x="2511607" y="1588396"/>
                  <a:pt x="2526574" y="1573429"/>
                  <a:pt x="2489200" y="1592116"/>
                </a:cubicBezTo>
                <a:cubicBezTo>
                  <a:pt x="2482741" y="1617952"/>
                  <a:pt x="2484381" y="1619198"/>
                  <a:pt x="2470150" y="1642916"/>
                </a:cubicBezTo>
                <a:cubicBezTo>
                  <a:pt x="2462297" y="1656004"/>
                  <a:pt x="2453217" y="1668316"/>
                  <a:pt x="2444750" y="1681016"/>
                </a:cubicBezTo>
                <a:cubicBezTo>
                  <a:pt x="2440517" y="1687366"/>
                  <a:pt x="2435463" y="1693240"/>
                  <a:pt x="2432050" y="1700066"/>
                </a:cubicBezTo>
                <a:cubicBezTo>
                  <a:pt x="2427817" y="1708533"/>
                  <a:pt x="2424046" y="1717247"/>
                  <a:pt x="2419350" y="1725466"/>
                </a:cubicBezTo>
                <a:cubicBezTo>
                  <a:pt x="2415564" y="1732092"/>
                  <a:pt x="2410063" y="1737690"/>
                  <a:pt x="2406650" y="1744516"/>
                </a:cubicBezTo>
                <a:cubicBezTo>
                  <a:pt x="2396321" y="1765174"/>
                  <a:pt x="2405798" y="1764418"/>
                  <a:pt x="2387600" y="1782616"/>
                </a:cubicBezTo>
                <a:cubicBezTo>
                  <a:pt x="2382204" y="1788012"/>
                  <a:pt x="2374900" y="1791083"/>
                  <a:pt x="2368550" y="1795316"/>
                </a:cubicBezTo>
                <a:cubicBezTo>
                  <a:pt x="2364197" y="1808376"/>
                  <a:pt x="2357622" y="1826477"/>
                  <a:pt x="2355850" y="1839766"/>
                </a:cubicBezTo>
                <a:cubicBezTo>
                  <a:pt x="2353195" y="1859677"/>
                  <a:pt x="2355662" y="1903642"/>
                  <a:pt x="2343150" y="1928666"/>
                </a:cubicBezTo>
                <a:cubicBezTo>
                  <a:pt x="2339737" y="1935492"/>
                  <a:pt x="2334683" y="1941366"/>
                  <a:pt x="2330450" y="1947716"/>
                </a:cubicBezTo>
                <a:lnTo>
                  <a:pt x="2317750" y="1966766"/>
                </a:lnTo>
                <a:close/>
              </a:path>
            </a:pathLst>
          </a:custGeom>
          <a:solidFill>
            <a:srgbClr val="66BB04">
              <a:alpha val="8000"/>
            </a:srgbClr>
          </a:solidFill>
          <a:ln w="25400" cap="flat" cmpd="sng" algn="ctr">
            <a:solidFill>
              <a:srgbClr val="66BB04"/>
            </a:soli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Freeform 58"/>
          <p:cNvSpPr/>
          <p:nvPr/>
        </p:nvSpPr>
        <p:spPr>
          <a:xfrm>
            <a:off x="2327917" y="2302639"/>
            <a:ext cx="1799583" cy="2536061"/>
          </a:xfrm>
          <a:custGeom>
            <a:avLst/>
            <a:gdLst>
              <a:gd name="connsiteX0" fmla="*/ 1640833 w 1799583"/>
              <a:gd name="connsiteY0" fmla="*/ 986661 h 2536061"/>
              <a:gd name="connsiteX1" fmla="*/ 1532883 w 1799583"/>
              <a:gd name="connsiteY1" fmla="*/ 935861 h 2536061"/>
              <a:gd name="connsiteX2" fmla="*/ 1450333 w 1799583"/>
              <a:gd name="connsiteY2" fmla="*/ 878711 h 2536061"/>
              <a:gd name="connsiteX3" fmla="*/ 1431283 w 1799583"/>
              <a:gd name="connsiteY3" fmla="*/ 859661 h 2536061"/>
              <a:gd name="connsiteX4" fmla="*/ 1393183 w 1799583"/>
              <a:gd name="connsiteY4" fmla="*/ 815211 h 2536061"/>
              <a:gd name="connsiteX5" fmla="*/ 1386833 w 1799583"/>
              <a:gd name="connsiteY5" fmla="*/ 789811 h 2536061"/>
              <a:gd name="connsiteX6" fmla="*/ 1361433 w 1799583"/>
              <a:gd name="connsiteY6" fmla="*/ 751711 h 2536061"/>
              <a:gd name="connsiteX7" fmla="*/ 1348733 w 1799583"/>
              <a:gd name="connsiteY7" fmla="*/ 618361 h 2536061"/>
              <a:gd name="connsiteX8" fmla="*/ 1336033 w 1799583"/>
              <a:gd name="connsiteY8" fmla="*/ 580261 h 2536061"/>
              <a:gd name="connsiteX9" fmla="*/ 1329683 w 1799583"/>
              <a:gd name="connsiteY9" fmla="*/ 561211 h 2536061"/>
              <a:gd name="connsiteX10" fmla="*/ 1291583 w 1799583"/>
              <a:gd name="connsiteY10" fmla="*/ 510411 h 2536061"/>
              <a:gd name="connsiteX11" fmla="*/ 1272533 w 1799583"/>
              <a:gd name="connsiteY11" fmla="*/ 491361 h 2536061"/>
              <a:gd name="connsiteX12" fmla="*/ 1228083 w 1799583"/>
              <a:gd name="connsiteY12" fmla="*/ 434211 h 2536061"/>
              <a:gd name="connsiteX13" fmla="*/ 1209033 w 1799583"/>
              <a:gd name="connsiteY13" fmla="*/ 427861 h 2536061"/>
              <a:gd name="connsiteX14" fmla="*/ 1158233 w 1799583"/>
              <a:gd name="connsiteY14" fmla="*/ 396111 h 2536061"/>
              <a:gd name="connsiteX15" fmla="*/ 1132833 w 1799583"/>
              <a:gd name="connsiteY15" fmla="*/ 383411 h 2536061"/>
              <a:gd name="connsiteX16" fmla="*/ 1107433 w 1799583"/>
              <a:gd name="connsiteY16" fmla="*/ 358011 h 2536061"/>
              <a:gd name="connsiteX17" fmla="*/ 1082033 w 1799583"/>
              <a:gd name="connsiteY17" fmla="*/ 338961 h 2536061"/>
              <a:gd name="connsiteX18" fmla="*/ 1069333 w 1799583"/>
              <a:gd name="connsiteY18" fmla="*/ 294511 h 2536061"/>
              <a:gd name="connsiteX19" fmla="*/ 1050283 w 1799583"/>
              <a:gd name="connsiteY19" fmla="*/ 180211 h 2536061"/>
              <a:gd name="connsiteX20" fmla="*/ 1043933 w 1799583"/>
              <a:gd name="connsiteY20" fmla="*/ 161161 h 2536061"/>
              <a:gd name="connsiteX21" fmla="*/ 999483 w 1799583"/>
              <a:gd name="connsiteY21" fmla="*/ 104011 h 2536061"/>
              <a:gd name="connsiteX22" fmla="*/ 974083 w 1799583"/>
              <a:gd name="connsiteY22" fmla="*/ 72261 h 2536061"/>
              <a:gd name="connsiteX23" fmla="*/ 967733 w 1799583"/>
              <a:gd name="connsiteY23" fmla="*/ 53211 h 2536061"/>
              <a:gd name="connsiteX24" fmla="*/ 929633 w 1799583"/>
              <a:gd name="connsiteY24" fmla="*/ 34161 h 2536061"/>
              <a:gd name="connsiteX25" fmla="*/ 916933 w 1799583"/>
              <a:gd name="connsiteY25" fmla="*/ 15111 h 2536061"/>
              <a:gd name="connsiteX26" fmla="*/ 834383 w 1799583"/>
              <a:gd name="connsiteY26" fmla="*/ 15111 h 2536061"/>
              <a:gd name="connsiteX27" fmla="*/ 764533 w 1799583"/>
              <a:gd name="connsiteY27" fmla="*/ 40511 h 2536061"/>
              <a:gd name="connsiteX28" fmla="*/ 739133 w 1799583"/>
              <a:gd name="connsiteY28" fmla="*/ 53211 h 2536061"/>
              <a:gd name="connsiteX29" fmla="*/ 688333 w 1799583"/>
              <a:gd name="connsiteY29" fmla="*/ 65911 h 2536061"/>
              <a:gd name="connsiteX30" fmla="*/ 669283 w 1799583"/>
              <a:gd name="connsiteY30" fmla="*/ 78611 h 2536061"/>
              <a:gd name="connsiteX31" fmla="*/ 643883 w 1799583"/>
              <a:gd name="connsiteY31" fmla="*/ 91311 h 2536061"/>
              <a:gd name="connsiteX32" fmla="*/ 624833 w 1799583"/>
              <a:gd name="connsiteY32" fmla="*/ 104011 h 2536061"/>
              <a:gd name="connsiteX33" fmla="*/ 605783 w 1799583"/>
              <a:gd name="connsiteY33" fmla="*/ 110361 h 2536061"/>
              <a:gd name="connsiteX34" fmla="*/ 567683 w 1799583"/>
              <a:gd name="connsiteY34" fmla="*/ 135761 h 2536061"/>
              <a:gd name="connsiteX35" fmla="*/ 548633 w 1799583"/>
              <a:gd name="connsiteY35" fmla="*/ 148461 h 2536061"/>
              <a:gd name="connsiteX36" fmla="*/ 529583 w 1799583"/>
              <a:gd name="connsiteY36" fmla="*/ 161161 h 2536061"/>
              <a:gd name="connsiteX37" fmla="*/ 504183 w 1799583"/>
              <a:gd name="connsiteY37" fmla="*/ 180211 h 2536061"/>
              <a:gd name="connsiteX38" fmla="*/ 485133 w 1799583"/>
              <a:gd name="connsiteY38" fmla="*/ 205611 h 2536061"/>
              <a:gd name="connsiteX39" fmla="*/ 447033 w 1799583"/>
              <a:gd name="connsiteY39" fmla="*/ 243711 h 2536061"/>
              <a:gd name="connsiteX40" fmla="*/ 434333 w 1799583"/>
              <a:gd name="connsiteY40" fmla="*/ 269111 h 2536061"/>
              <a:gd name="connsiteX41" fmla="*/ 389883 w 1799583"/>
              <a:gd name="connsiteY41" fmla="*/ 332611 h 2536061"/>
              <a:gd name="connsiteX42" fmla="*/ 415283 w 1799583"/>
              <a:gd name="connsiteY42" fmla="*/ 440561 h 2536061"/>
              <a:gd name="connsiteX43" fmla="*/ 427983 w 1799583"/>
              <a:gd name="connsiteY43" fmla="*/ 459611 h 2536061"/>
              <a:gd name="connsiteX44" fmla="*/ 447033 w 1799583"/>
              <a:gd name="connsiteY44" fmla="*/ 491361 h 2536061"/>
              <a:gd name="connsiteX45" fmla="*/ 472433 w 1799583"/>
              <a:gd name="connsiteY45" fmla="*/ 542161 h 2536061"/>
              <a:gd name="connsiteX46" fmla="*/ 485133 w 1799583"/>
              <a:gd name="connsiteY46" fmla="*/ 567561 h 2536061"/>
              <a:gd name="connsiteX47" fmla="*/ 497833 w 1799583"/>
              <a:gd name="connsiteY47" fmla="*/ 592961 h 2536061"/>
              <a:gd name="connsiteX48" fmla="*/ 529583 w 1799583"/>
              <a:gd name="connsiteY48" fmla="*/ 669161 h 2536061"/>
              <a:gd name="connsiteX49" fmla="*/ 529583 w 1799583"/>
              <a:gd name="connsiteY49" fmla="*/ 669161 h 2536061"/>
              <a:gd name="connsiteX50" fmla="*/ 535933 w 1799583"/>
              <a:gd name="connsiteY50" fmla="*/ 688211 h 2536061"/>
              <a:gd name="connsiteX51" fmla="*/ 542283 w 1799583"/>
              <a:gd name="connsiteY51" fmla="*/ 713611 h 2536061"/>
              <a:gd name="connsiteX52" fmla="*/ 554983 w 1799583"/>
              <a:gd name="connsiteY52" fmla="*/ 732661 h 2536061"/>
              <a:gd name="connsiteX53" fmla="*/ 567683 w 1799583"/>
              <a:gd name="connsiteY53" fmla="*/ 758061 h 2536061"/>
              <a:gd name="connsiteX54" fmla="*/ 586733 w 1799583"/>
              <a:gd name="connsiteY54" fmla="*/ 777111 h 2536061"/>
              <a:gd name="connsiteX55" fmla="*/ 599433 w 1799583"/>
              <a:gd name="connsiteY55" fmla="*/ 796161 h 2536061"/>
              <a:gd name="connsiteX56" fmla="*/ 618483 w 1799583"/>
              <a:gd name="connsiteY56" fmla="*/ 802511 h 2536061"/>
              <a:gd name="connsiteX57" fmla="*/ 637533 w 1799583"/>
              <a:gd name="connsiteY57" fmla="*/ 815211 h 2536061"/>
              <a:gd name="connsiteX58" fmla="*/ 681983 w 1799583"/>
              <a:gd name="connsiteY58" fmla="*/ 834261 h 2536061"/>
              <a:gd name="connsiteX59" fmla="*/ 713733 w 1799583"/>
              <a:gd name="connsiteY59" fmla="*/ 872361 h 2536061"/>
              <a:gd name="connsiteX60" fmla="*/ 720083 w 1799583"/>
              <a:gd name="connsiteY60" fmla="*/ 891411 h 2536061"/>
              <a:gd name="connsiteX61" fmla="*/ 707383 w 1799583"/>
              <a:gd name="connsiteY61" fmla="*/ 935861 h 2536061"/>
              <a:gd name="connsiteX62" fmla="*/ 688333 w 1799583"/>
              <a:gd name="connsiteY62" fmla="*/ 948561 h 2536061"/>
              <a:gd name="connsiteX63" fmla="*/ 637533 w 1799583"/>
              <a:gd name="connsiteY63" fmla="*/ 1018411 h 2536061"/>
              <a:gd name="connsiteX64" fmla="*/ 618483 w 1799583"/>
              <a:gd name="connsiteY64" fmla="*/ 1024761 h 2536061"/>
              <a:gd name="connsiteX65" fmla="*/ 586733 w 1799583"/>
              <a:gd name="connsiteY65" fmla="*/ 1062861 h 2536061"/>
              <a:gd name="connsiteX66" fmla="*/ 567683 w 1799583"/>
              <a:gd name="connsiteY66" fmla="*/ 1069211 h 2536061"/>
              <a:gd name="connsiteX67" fmla="*/ 529583 w 1799583"/>
              <a:gd name="connsiteY67" fmla="*/ 1100961 h 2536061"/>
              <a:gd name="connsiteX68" fmla="*/ 491483 w 1799583"/>
              <a:gd name="connsiteY68" fmla="*/ 1126361 h 2536061"/>
              <a:gd name="connsiteX69" fmla="*/ 459733 w 1799583"/>
              <a:gd name="connsiteY69" fmla="*/ 1164461 h 2536061"/>
              <a:gd name="connsiteX70" fmla="*/ 440683 w 1799583"/>
              <a:gd name="connsiteY70" fmla="*/ 1177161 h 2536061"/>
              <a:gd name="connsiteX71" fmla="*/ 434333 w 1799583"/>
              <a:gd name="connsiteY71" fmla="*/ 1202561 h 2536061"/>
              <a:gd name="connsiteX72" fmla="*/ 427983 w 1799583"/>
              <a:gd name="connsiteY72" fmla="*/ 1247011 h 2536061"/>
              <a:gd name="connsiteX73" fmla="*/ 415283 w 1799583"/>
              <a:gd name="connsiteY73" fmla="*/ 1266061 h 2536061"/>
              <a:gd name="connsiteX74" fmla="*/ 408933 w 1799583"/>
              <a:gd name="connsiteY74" fmla="*/ 1291461 h 2536061"/>
              <a:gd name="connsiteX75" fmla="*/ 389883 w 1799583"/>
              <a:gd name="connsiteY75" fmla="*/ 1304161 h 2536061"/>
              <a:gd name="connsiteX76" fmla="*/ 339083 w 1799583"/>
              <a:gd name="connsiteY76" fmla="*/ 1354961 h 2536061"/>
              <a:gd name="connsiteX77" fmla="*/ 320033 w 1799583"/>
              <a:gd name="connsiteY77" fmla="*/ 1374011 h 2536061"/>
              <a:gd name="connsiteX78" fmla="*/ 294633 w 1799583"/>
              <a:gd name="connsiteY78" fmla="*/ 1405761 h 2536061"/>
              <a:gd name="connsiteX79" fmla="*/ 275583 w 1799583"/>
              <a:gd name="connsiteY79" fmla="*/ 1418461 h 2536061"/>
              <a:gd name="connsiteX80" fmla="*/ 262883 w 1799583"/>
              <a:gd name="connsiteY80" fmla="*/ 1437511 h 2536061"/>
              <a:gd name="connsiteX81" fmla="*/ 243833 w 1799583"/>
              <a:gd name="connsiteY81" fmla="*/ 1443861 h 2536061"/>
              <a:gd name="connsiteX82" fmla="*/ 193033 w 1799583"/>
              <a:gd name="connsiteY82" fmla="*/ 1462911 h 2536061"/>
              <a:gd name="connsiteX83" fmla="*/ 148583 w 1799583"/>
              <a:gd name="connsiteY83" fmla="*/ 1488311 h 2536061"/>
              <a:gd name="connsiteX84" fmla="*/ 129533 w 1799583"/>
              <a:gd name="connsiteY84" fmla="*/ 1501011 h 2536061"/>
              <a:gd name="connsiteX85" fmla="*/ 104133 w 1799583"/>
              <a:gd name="connsiteY85" fmla="*/ 1513711 h 2536061"/>
              <a:gd name="connsiteX86" fmla="*/ 66033 w 1799583"/>
              <a:gd name="connsiteY86" fmla="*/ 1539111 h 2536061"/>
              <a:gd name="connsiteX87" fmla="*/ 40633 w 1799583"/>
              <a:gd name="connsiteY87" fmla="*/ 1577211 h 2536061"/>
              <a:gd name="connsiteX88" fmla="*/ 34283 w 1799583"/>
              <a:gd name="connsiteY88" fmla="*/ 1602611 h 2536061"/>
              <a:gd name="connsiteX89" fmla="*/ 15233 w 1799583"/>
              <a:gd name="connsiteY89" fmla="*/ 1659761 h 2536061"/>
              <a:gd name="connsiteX90" fmla="*/ 8883 w 1799583"/>
              <a:gd name="connsiteY90" fmla="*/ 1685161 h 2536061"/>
              <a:gd name="connsiteX91" fmla="*/ 2533 w 1799583"/>
              <a:gd name="connsiteY91" fmla="*/ 1767711 h 2536061"/>
              <a:gd name="connsiteX92" fmla="*/ 15233 w 1799583"/>
              <a:gd name="connsiteY92" fmla="*/ 1920111 h 2536061"/>
              <a:gd name="connsiteX93" fmla="*/ 21583 w 1799583"/>
              <a:gd name="connsiteY93" fmla="*/ 1951861 h 2536061"/>
              <a:gd name="connsiteX94" fmla="*/ 34283 w 1799583"/>
              <a:gd name="connsiteY94" fmla="*/ 1983611 h 2536061"/>
              <a:gd name="connsiteX95" fmla="*/ 40633 w 1799583"/>
              <a:gd name="connsiteY95" fmla="*/ 2009011 h 2536061"/>
              <a:gd name="connsiteX96" fmla="*/ 53333 w 1799583"/>
              <a:gd name="connsiteY96" fmla="*/ 2028061 h 2536061"/>
              <a:gd name="connsiteX97" fmla="*/ 66033 w 1799583"/>
              <a:gd name="connsiteY97" fmla="*/ 2053461 h 2536061"/>
              <a:gd name="connsiteX98" fmla="*/ 72383 w 1799583"/>
              <a:gd name="connsiteY98" fmla="*/ 2072511 h 2536061"/>
              <a:gd name="connsiteX99" fmla="*/ 91433 w 1799583"/>
              <a:gd name="connsiteY99" fmla="*/ 2085211 h 2536061"/>
              <a:gd name="connsiteX100" fmla="*/ 104133 w 1799583"/>
              <a:gd name="connsiteY100" fmla="*/ 2129661 h 2536061"/>
              <a:gd name="connsiteX101" fmla="*/ 116833 w 1799583"/>
              <a:gd name="connsiteY101" fmla="*/ 2155061 h 2536061"/>
              <a:gd name="connsiteX102" fmla="*/ 123183 w 1799583"/>
              <a:gd name="connsiteY102" fmla="*/ 2174111 h 2536061"/>
              <a:gd name="connsiteX103" fmla="*/ 154933 w 1799583"/>
              <a:gd name="connsiteY103" fmla="*/ 2231261 h 2536061"/>
              <a:gd name="connsiteX104" fmla="*/ 180333 w 1799583"/>
              <a:gd name="connsiteY104" fmla="*/ 2294761 h 2536061"/>
              <a:gd name="connsiteX105" fmla="*/ 193033 w 1799583"/>
              <a:gd name="connsiteY105" fmla="*/ 2320161 h 2536061"/>
              <a:gd name="connsiteX106" fmla="*/ 199383 w 1799583"/>
              <a:gd name="connsiteY106" fmla="*/ 2339211 h 2536061"/>
              <a:gd name="connsiteX107" fmla="*/ 212083 w 1799583"/>
              <a:gd name="connsiteY107" fmla="*/ 2358261 h 2536061"/>
              <a:gd name="connsiteX108" fmla="*/ 224783 w 1799583"/>
              <a:gd name="connsiteY108" fmla="*/ 2383661 h 2536061"/>
              <a:gd name="connsiteX109" fmla="*/ 237483 w 1799583"/>
              <a:gd name="connsiteY109" fmla="*/ 2402711 h 2536061"/>
              <a:gd name="connsiteX110" fmla="*/ 256533 w 1799583"/>
              <a:gd name="connsiteY110" fmla="*/ 2447161 h 2536061"/>
              <a:gd name="connsiteX111" fmla="*/ 288283 w 1799583"/>
              <a:gd name="connsiteY111" fmla="*/ 2491611 h 2536061"/>
              <a:gd name="connsiteX112" fmla="*/ 320033 w 1799583"/>
              <a:gd name="connsiteY112" fmla="*/ 2529711 h 2536061"/>
              <a:gd name="connsiteX113" fmla="*/ 339083 w 1799583"/>
              <a:gd name="connsiteY113" fmla="*/ 2536061 h 2536061"/>
              <a:gd name="connsiteX114" fmla="*/ 434333 w 1799583"/>
              <a:gd name="connsiteY114" fmla="*/ 2523361 h 2536061"/>
              <a:gd name="connsiteX115" fmla="*/ 478783 w 1799583"/>
              <a:gd name="connsiteY115" fmla="*/ 2497961 h 2536061"/>
              <a:gd name="connsiteX116" fmla="*/ 529583 w 1799583"/>
              <a:gd name="connsiteY116" fmla="*/ 2478911 h 2536061"/>
              <a:gd name="connsiteX117" fmla="*/ 574033 w 1799583"/>
              <a:gd name="connsiteY117" fmla="*/ 2453511 h 2536061"/>
              <a:gd name="connsiteX118" fmla="*/ 605783 w 1799583"/>
              <a:gd name="connsiteY118" fmla="*/ 2440811 h 2536061"/>
              <a:gd name="connsiteX119" fmla="*/ 643883 w 1799583"/>
              <a:gd name="connsiteY119" fmla="*/ 2421761 h 2536061"/>
              <a:gd name="connsiteX120" fmla="*/ 675633 w 1799583"/>
              <a:gd name="connsiteY120" fmla="*/ 2409061 h 2536061"/>
              <a:gd name="connsiteX121" fmla="*/ 739133 w 1799583"/>
              <a:gd name="connsiteY121" fmla="*/ 2370961 h 2536061"/>
              <a:gd name="connsiteX122" fmla="*/ 758183 w 1799583"/>
              <a:gd name="connsiteY122" fmla="*/ 2364611 h 2536061"/>
              <a:gd name="connsiteX123" fmla="*/ 815333 w 1799583"/>
              <a:gd name="connsiteY123" fmla="*/ 2332861 h 2536061"/>
              <a:gd name="connsiteX124" fmla="*/ 834383 w 1799583"/>
              <a:gd name="connsiteY124" fmla="*/ 2326511 h 2536061"/>
              <a:gd name="connsiteX125" fmla="*/ 859783 w 1799583"/>
              <a:gd name="connsiteY125" fmla="*/ 2313811 h 2536061"/>
              <a:gd name="connsiteX126" fmla="*/ 878833 w 1799583"/>
              <a:gd name="connsiteY126" fmla="*/ 2307461 h 2536061"/>
              <a:gd name="connsiteX127" fmla="*/ 916933 w 1799583"/>
              <a:gd name="connsiteY127" fmla="*/ 2288411 h 2536061"/>
              <a:gd name="connsiteX128" fmla="*/ 1012183 w 1799583"/>
              <a:gd name="connsiteY128" fmla="*/ 2224911 h 2536061"/>
              <a:gd name="connsiteX129" fmla="*/ 1056633 w 1799583"/>
              <a:gd name="connsiteY129" fmla="*/ 2199511 h 2536061"/>
              <a:gd name="connsiteX130" fmla="*/ 1082033 w 1799583"/>
              <a:gd name="connsiteY130" fmla="*/ 2167761 h 2536061"/>
              <a:gd name="connsiteX131" fmla="*/ 1151883 w 1799583"/>
              <a:gd name="connsiteY131" fmla="*/ 2123311 h 2536061"/>
              <a:gd name="connsiteX132" fmla="*/ 1177283 w 1799583"/>
              <a:gd name="connsiteY132" fmla="*/ 2091561 h 2536061"/>
              <a:gd name="connsiteX133" fmla="*/ 1215383 w 1799583"/>
              <a:gd name="connsiteY133" fmla="*/ 2066161 h 2536061"/>
              <a:gd name="connsiteX134" fmla="*/ 1247133 w 1799583"/>
              <a:gd name="connsiteY134" fmla="*/ 2040761 h 2536061"/>
              <a:gd name="connsiteX135" fmla="*/ 1285233 w 1799583"/>
              <a:gd name="connsiteY135" fmla="*/ 2015361 h 2536061"/>
              <a:gd name="connsiteX136" fmla="*/ 1316983 w 1799583"/>
              <a:gd name="connsiteY136" fmla="*/ 1983611 h 2536061"/>
              <a:gd name="connsiteX137" fmla="*/ 1342383 w 1799583"/>
              <a:gd name="connsiteY137" fmla="*/ 1964561 h 2536061"/>
              <a:gd name="connsiteX138" fmla="*/ 1380483 w 1799583"/>
              <a:gd name="connsiteY138" fmla="*/ 1926461 h 2536061"/>
              <a:gd name="connsiteX139" fmla="*/ 1424933 w 1799583"/>
              <a:gd name="connsiteY139" fmla="*/ 1882011 h 2536061"/>
              <a:gd name="connsiteX140" fmla="*/ 1450333 w 1799583"/>
              <a:gd name="connsiteY140" fmla="*/ 1856611 h 2536061"/>
              <a:gd name="connsiteX141" fmla="*/ 1475733 w 1799583"/>
              <a:gd name="connsiteY141" fmla="*/ 1837561 h 2536061"/>
              <a:gd name="connsiteX142" fmla="*/ 1488433 w 1799583"/>
              <a:gd name="connsiteY142" fmla="*/ 1818511 h 2536061"/>
              <a:gd name="connsiteX143" fmla="*/ 1526533 w 1799583"/>
              <a:gd name="connsiteY143" fmla="*/ 1774061 h 2536061"/>
              <a:gd name="connsiteX144" fmla="*/ 1545583 w 1799583"/>
              <a:gd name="connsiteY144" fmla="*/ 1723261 h 2536061"/>
              <a:gd name="connsiteX145" fmla="*/ 1558283 w 1799583"/>
              <a:gd name="connsiteY145" fmla="*/ 1678811 h 2536061"/>
              <a:gd name="connsiteX146" fmla="*/ 1570983 w 1799583"/>
              <a:gd name="connsiteY146" fmla="*/ 1589911 h 2536061"/>
              <a:gd name="connsiteX147" fmla="*/ 1583683 w 1799583"/>
              <a:gd name="connsiteY147" fmla="*/ 1570861 h 2536061"/>
              <a:gd name="connsiteX148" fmla="*/ 1609083 w 1799583"/>
              <a:gd name="connsiteY148" fmla="*/ 1526411 h 2536061"/>
              <a:gd name="connsiteX149" fmla="*/ 1615433 w 1799583"/>
              <a:gd name="connsiteY149" fmla="*/ 1501011 h 2536061"/>
              <a:gd name="connsiteX150" fmla="*/ 1621783 w 1799583"/>
              <a:gd name="connsiteY150" fmla="*/ 1481961 h 2536061"/>
              <a:gd name="connsiteX151" fmla="*/ 1647183 w 1799583"/>
              <a:gd name="connsiteY151" fmla="*/ 1443861 h 2536061"/>
              <a:gd name="connsiteX152" fmla="*/ 1659883 w 1799583"/>
              <a:gd name="connsiteY152" fmla="*/ 1424811 h 2536061"/>
              <a:gd name="connsiteX153" fmla="*/ 1666233 w 1799583"/>
              <a:gd name="connsiteY153" fmla="*/ 1405761 h 2536061"/>
              <a:gd name="connsiteX154" fmla="*/ 1697983 w 1799583"/>
              <a:gd name="connsiteY154" fmla="*/ 1367661 h 2536061"/>
              <a:gd name="connsiteX155" fmla="*/ 1717033 w 1799583"/>
              <a:gd name="connsiteY155" fmla="*/ 1323211 h 2536061"/>
              <a:gd name="connsiteX156" fmla="*/ 1748783 w 1799583"/>
              <a:gd name="connsiteY156" fmla="*/ 1272411 h 2536061"/>
              <a:gd name="connsiteX157" fmla="*/ 1767833 w 1799583"/>
              <a:gd name="connsiteY157" fmla="*/ 1266061 h 2536061"/>
              <a:gd name="connsiteX158" fmla="*/ 1774183 w 1799583"/>
              <a:gd name="connsiteY158" fmla="*/ 1247011 h 2536061"/>
              <a:gd name="connsiteX159" fmla="*/ 1799583 w 1799583"/>
              <a:gd name="connsiteY159" fmla="*/ 1208911 h 2536061"/>
              <a:gd name="connsiteX160" fmla="*/ 1793233 w 1799583"/>
              <a:gd name="connsiteY160" fmla="*/ 1126361 h 2536061"/>
              <a:gd name="connsiteX161" fmla="*/ 1774183 w 1799583"/>
              <a:gd name="connsiteY161" fmla="*/ 1088261 h 2536061"/>
              <a:gd name="connsiteX162" fmla="*/ 1748783 w 1799583"/>
              <a:gd name="connsiteY162" fmla="*/ 1050161 h 2536061"/>
              <a:gd name="connsiteX163" fmla="*/ 1742433 w 1799583"/>
              <a:gd name="connsiteY163" fmla="*/ 1031111 h 2536061"/>
              <a:gd name="connsiteX164" fmla="*/ 1704333 w 1799583"/>
              <a:gd name="connsiteY164" fmla="*/ 1005711 h 2536061"/>
              <a:gd name="connsiteX165" fmla="*/ 1678933 w 1799583"/>
              <a:gd name="connsiteY165" fmla="*/ 993011 h 2536061"/>
              <a:gd name="connsiteX166" fmla="*/ 1640833 w 1799583"/>
              <a:gd name="connsiteY166" fmla="*/ 986661 h 2536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1799583" h="2536061">
                <a:moveTo>
                  <a:pt x="1640833" y="986661"/>
                </a:moveTo>
                <a:cubicBezTo>
                  <a:pt x="1616491" y="977136"/>
                  <a:pt x="1566853" y="956539"/>
                  <a:pt x="1532883" y="935861"/>
                </a:cubicBezTo>
                <a:cubicBezTo>
                  <a:pt x="1375853" y="840277"/>
                  <a:pt x="1607804" y="946198"/>
                  <a:pt x="1450333" y="878711"/>
                </a:cubicBezTo>
                <a:cubicBezTo>
                  <a:pt x="1443983" y="872361"/>
                  <a:pt x="1437127" y="866479"/>
                  <a:pt x="1431283" y="859661"/>
                </a:cubicBezTo>
                <a:cubicBezTo>
                  <a:pt x="1382407" y="802639"/>
                  <a:pt x="1440453" y="862481"/>
                  <a:pt x="1393183" y="815211"/>
                </a:cubicBezTo>
                <a:cubicBezTo>
                  <a:pt x="1391066" y="806744"/>
                  <a:pt x="1390736" y="797617"/>
                  <a:pt x="1386833" y="789811"/>
                </a:cubicBezTo>
                <a:cubicBezTo>
                  <a:pt x="1380007" y="776159"/>
                  <a:pt x="1361433" y="751711"/>
                  <a:pt x="1361433" y="751711"/>
                </a:cubicBezTo>
                <a:cubicBezTo>
                  <a:pt x="1357611" y="686741"/>
                  <a:pt x="1363089" y="666215"/>
                  <a:pt x="1348733" y="618361"/>
                </a:cubicBezTo>
                <a:cubicBezTo>
                  <a:pt x="1344886" y="605539"/>
                  <a:pt x="1340266" y="592961"/>
                  <a:pt x="1336033" y="580261"/>
                </a:cubicBezTo>
                <a:cubicBezTo>
                  <a:pt x="1333916" y="573911"/>
                  <a:pt x="1333699" y="566566"/>
                  <a:pt x="1329683" y="561211"/>
                </a:cubicBezTo>
                <a:cubicBezTo>
                  <a:pt x="1316983" y="544278"/>
                  <a:pt x="1306550" y="525378"/>
                  <a:pt x="1291583" y="510411"/>
                </a:cubicBezTo>
                <a:cubicBezTo>
                  <a:pt x="1285233" y="504061"/>
                  <a:pt x="1278046" y="498450"/>
                  <a:pt x="1272533" y="491361"/>
                </a:cubicBezTo>
                <a:cubicBezTo>
                  <a:pt x="1258948" y="473894"/>
                  <a:pt x="1248044" y="447518"/>
                  <a:pt x="1228083" y="434211"/>
                </a:cubicBezTo>
                <a:cubicBezTo>
                  <a:pt x="1222514" y="430498"/>
                  <a:pt x="1214909" y="431066"/>
                  <a:pt x="1209033" y="427861"/>
                </a:cubicBezTo>
                <a:cubicBezTo>
                  <a:pt x="1191503" y="418299"/>
                  <a:pt x="1176093" y="405041"/>
                  <a:pt x="1158233" y="396111"/>
                </a:cubicBezTo>
                <a:cubicBezTo>
                  <a:pt x="1149766" y="391878"/>
                  <a:pt x="1140406" y="389091"/>
                  <a:pt x="1132833" y="383411"/>
                </a:cubicBezTo>
                <a:cubicBezTo>
                  <a:pt x="1123254" y="376227"/>
                  <a:pt x="1116444" y="365896"/>
                  <a:pt x="1107433" y="358011"/>
                </a:cubicBezTo>
                <a:cubicBezTo>
                  <a:pt x="1099468" y="351042"/>
                  <a:pt x="1090500" y="345311"/>
                  <a:pt x="1082033" y="338961"/>
                </a:cubicBezTo>
                <a:cubicBezTo>
                  <a:pt x="1076592" y="322639"/>
                  <a:pt x="1072522" y="312053"/>
                  <a:pt x="1069333" y="294511"/>
                </a:cubicBezTo>
                <a:cubicBezTo>
                  <a:pt x="1062423" y="256508"/>
                  <a:pt x="1057510" y="218154"/>
                  <a:pt x="1050283" y="180211"/>
                </a:cubicBezTo>
                <a:cubicBezTo>
                  <a:pt x="1049031" y="173636"/>
                  <a:pt x="1047646" y="166730"/>
                  <a:pt x="1043933" y="161161"/>
                </a:cubicBezTo>
                <a:cubicBezTo>
                  <a:pt x="1030546" y="141081"/>
                  <a:pt x="1014393" y="122988"/>
                  <a:pt x="999483" y="104011"/>
                </a:cubicBezTo>
                <a:cubicBezTo>
                  <a:pt x="991109" y="93354"/>
                  <a:pt x="974083" y="72261"/>
                  <a:pt x="974083" y="72261"/>
                </a:cubicBezTo>
                <a:cubicBezTo>
                  <a:pt x="971966" y="65911"/>
                  <a:pt x="971914" y="58438"/>
                  <a:pt x="967733" y="53211"/>
                </a:cubicBezTo>
                <a:cubicBezTo>
                  <a:pt x="958781" y="42020"/>
                  <a:pt x="942182" y="38344"/>
                  <a:pt x="929633" y="34161"/>
                </a:cubicBezTo>
                <a:cubicBezTo>
                  <a:pt x="925400" y="27811"/>
                  <a:pt x="922892" y="19879"/>
                  <a:pt x="916933" y="15111"/>
                </a:cubicBezTo>
                <a:cubicBezTo>
                  <a:pt x="898044" y="0"/>
                  <a:pt x="839896" y="14560"/>
                  <a:pt x="834383" y="15111"/>
                </a:cubicBezTo>
                <a:cubicBezTo>
                  <a:pt x="806224" y="24497"/>
                  <a:pt x="791041" y="28730"/>
                  <a:pt x="764533" y="40511"/>
                </a:cubicBezTo>
                <a:cubicBezTo>
                  <a:pt x="755883" y="44356"/>
                  <a:pt x="748113" y="50218"/>
                  <a:pt x="739133" y="53211"/>
                </a:cubicBezTo>
                <a:cubicBezTo>
                  <a:pt x="717396" y="60457"/>
                  <a:pt x="707342" y="56407"/>
                  <a:pt x="688333" y="65911"/>
                </a:cubicBezTo>
                <a:cubicBezTo>
                  <a:pt x="681507" y="69324"/>
                  <a:pt x="675909" y="74825"/>
                  <a:pt x="669283" y="78611"/>
                </a:cubicBezTo>
                <a:cubicBezTo>
                  <a:pt x="661064" y="83307"/>
                  <a:pt x="652102" y="86615"/>
                  <a:pt x="643883" y="91311"/>
                </a:cubicBezTo>
                <a:cubicBezTo>
                  <a:pt x="637257" y="95097"/>
                  <a:pt x="631659" y="100598"/>
                  <a:pt x="624833" y="104011"/>
                </a:cubicBezTo>
                <a:cubicBezTo>
                  <a:pt x="618846" y="107004"/>
                  <a:pt x="611634" y="107110"/>
                  <a:pt x="605783" y="110361"/>
                </a:cubicBezTo>
                <a:cubicBezTo>
                  <a:pt x="592440" y="117774"/>
                  <a:pt x="580383" y="127294"/>
                  <a:pt x="567683" y="135761"/>
                </a:cubicBezTo>
                <a:lnTo>
                  <a:pt x="548633" y="148461"/>
                </a:lnTo>
                <a:cubicBezTo>
                  <a:pt x="542283" y="152694"/>
                  <a:pt x="535688" y="156582"/>
                  <a:pt x="529583" y="161161"/>
                </a:cubicBezTo>
                <a:cubicBezTo>
                  <a:pt x="521116" y="167511"/>
                  <a:pt x="511667" y="172727"/>
                  <a:pt x="504183" y="180211"/>
                </a:cubicBezTo>
                <a:cubicBezTo>
                  <a:pt x="496699" y="187695"/>
                  <a:pt x="492213" y="197744"/>
                  <a:pt x="485133" y="205611"/>
                </a:cubicBezTo>
                <a:cubicBezTo>
                  <a:pt x="473118" y="218961"/>
                  <a:pt x="458253" y="229686"/>
                  <a:pt x="447033" y="243711"/>
                </a:cubicBezTo>
                <a:cubicBezTo>
                  <a:pt x="441120" y="251103"/>
                  <a:pt x="439203" y="260994"/>
                  <a:pt x="434333" y="269111"/>
                </a:cubicBezTo>
                <a:cubicBezTo>
                  <a:pt x="418698" y="295170"/>
                  <a:pt x="407250" y="309455"/>
                  <a:pt x="389883" y="332611"/>
                </a:cubicBezTo>
                <a:cubicBezTo>
                  <a:pt x="398170" y="382333"/>
                  <a:pt x="395802" y="401600"/>
                  <a:pt x="415283" y="440561"/>
                </a:cubicBezTo>
                <a:cubicBezTo>
                  <a:pt x="418696" y="447387"/>
                  <a:pt x="423938" y="453139"/>
                  <a:pt x="427983" y="459611"/>
                </a:cubicBezTo>
                <a:cubicBezTo>
                  <a:pt x="434524" y="470077"/>
                  <a:pt x="441182" y="480494"/>
                  <a:pt x="447033" y="491361"/>
                </a:cubicBezTo>
                <a:cubicBezTo>
                  <a:pt x="456009" y="508030"/>
                  <a:pt x="463966" y="525228"/>
                  <a:pt x="472433" y="542161"/>
                </a:cubicBezTo>
                <a:lnTo>
                  <a:pt x="485133" y="567561"/>
                </a:lnTo>
                <a:cubicBezTo>
                  <a:pt x="489366" y="576028"/>
                  <a:pt x="495537" y="583778"/>
                  <a:pt x="497833" y="592961"/>
                </a:cubicBezTo>
                <a:cubicBezTo>
                  <a:pt x="508775" y="636728"/>
                  <a:pt x="500280" y="610555"/>
                  <a:pt x="529583" y="669161"/>
                </a:cubicBezTo>
                <a:lnTo>
                  <a:pt x="529583" y="669161"/>
                </a:lnTo>
                <a:cubicBezTo>
                  <a:pt x="531700" y="675511"/>
                  <a:pt x="534094" y="681775"/>
                  <a:pt x="535933" y="688211"/>
                </a:cubicBezTo>
                <a:cubicBezTo>
                  <a:pt x="538331" y="696602"/>
                  <a:pt x="538845" y="705589"/>
                  <a:pt x="542283" y="713611"/>
                </a:cubicBezTo>
                <a:cubicBezTo>
                  <a:pt x="545289" y="720626"/>
                  <a:pt x="551197" y="726035"/>
                  <a:pt x="554983" y="732661"/>
                </a:cubicBezTo>
                <a:cubicBezTo>
                  <a:pt x="559679" y="740880"/>
                  <a:pt x="562181" y="750358"/>
                  <a:pt x="567683" y="758061"/>
                </a:cubicBezTo>
                <a:cubicBezTo>
                  <a:pt x="572903" y="765369"/>
                  <a:pt x="580984" y="770212"/>
                  <a:pt x="586733" y="777111"/>
                </a:cubicBezTo>
                <a:cubicBezTo>
                  <a:pt x="591619" y="782974"/>
                  <a:pt x="593474" y="791393"/>
                  <a:pt x="599433" y="796161"/>
                </a:cubicBezTo>
                <a:cubicBezTo>
                  <a:pt x="604660" y="800342"/>
                  <a:pt x="612496" y="799518"/>
                  <a:pt x="618483" y="802511"/>
                </a:cubicBezTo>
                <a:cubicBezTo>
                  <a:pt x="625309" y="805924"/>
                  <a:pt x="630907" y="811425"/>
                  <a:pt x="637533" y="815211"/>
                </a:cubicBezTo>
                <a:cubicBezTo>
                  <a:pt x="659504" y="827766"/>
                  <a:pt x="660611" y="827137"/>
                  <a:pt x="681983" y="834261"/>
                </a:cubicBezTo>
                <a:cubicBezTo>
                  <a:pt x="696027" y="848305"/>
                  <a:pt x="704892" y="854680"/>
                  <a:pt x="713733" y="872361"/>
                </a:cubicBezTo>
                <a:cubicBezTo>
                  <a:pt x="716726" y="878348"/>
                  <a:pt x="717966" y="885061"/>
                  <a:pt x="720083" y="891411"/>
                </a:cubicBezTo>
                <a:cubicBezTo>
                  <a:pt x="719668" y="893070"/>
                  <a:pt x="710696" y="931720"/>
                  <a:pt x="707383" y="935861"/>
                </a:cubicBezTo>
                <a:cubicBezTo>
                  <a:pt x="702615" y="941820"/>
                  <a:pt x="694683" y="944328"/>
                  <a:pt x="688333" y="948561"/>
                </a:cubicBezTo>
                <a:cubicBezTo>
                  <a:pt x="677082" y="965438"/>
                  <a:pt x="643630" y="1016379"/>
                  <a:pt x="637533" y="1018411"/>
                </a:cubicBezTo>
                <a:lnTo>
                  <a:pt x="618483" y="1024761"/>
                </a:lnTo>
                <a:cubicBezTo>
                  <a:pt x="609112" y="1038818"/>
                  <a:pt x="601401" y="1053082"/>
                  <a:pt x="586733" y="1062861"/>
                </a:cubicBezTo>
                <a:cubicBezTo>
                  <a:pt x="581164" y="1066574"/>
                  <a:pt x="574033" y="1067094"/>
                  <a:pt x="567683" y="1069211"/>
                </a:cubicBezTo>
                <a:cubicBezTo>
                  <a:pt x="542646" y="1106766"/>
                  <a:pt x="570598" y="1071665"/>
                  <a:pt x="529583" y="1100961"/>
                </a:cubicBezTo>
                <a:cubicBezTo>
                  <a:pt x="487963" y="1130690"/>
                  <a:pt x="532348" y="1112739"/>
                  <a:pt x="491483" y="1126361"/>
                </a:cubicBezTo>
                <a:cubicBezTo>
                  <a:pt x="478996" y="1145092"/>
                  <a:pt x="478068" y="1149182"/>
                  <a:pt x="459733" y="1164461"/>
                </a:cubicBezTo>
                <a:cubicBezTo>
                  <a:pt x="453870" y="1169347"/>
                  <a:pt x="447033" y="1172928"/>
                  <a:pt x="440683" y="1177161"/>
                </a:cubicBezTo>
                <a:cubicBezTo>
                  <a:pt x="438566" y="1185628"/>
                  <a:pt x="435894" y="1193975"/>
                  <a:pt x="434333" y="1202561"/>
                </a:cubicBezTo>
                <a:cubicBezTo>
                  <a:pt x="431656" y="1217287"/>
                  <a:pt x="432284" y="1232675"/>
                  <a:pt x="427983" y="1247011"/>
                </a:cubicBezTo>
                <a:cubicBezTo>
                  <a:pt x="425790" y="1254321"/>
                  <a:pt x="419516" y="1259711"/>
                  <a:pt x="415283" y="1266061"/>
                </a:cubicBezTo>
                <a:cubicBezTo>
                  <a:pt x="413166" y="1274528"/>
                  <a:pt x="413774" y="1284199"/>
                  <a:pt x="408933" y="1291461"/>
                </a:cubicBezTo>
                <a:cubicBezTo>
                  <a:pt x="404700" y="1297811"/>
                  <a:pt x="395530" y="1299027"/>
                  <a:pt x="389883" y="1304161"/>
                </a:cubicBezTo>
                <a:cubicBezTo>
                  <a:pt x="372163" y="1320270"/>
                  <a:pt x="356016" y="1338028"/>
                  <a:pt x="339083" y="1354961"/>
                </a:cubicBezTo>
                <a:cubicBezTo>
                  <a:pt x="332733" y="1361311"/>
                  <a:pt x="325643" y="1366999"/>
                  <a:pt x="320033" y="1374011"/>
                </a:cubicBezTo>
                <a:cubicBezTo>
                  <a:pt x="311566" y="1384594"/>
                  <a:pt x="304217" y="1396177"/>
                  <a:pt x="294633" y="1405761"/>
                </a:cubicBezTo>
                <a:cubicBezTo>
                  <a:pt x="289237" y="1411157"/>
                  <a:pt x="281933" y="1414228"/>
                  <a:pt x="275583" y="1418461"/>
                </a:cubicBezTo>
                <a:cubicBezTo>
                  <a:pt x="271350" y="1424811"/>
                  <a:pt x="268842" y="1432743"/>
                  <a:pt x="262883" y="1437511"/>
                </a:cubicBezTo>
                <a:cubicBezTo>
                  <a:pt x="257656" y="1441692"/>
                  <a:pt x="249985" y="1441224"/>
                  <a:pt x="243833" y="1443861"/>
                </a:cubicBezTo>
                <a:cubicBezTo>
                  <a:pt x="197345" y="1463785"/>
                  <a:pt x="239862" y="1451204"/>
                  <a:pt x="193033" y="1462911"/>
                </a:cubicBezTo>
                <a:cubicBezTo>
                  <a:pt x="146621" y="1493853"/>
                  <a:pt x="204979" y="1456085"/>
                  <a:pt x="148583" y="1488311"/>
                </a:cubicBezTo>
                <a:cubicBezTo>
                  <a:pt x="141957" y="1492097"/>
                  <a:pt x="136159" y="1497225"/>
                  <a:pt x="129533" y="1501011"/>
                </a:cubicBezTo>
                <a:cubicBezTo>
                  <a:pt x="121314" y="1505707"/>
                  <a:pt x="111836" y="1508209"/>
                  <a:pt x="104133" y="1513711"/>
                </a:cubicBezTo>
                <a:cubicBezTo>
                  <a:pt x="62513" y="1543440"/>
                  <a:pt x="106898" y="1525489"/>
                  <a:pt x="66033" y="1539111"/>
                </a:cubicBezTo>
                <a:cubicBezTo>
                  <a:pt x="57566" y="1551811"/>
                  <a:pt x="44335" y="1562403"/>
                  <a:pt x="40633" y="1577211"/>
                </a:cubicBezTo>
                <a:cubicBezTo>
                  <a:pt x="38516" y="1585678"/>
                  <a:pt x="36850" y="1594270"/>
                  <a:pt x="34283" y="1602611"/>
                </a:cubicBezTo>
                <a:cubicBezTo>
                  <a:pt x="28378" y="1621803"/>
                  <a:pt x="20103" y="1640280"/>
                  <a:pt x="15233" y="1659761"/>
                </a:cubicBezTo>
                <a:lnTo>
                  <a:pt x="8883" y="1685161"/>
                </a:lnTo>
                <a:cubicBezTo>
                  <a:pt x="6766" y="1712678"/>
                  <a:pt x="2533" y="1740113"/>
                  <a:pt x="2533" y="1767711"/>
                </a:cubicBezTo>
                <a:cubicBezTo>
                  <a:pt x="2533" y="1913276"/>
                  <a:pt x="0" y="1851563"/>
                  <a:pt x="15233" y="1920111"/>
                </a:cubicBezTo>
                <a:cubicBezTo>
                  <a:pt x="17574" y="1930647"/>
                  <a:pt x="18482" y="1941523"/>
                  <a:pt x="21583" y="1951861"/>
                </a:cubicBezTo>
                <a:cubicBezTo>
                  <a:pt x="24858" y="1962779"/>
                  <a:pt x="30678" y="1972797"/>
                  <a:pt x="34283" y="1983611"/>
                </a:cubicBezTo>
                <a:cubicBezTo>
                  <a:pt x="37043" y="1991890"/>
                  <a:pt x="37195" y="2000989"/>
                  <a:pt x="40633" y="2009011"/>
                </a:cubicBezTo>
                <a:cubicBezTo>
                  <a:pt x="43639" y="2016026"/>
                  <a:pt x="49547" y="2021435"/>
                  <a:pt x="53333" y="2028061"/>
                </a:cubicBezTo>
                <a:cubicBezTo>
                  <a:pt x="58029" y="2036280"/>
                  <a:pt x="62304" y="2044760"/>
                  <a:pt x="66033" y="2053461"/>
                </a:cubicBezTo>
                <a:cubicBezTo>
                  <a:pt x="68670" y="2059613"/>
                  <a:pt x="68202" y="2067284"/>
                  <a:pt x="72383" y="2072511"/>
                </a:cubicBezTo>
                <a:cubicBezTo>
                  <a:pt x="77151" y="2078470"/>
                  <a:pt x="85083" y="2080978"/>
                  <a:pt x="91433" y="2085211"/>
                </a:cubicBezTo>
                <a:cubicBezTo>
                  <a:pt x="94655" y="2098100"/>
                  <a:pt x="98667" y="2116907"/>
                  <a:pt x="104133" y="2129661"/>
                </a:cubicBezTo>
                <a:cubicBezTo>
                  <a:pt x="107862" y="2138362"/>
                  <a:pt x="113104" y="2146360"/>
                  <a:pt x="116833" y="2155061"/>
                </a:cubicBezTo>
                <a:cubicBezTo>
                  <a:pt x="119470" y="2161213"/>
                  <a:pt x="120190" y="2168124"/>
                  <a:pt x="123183" y="2174111"/>
                </a:cubicBezTo>
                <a:cubicBezTo>
                  <a:pt x="147268" y="2222281"/>
                  <a:pt x="136587" y="2188454"/>
                  <a:pt x="154933" y="2231261"/>
                </a:cubicBezTo>
                <a:cubicBezTo>
                  <a:pt x="163913" y="2252215"/>
                  <a:pt x="170138" y="2274371"/>
                  <a:pt x="180333" y="2294761"/>
                </a:cubicBezTo>
                <a:cubicBezTo>
                  <a:pt x="184566" y="2303228"/>
                  <a:pt x="189304" y="2311460"/>
                  <a:pt x="193033" y="2320161"/>
                </a:cubicBezTo>
                <a:cubicBezTo>
                  <a:pt x="195670" y="2326313"/>
                  <a:pt x="196390" y="2333224"/>
                  <a:pt x="199383" y="2339211"/>
                </a:cubicBezTo>
                <a:cubicBezTo>
                  <a:pt x="202796" y="2346037"/>
                  <a:pt x="208297" y="2351635"/>
                  <a:pt x="212083" y="2358261"/>
                </a:cubicBezTo>
                <a:cubicBezTo>
                  <a:pt x="216779" y="2366480"/>
                  <a:pt x="220087" y="2375442"/>
                  <a:pt x="224783" y="2383661"/>
                </a:cubicBezTo>
                <a:cubicBezTo>
                  <a:pt x="228569" y="2390287"/>
                  <a:pt x="234070" y="2395885"/>
                  <a:pt x="237483" y="2402711"/>
                </a:cubicBezTo>
                <a:cubicBezTo>
                  <a:pt x="273103" y="2473951"/>
                  <a:pt x="203679" y="2354666"/>
                  <a:pt x="256533" y="2447161"/>
                </a:cubicBezTo>
                <a:cubicBezTo>
                  <a:pt x="265084" y="2462126"/>
                  <a:pt x="278548" y="2477982"/>
                  <a:pt x="288283" y="2491611"/>
                </a:cubicBezTo>
                <a:cubicBezTo>
                  <a:pt x="298932" y="2506520"/>
                  <a:pt x="303861" y="2518930"/>
                  <a:pt x="320033" y="2529711"/>
                </a:cubicBezTo>
                <a:cubicBezTo>
                  <a:pt x="325602" y="2533424"/>
                  <a:pt x="332733" y="2533944"/>
                  <a:pt x="339083" y="2536061"/>
                </a:cubicBezTo>
                <a:cubicBezTo>
                  <a:pt x="360950" y="2534073"/>
                  <a:pt x="407407" y="2533458"/>
                  <a:pt x="434333" y="2523361"/>
                </a:cubicBezTo>
                <a:cubicBezTo>
                  <a:pt x="462244" y="2512894"/>
                  <a:pt x="455335" y="2511360"/>
                  <a:pt x="478783" y="2497961"/>
                </a:cubicBezTo>
                <a:cubicBezTo>
                  <a:pt x="504610" y="2483203"/>
                  <a:pt x="501803" y="2485856"/>
                  <a:pt x="529583" y="2478911"/>
                </a:cubicBezTo>
                <a:cubicBezTo>
                  <a:pt x="550014" y="2465290"/>
                  <a:pt x="549863" y="2464253"/>
                  <a:pt x="574033" y="2453511"/>
                </a:cubicBezTo>
                <a:cubicBezTo>
                  <a:pt x="584449" y="2448882"/>
                  <a:pt x="595406" y="2445528"/>
                  <a:pt x="605783" y="2440811"/>
                </a:cubicBezTo>
                <a:cubicBezTo>
                  <a:pt x="618709" y="2434935"/>
                  <a:pt x="630957" y="2427637"/>
                  <a:pt x="643883" y="2421761"/>
                </a:cubicBezTo>
                <a:cubicBezTo>
                  <a:pt x="654260" y="2417044"/>
                  <a:pt x="665575" y="2414425"/>
                  <a:pt x="675633" y="2409061"/>
                </a:cubicBezTo>
                <a:cubicBezTo>
                  <a:pt x="697413" y="2397445"/>
                  <a:pt x="715715" y="2378767"/>
                  <a:pt x="739133" y="2370961"/>
                </a:cubicBezTo>
                <a:cubicBezTo>
                  <a:pt x="745483" y="2368844"/>
                  <a:pt x="752196" y="2367604"/>
                  <a:pt x="758183" y="2364611"/>
                </a:cubicBezTo>
                <a:cubicBezTo>
                  <a:pt x="806353" y="2340526"/>
                  <a:pt x="772526" y="2351207"/>
                  <a:pt x="815333" y="2332861"/>
                </a:cubicBezTo>
                <a:cubicBezTo>
                  <a:pt x="821485" y="2330224"/>
                  <a:pt x="828231" y="2329148"/>
                  <a:pt x="834383" y="2326511"/>
                </a:cubicBezTo>
                <a:cubicBezTo>
                  <a:pt x="843084" y="2322782"/>
                  <a:pt x="851082" y="2317540"/>
                  <a:pt x="859783" y="2313811"/>
                </a:cubicBezTo>
                <a:cubicBezTo>
                  <a:pt x="865935" y="2311174"/>
                  <a:pt x="872846" y="2310454"/>
                  <a:pt x="878833" y="2307461"/>
                </a:cubicBezTo>
                <a:cubicBezTo>
                  <a:pt x="928072" y="2282842"/>
                  <a:pt x="869050" y="2304372"/>
                  <a:pt x="916933" y="2288411"/>
                </a:cubicBezTo>
                <a:cubicBezTo>
                  <a:pt x="958919" y="2256922"/>
                  <a:pt x="947728" y="2264300"/>
                  <a:pt x="1012183" y="2224911"/>
                </a:cubicBezTo>
                <a:cubicBezTo>
                  <a:pt x="1026744" y="2216012"/>
                  <a:pt x="1056633" y="2199511"/>
                  <a:pt x="1056633" y="2199511"/>
                </a:cubicBezTo>
                <a:cubicBezTo>
                  <a:pt x="1065100" y="2188928"/>
                  <a:pt x="1072449" y="2177345"/>
                  <a:pt x="1082033" y="2167761"/>
                </a:cubicBezTo>
                <a:cubicBezTo>
                  <a:pt x="1107736" y="2142058"/>
                  <a:pt x="1119612" y="2139446"/>
                  <a:pt x="1151883" y="2123311"/>
                </a:cubicBezTo>
                <a:cubicBezTo>
                  <a:pt x="1160350" y="2112728"/>
                  <a:pt x="1167209" y="2100628"/>
                  <a:pt x="1177283" y="2091561"/>
                </a:cubicBezTo>
                <a:cubicBezTo>
                  <a:pt x="1188628" y="2081350"/>
                  <a:pt x="1203464" y="2075696"/>
                  <a:pt x="1215383" y="2066161"/>
                </a:cubicBezTo>
                <a:cubicBezTo>
                  <a:pt x="1225966" y="2057694"/>
                  <a:pt x="1236172" y="2048733"/>
                  <a:pt x="1247133" y="2040761"/>
                </a:cubicBezTo>
                <a:cubicBezTo>
                  <a:pt x="1259477" y="2031783"/>
                  <a:pt x="1273420" y="2025026"/>
                  <a:pt x="1285233" y="2015361"/>
                </a:cubicBezTo>
                <a:cubicBezTo>
                  <a:pt x="1296817" y="2005883"/>
                  <a:pt x="1305796" y="1993555"/>
                  <a:pt x="1316983" y="1983611"/>
                </a:cubicBezTo>
                <a:cubicBezTo>
                  <a:pt x="1324893" y="1976580"/>
                  <a:pt x="1334516" y="1971641"/>
                  <a:pt x="1342383" y="1964561"/>
                </a:cubicBezTo>
                <a:cubicBezTo>
                  <a:pt x="1355733" y="1952546"/>
                  <a:pt x="1367783" y="1939161"/>
                  <a:pt x="1380483" y="1926461"/>
                </a:cubicBezTo>
                <a:lnTo>
                  <a:pt x="1424933" y="1882011"/>
                </a:lnTo>
                <a:cubicBezTo>
                  <a:pt x="1433400" y="1873544"/>
                  <a:pt x="1440754" y="1863795"/>
                  <a:pt x="1450333" y="1856611"/>
                </a:cubicBezTo>
                <a:cubicBezTo>
                  <a:pt x="1458800" y="1850261"/>
                  <a:pt x="1468249" y="1845045"/>
                  <a:pt x="1475733" y="1837561"/>
                </a:cubicBezTo>
                <a:cubicBezTo>
                  <a:pt x="1481129" y="1832165"/>
                  <a:pt x="1483547" y="1824374"/>
                  <a:pt x="1488433" y="1818511"/>
                </a:cubicBezTo>
                <a:cubicBezTo>
                  <a:pt x="1554767" y="1738910"/>
                  <a:pt x="1455190" y="1869185"/>
                  <a:pt x="1526533" y="1774061"/>
                </a:cubicBezTo>
                <a:cubicBezTo>
                  <a:pt x="1540946" y="1730821"/>
                  <a:pt x="1522804" y="1784005"/>
                  <a:pt x="1545583" y="1723261"/>
                </a:cubicBezTo>
                <a:cubicBezTo>
                  <a:pt x="1552415" y="1705041"/>
                  <a:pt x="1553279" y="1698827"/>
                  <a:pt x="1558283" y="1678811"/>
                </a:cubicBezTo>
                <a:cubicBezTo>
                  <a:pt x="1559905" y="1660965"/>
                  <a:pt x="1558767" y="1614343"/>
                  <a:pt x="1570983" y="1589911"/>
                </a:cubicBezTo>
                <a:cubicBezTo>
                  <a:pt x="1574396" y="1583085"/>
                  <a:pt x="1579450" y="1577211"/>
                  <a:pt x="1583683" y="1570861"/>
                </a:cubicBezTo>
                <a:cubicBezTo>
                  <a:pt x="1600381" y="1504068"/>
                  <a:pt x="1575455" y="1585260"/>
                  <a:pt x="1609083" y="1526411"/>
                </a:cubicBezTo>
                <a:cubicBezTo>
                  <a:pt x="1613413" y="1518834"/>
                  <a:pt x="1613035" y="1509402"/>
                  <a:pt x="1615433" y="1501011"/>
                </a:cubicBezTo>
                <a:cubicBezTo>
                  <a:pt x="1617272" y="1494575"/>
                  <a:pt x="1618532" y="1487812"/>
                  <a:pt x="1621783" y="1481961"/>
                </a:cubicBezTo>
                <a:cubicBezTo>
                  <a:pt x="1629196" y="1468618"/>
                  <a:pt x="1638716" y="1456561"/>
                  <a:pt x="1647183" y="1443861"/>
                </a:cubicBezTo>
                <a:cubicBezTo>
                  <a:pt x="1651416" y="1437511"/>
                  <a:pt x="1657470" y="1432051"/>
                  <a:pt x="1659883" y="1424811"/>
                </a:cubicBezTo>
                <a:cubicBezTo>
                  <a:pt x="1662000" y="1418461"/>
                  <a:pt x="1663240" y="1411748"/>
                  <a:pt x="1666233" y="1405761"/>
                </a:cubicBezTo>
                <a:cubicBezTo>
                  <a:pt x="1675074" y="1388080"/>
                  <a:pt x="1683939" y="1381705"/>
                  <a:pt x="1697983" y="1367661"/>
                </a:cubicBezTo>
                <a:cubicBezTo>
                  <a:pt x="1714781" y="1300470"/>
                  <a:pt x="1691974" y="1379593"/>
                  <a:pt x="1717033" y="1323211"/>
                </a:cubicBezTo>
                <a:cubicBezTo>
                  <a:pt x="1733580" y="1285980"/>
                  <a:pt x="1717777" y="1287914"/>
                  <a:pt x="1748783" y="1272411"/>
                </a:cubicBezTo>
                <a:cubicBezTo>
                  <a:pt x="1754770" y="1269418"/>
                  <a:pt x="1761483" y="1268178"/>
                  <a:pt x="1767833" y="1266061"/>
                </a:cubicBezTo>
                <a:cubicBezTo>
                  <a:pt x="1769950" y="1259711"/>
                  <a:pt x="1770932" y="1252862"/>
                  <a:pt x="1774183" y="1247011"/>
                </a:cubicBezTo>
                <a:cubicBezTo>
                  <a:pt x="1781596" y="1233668"/>
                  <a:pt x="1799583" y="1208911"/>
                  <a:pt x="1799583" y="1208911"/>
                </a:cubicBezTo>
                <a:cubicBezTo>
                  <a:pt x="1797466" y="1181394"/>
                  <a:pt x="1796656" y="1153746"/>
                  <a:pt x="1793233" y="1126361"/>
                </a:cubicBezTo>
                <a:cubicBezTo>
                  <a:pt x="1790573" y="1105080"/>
                  <a:pt x="1783637" y="1107169"/>
                  <a:pt x="1774183" y="1088261"/>
                </a:cubicBezTo>
                <a:cubicBezTo>
                  <a:pt x="1755803" y="1051502"/>
                  <a:pt x="1784895" y="1086273"/>
                  <a:pt x="1748783" y="1050161"/>
                </a:cubicBezTo>
                <a:cubicBezTo>
                  <a:pt x="1746666" y="1043811"/>
                  <a:pt x="1746146" y="1036680"/>
                  <a:pt x="1742433" y="1031111"/>
                </a:cubicBezTo>
                <a:cubicBezTo>
                  <a:pt x="1726461" y="1007153"/>
                  <a:pt x="1726081" y="1015031"/>
                  <a:pt x="1704333" y="1005711"/>
                </a:cubicBezTo>
                <a:cubicBezTo>
                  <a:pt x="1695632" y="1001982"/>
                  <a:pt x="1687152" y="997707"/>
                  <a:pt x="1678933" y="993011"/>
                </a:cubicBezTo>
                <a:cubicBezTo>
                  <a:pt x="1650544" y="976789"/>
                  <a:pt x="1665175" y="996186"/>
                  <a:pt x="1640833" y="986661"/>
                </a:cubicBezTo>
                <a:close/>
              </a:path>
            </a:pathLst>
          </a:custGeom>
          <a:solidFill>
            <a:srgbClr val="2F50FF">
              <a:alpha val="8000"/>
            </a:srgbClr>
          </a:solidFill>
          <a:ln w="25400" cap="flat" cmpd="sng" algn="ctr">
            <a:solidFill>
              <a:srgbClr val="2F50FF"/>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reeform 30"/>
          <p:cNvSpPr/>
          <p:nvPr/>
        </p:nvSpPr>
        <p:spPr>
          <a:xfrm>
            <a:off x="5697713" y="4146550"/>
            <a:ext cx="2278278" cy="2495550"/>
          </a:xfrm>
          <a:custGeom>
            <a:avLst/>
            <a:gdLst>
              <a:gd name="connsiteX0" fmla="*/ 1769887 w 2278278"/>
              <a:gd name="connsiteY0" fmla="*/ 63500 h 2495550"/>
              <a:gd name="connsiteX1" fmla="*/ 1687337 w 2278278"/>
              <a:gd name="connsiteY1" fmla="*/ 38100 h 2495550"/>
              <a:gd name="connsiteX2" fmla="*/ 1649237 w 2278278"/>
              <a:gd name="connsiteY2" fmla="*/ 19050 h 2495550"/>
              <a:gd name="connsiteX3" fmla="*/ 1484137 w 2278278"/>
              <a:gd name="connsiteY3" fmla="*/ 6350 h 2495550"/>
              <a:gd name="connsiteX4" fmla="*/ 1153937 w 2278278"/>
              <a:gd name="connsiteY4" fmla="*/ 0 h 2495550"/>
              <a:gd name="connsiteX5" fmla="*/ 690387 w 2278278"/>
              <a:gd name="connsiteY5" fmla="*/ 6350 h 2495550"/>
              <a:gd name="connsiteX6" fmla="*/ 518937 w 2278278"/>
              <a:gd name="connsiteY6" fmla="*/ 19050 h 2495550"/>
              <a:gd name="connsiteX7" fmla="*/ 455437 w 2278278"/>
              <a:gd name="connsiteY7" fmla="*/ 31750 h 2495550"/>
              <a:gd name="connsiteX8" fmla="*/ 366537 w 2278278"/>
              <a:gd name="connsiteY8" fmla="*/ 44450 h 2495550"/>
              <a:gd name="connsiteX9" fmla="*/ 207787 w 2278278"/>
              <a:gd name="connsiteY9" fmla="*/ 57150 h 2495550"/>
              <a:gd name="connsiteX10" fmla="*/ 144287 w 2278278"/>
              <a:gd name="connsiteY10" fmla="*/ 76200 h 2495550"/>
              <a:gd name="connsiteX11" fmla="*/ 125237 w 2278278"/>
              <a:gd name="connsiteY11" fmla="*/ 82550 h 2495550"/>
              <a:gd name="connsiteX12" fmla="*/ 68087 w 2278278"/>
              <a:gd name="connsiteY12" fmla="*/ 95250 h 2495550"/>
              <a:gd name="connsiteX13" fmla="*/ 55387 w 2278278"/>
              <a:gd name="connsiteY13" fmla="*/ 114300 h 2495550"/>
              <a:gd name="connsiteX14" fmla="*/ 29987 w 2278278"/>
              <a:gd name="connsiteY14" fmla="*/ 133350 h 2495550"/>
              <a:gd name="connsiteX15" fmla="*/ 10937 w 2278278"/>
              <a:gd name="connsiteY15" fmla="*/ 152400 h 2495550"/>
              <a:gd name="connsiteX16" fmla="*/ 10937 w 2278278"/>
              <a:gd name="connsiteY16" fmla="*/ 438150 h 2495550"/>
              <a:gd name="connsiteX17" fmla="*/ 17287 w 2278278"/>
              <a:gd name="connsiteY17" fmla="*/ 749300 h 2495550"/>
              <a:gd name="connsiteX18" fmla="*/ 10937 w 2278278"/>
              <a:gd name="connsiteY18" fmla="*/ 933450 h 2495550"/>
              <a:gd name="connsiteX19" fmla="*/ 4587 w 2278278"/>
              <a:gd name="connsiteY19" fmla="*/ 984250 h 2495550"/>
              <a:gd name="connsiteX20" fmla="*/ 10937 w 2278278"/>
              <a:gd name="connsiteY20" fmla="*/ 1149350 h 2495550"/>
              <a:gd name="connsiteX21" fmla="*/ 17287 w 2278278"/>
              <a:gd name="connsiteY21" fmla="*/ 1365250 h 2495550"/>
              <a:gd name="connsiteX22" fmla="*/ 23637 w 2278278"/>
              <a:gd name="connsiteY22" fmla="*/ 1397000 h 2495550"/>
              <a:gd name="connsiteX23" fmla="*/ 36337 w 2278278"/>
              <a:gd name="connsiteY23" fmla="*/ 1504950 h 2495550"/>
              <a:gd name="connsiteX24" fmla="*/ 42687 w 2278278"/>
              <a:gd name="connsiteY24" fmla="*/ 1543050 h 2495550"/>
              <a:gd name="connsiteX25" fmla="*/ 55387 w 2278278"/>
              <a:gd name="connsiteY25" fmla="*/ 1581150 h 2495550"/>
              <a:gd name="connsiteX26" fmla="*/ 61737 w 2278278"/>
              <a:gd name="connsiteY26" fmla="*/ 1606550 h 2495550"/>
              <a:gd name="connsiteX27" fmla="*/ 68087 w 2278278"/>
              <a:gd name="connsiteY27" fmla="*/ 1625600 h 2495550"/>
              <a:gd name="connsiteX28" fmla="*/ 87137 w 2278278"/>
              <a:gd name="connsiteY28" fmla="*/ 1689100 h 2495550"/>
              <a:gd name="connsiteX29" fmla="*/ 93487 w 2278278"/>
              <a:gd name="connsiteY29" fmla="*/ 1708150 h 2495550"/>
              <a:gd name="connsiteX30" fmla="*/ 106187 w 2278278"/>
              <a:gd name="connsiteY30" fmla="*/ 1790700 h 2495550"/>
              <a:gd name="connsiteX31" fmla="*/ 112537 w 2278278"/>
              <a:gd name="connsiteY31" fmla="*/ 1822450 h 2495550"/>
              <a:gd name="connsiteX32" fmla="*/ 118887 w 2278278"/>
              <a:gd name="connsiteY32" fmla="*/ 1841500 h 2495550"/>
              <a:gd name="connsiteX33" fmla="*/ 125237 w 2278278"/>
              <a:gd name="connsiteY33" fmla="*/ 1866900 h 2495550"/>
              <a:gd name="connsiteX34" fmla="*/ 131587 w 2278278"/>
              <a:gd name="connsiteY34" fmla="*/ 1885950 h 2495550"/>
              <a:gd name="connsiteX35" fmla="*/ 137937 w 2278278"/>
              <a:gd name="connsiteY35" fmla="*/ 1911350 h 2495550"/>
              <a:gd name="connsiteX36" fmla="*/ 150637 w 2278278"/>
              <a:gd name="connsiteY36" fmla="*/ 1930400 h 2495550"/>
              <a:gd name="connsiteX37" fmla="*/ 182387 w 2278278"/>
              <a:gd name="connsiteY37" fmla="*/ 2012950 h 2495550"/>
              <a:gd name="connsiteX38" fmla="*/ 195087 w 2278278"/>
              <a:gd name="connsiteY38" fmla="*/ 2032000 h 2495550"/>
              <a:gd name="connsiteX39" fmla="*/ 207787 w 2278278"/>
              <a:gd name="connsiteY39" fmla="*/ 2063750 h 2495550"/>
              <a:gd name="connsiteX40" fmla="*/ 233187 w 2278278"/>
              <a:gd name="connsiteY40" fmla="*/ 2120900 h 2495550"/>
              <a:gd name="connsiteX41" fmla="*/ 252237 w 2278278"/>
              <a:gd name="connsiteY41" fmla="*/ 2165350 h 2495550"/>
              <a:gd name="connsiteX42" fmla="*/ 277637 w 2278278"/>
              <a:gd name="connsiteY42" fmla="*/ 2203450 h 2495550"/>
              <a:gd name="connsiteX43" fmla="*/ 296687 w 2278278"/>
              <a:gd name="connsiteY43" fmla="*/ 2241550 h 2495550"/>
              <a:gd name="connsiteX44" fmla="*/ 309387 w 2278278"/>
              <a:gd name="connsiteY44" fmla="*/ 2260600 h 2495550"/>
              <a:gd name="connsiteX45" fmla="*/ 315737 w 2278278"/>
              <a:gd name="connsiteY45" fmla="*/ 2279650 h 2495550"/>
              <a:gd name="connsiteX46" fmla="*/ 341137 w 2278278"/>
              <a:gd name="connsiteY46" fmla="*/ 2330450 h 2495550"/>
              <a:gd name="connsiteX47" fmla="*/ 347487 w 2278278"/>
              <a:gd name="connsiteY47" fmla="*/ 2349500 h 2495550"/>
              <a:gd name="connsiteX48" fmla="*/ 366537 w 2278278"/>
              <a:gd name="connsiteY48" fmla="*/ 2374900 h 2495550"/>
              <a:gd name="connsiteX49" fmla="*/ 379237 w 2278278"/>
              <a:gd name="connsiteY49" fmla="*/ 2400300 h 2495550"/>
              <a:gd name="connsiteX50" fmla="*/ 404637 w 2278278"/>
              <a:gd name="connsiteY50" fmla="*/ 2438400 h 2495550"/>
              <a:gd name="connsiteX51" fmla="*/ 436387 w 2278278"/>
              <a:gd name="connsiteY51" fmla="*/ 2476500 h 2495550"/>
              <a:gd name="connsiteX52" fmla="*/ 455437 w 2278278"/>
              <a:gd name="connsiteY52" fmla="*/ 2482850 h 2495550"/>
              <a:gd name="connsiteX53" fmla="*/ 557037 w 2278278"/>
              <a:gd name="connsiteY53" fmla="*/ 2495550 h 2495550"/>
              <a:gd name="connsiteX54" fmla="*/ 671337 w 2278278"/>
              <a:gd name="connsiteY54" fmla="*/ 2482850 h 2495550"/>
              <a:gd name="connsiteX55" fmla="*/ 709437 w 2278278"/>
              <a:gd name="connsiteY55" fmla="*/ 2470150 h 2495550"/>
              <a:gd name="connsiteX56" fmla="*/ 772937 w 2278278"/>
              <a:gd name="connsiteY56" fmla="*/ 2457450 h 2495550"/>
              <a:gd name="connsiteX57" fmla="*/ 798337 w 2278278"/>
              <a:gd name="connsiteY57" fmla="*/ 2451100 h 2495550"/>
              <a:gd name="connsiteX58" fmla="*/ 836437 w 2278278"/>
              <a:gd name="connsiteY58" fmla="*/ 2425700 h 2495550"/>
              <a:gd name="connsiteX59" fmla="*/ 899937 w 2278278"/>
              <a:gd name="connsiteY59" fmla="*/ 2387600 h 2495550"/>
              <a:gd name="connsiteX60" fmla="*/ 944387 w 2278278"/>
              <a:gd name="connsiteY60" fmla="*/ 2349500 h 2495550"/>
              <a:gd name="connsiteX61" fmla="*/ 969787 w 2278278"/>
              <a:gd name="connsiteY61" fmla="*/ 2324100 h 2495550"/>
              <a:gd name="connsiteX62" fmla="*/ 988837 w 2278278"/>
              <a:gd name="connsiteY62" fmla="*/ 2311400 h 2495550"/>
              <a:gd name="connsiteX63" fmla="*/ 1045987 w 2278278"/>
              <a:gd name="connsiteY63" fmla="*/ 2241550 h 2495550"/>
              <a:gd name="connsiteX64" fmla="*/ 1071387 w 2278278"/>
              <a:gd name="connsiteY64" fmla="*/ 2209800 h 2495550"/>
              <a:gd name="connsiteX65" fmla="*/ 1096787 w 2278278"/>
              <a:gd name="connsiteY65" fmla="*/ 2171700 h 2495550"/>
              <a:gd name="connsiteX66" fmla="*/ 1115837 w 2278278"/>
              <a:gd name="connsiteY66" fmla="*/ 2139950 h 2495550"/>
              <a:gd name="connsiteX67" fmla="*/ 1141237 w 2278278"/>
              <a:gd name="connsiteY67" fmla="*/ 2114550 h 2495550"/>
              <a:gd name="connsiteX68" fmla="*/ 1166637 w 2278278"/>
              <a:gd name="connsiteY68" fmla="*/ 2076450 h 2495550"/>
              <a:gd name="connsiteX69" fmla="*/ 1211087 w 2278278"/>
              <a:gd name="connsiteY69" fmla="*/ 2019300 h 2495550"/>
              <a:gd name="connsiteX70" fmla="*/ 1223787 w 2278278"/>
              <a:gd name="connsiteY70" fmla="*/ 2000250 h 2495550"/>
              <a:gd name="connsiteX71" fmla="*/ 1268237 w 2278278"/>
              <a:gd name="connsiteY71" fmla="*/ 1955800 h 2495550"/>
              <a:gd name="connsiteX72" fmla="*/ 1306337 w 2278278"/>
              <a:gd name="connsiteY72" fmla="*/ 1905000 h 2495550"/>
              <a:gd name="connsiteX73" fmla="*/ 1325387 w 2278278"/>
              <a:gd name="connsiteY73" fmla="*/ 1885950 h 2495550"/>
              <a:gd name="connsiteX74" fmla="*/ 1344437 w 2278278"/>
              <a:gd name="connsiteY74" fmla="*/ 1860550 h 2495550"/>
              <a:gd name="connsiteX75" fmla="*/ 1363487 w 2278278"/>
              <a:gd name="connsiteY75" fmla="*/ 1841500 h 2495550"/>
              <a:gd name="connsiteX76" fmla="*/ 1376187 w 2278278"/>
              <a:gd name="connsiteY76" fmla="*/ 1822450 h 2495550"/>
              <a:gd name="connsiteX77" fmla="*/ 1414287 w 2278278"/>
              <a:gd name="connsiteY77" fmla="*/ 1771650 h 2495550"/>
              <a:gd name="connsiteX78" fmla="*/ 1426987 w 2278278"/>
              <a:gd name="connsiteY78" fmla="*/ 1746250 h 2495550"/>
              <a:gd name="connsiteX79" fmla="*/ 1446037 w 2278278"/>
              <a:gd name="connsiteY79" fmla="*/ 1695450 h 2495550"/>
              <a:gd name="connsiteX80" fmla="*/ 1458737 w 2278278"/>
              <a:gd name="connsiteY80" fmla="*/ 1600200 h 2495550"/>
              <a:gd name="connsiteX81" fmla="*/ 1465087 w 2278278"/>
              <a:gd name="connsiteY81" fmla="*/ 1568450 h 2495550"/>
              <a:gd name="connsiteX82" fmla="*/ 1471437 w 2278278"/>
              <a:gd name="connsiteY82" fmla="*/ 1530350 h 2495550"/>
              <a:gd name="connsiteX83" fmla="*/ 1477787 w 2278278"/>
              <a:gd name="connsiteY83" fmla="*/ 1504950 h 2495550"/>
              <a:gd name="connsiteX84" fmla="*/ 1484137 w 2278278"/>
              <a:gd name="connsiteY84" fmla="*/ 1485900 h 2495550"/>
              <a:gd name="connsiteX85" fmla="*/ 1503187 w 2278278"/>
              <a:gd name="connsiteY85" fmla="*/ 1390650 h 2495550"/>
              <a:gd name="connsiteX86" fmla="*/ 1534937 w 2278278"/>
              <a:gd name="connsiteY86" fmla="*/ 1346200 h 2495550"/>
              <a:gd name="connsiteX87" fmla="*/ 1560337 w 2278278"/>
              <a:gd name="connsiteY87" fmla="*/ 1301750 h 2495550"/>
              <a:gd name="connsiteX88" fmla="*/ 1579387 w 2278278"/>
              <a:gd name="connsiteY88" fmla="*/ 1289050 h 2495550"/>
              <a:gd name="connsiteX89" fmla="*/ 1585737 w 2278278"/>
              <a:gd name="connsiteY89" fmla="*/ 1270000 h 2495550"/>
              <a:gd name="connsiteX90" fmla="*/ 1630187 w 2278278"/>
              <a:gd name="connsiteY90" fmla="*/ 1238250 h 2495550"/>
              <a:gd name="connsiteX91" fmla="*/ 1649237 w 2278278"/>
              <a:gd name="connsiteY91" fmla="*/ 1231900 h 2495550"/>
              <a:gd name="connsiteX92" fmla="*/ 2093737 w 2278278"/>
              <a:gd name="connsiteY92" fmla="*/ 1231900 h 2495550"/>
              <a:gd name="connsiteX93" fmla="*/ 2106437 w 2278278"/>
              <a:gd name="connsiteY93" fmla="*/ 1212850 h 2495550"/>
              <a:gd name="connsiteX94" fmla="*/ 2125487 w 2278278"/>
              <a:gd name="connsiteY94" fmla="*/ 1187450 h 2495550"/>
              <a:gd name="connsiteX95" fmla="*/ 2138187 w 2278278"/>
              <a:gd name="connsiteY95" fmla="*/ 1168400 h 2495550"/>
              <a:gd name="connsiteX96" fmla="*/ 2195337 w 2278278"/>
              <a:gd name="connsiteY96" fmla="*/ 1098550 h 2495550"/>
              <a:gd name="connsiteX97" fmla="*/ 2201687 w 2278278"/>
              <a:gd name="connsiteY97" fmla="*/ 1079500 h 2495550"/>
              <a:gd name="connsiteX98" fmla="*/ 2214387 w 2278278"/>
              <a:gd name="connsiteY98" fmla="*/ 1028700 h 2495550"/>
              <a:gd name="connsiteX99" fmla="*/ 2227087 w 2278278"/>
              <a:gd name="connsiteY99" fmla="*/ 990600 h 2495550"/>
              <a:gd name="connsiteX100" fmla="*/ 2239787 w 2278278"/>
              <a:gd name="connsiteY100" fmla="*/ 939800 h 2495550"/>
              <a:gd name="connsiteX101" fmla="*/ 2252487 w 2278278"/>
              <a:gd name="connsiteY101" fmla="*/ 901700 h 2495550"/>
              <a:gd name="connsiteX102" fmla="*/ 2258837 w 2278278"/>
              <a:gd name="connsiteY102" fmla="*/ 850900 h 2495550"/>
              <a:gd name="connsiteX103" fmla="*/ 2265187 w 2278278"/>
              <a:gd name="connsiteY103" fmla="*/ 819150 h 2495550"/>
              <a:gd name="connsiteX104" fmla="*/ 2271537 w 2278278"/>
              <a:gd name="connsiteY104" fmla="*/ 742950 h 2495550"/>
              <a:gd name="connsiteX105" fmla="*/ 2246137 w 2278278"/>
              <a:gd name="connsiteY105" fmla="*/ 527050 h 2495550"/>
              <a:gd name="connsiteX106" fmla="*/ 2227087 w 2278278"/>
              <a:gd name="connsiteY106" fmla="*/ 476250 h 2495550"/>
              <a:gd name="connsiteX107" fmla="*/ 2214387 w 2278278"/>
              <a:gd name="connsiteY107" fmla="*/ 412750 h 2495550"/>
              <a:gd name="connsiteX108" fmla="*/ 2201687 w 2278278"/>
              <a:gd name="connsiteY108" fmla="*/ 393700 h 2495550"/>
              <a:gd name="connsiteX109" fmla="*/ 2188987 w 2278278"/>
              <a:gd name="connsiteY109" fmla="*/ 361950 h 2495550"/>
              <a:gd name="connsiteX110" fmla="*/ 2182637 w 2278278"/>
              <a:gd name="connsiteY110" fmla="*/ 342900 h 2495550"/>
              <a:gd name="connsiteX111" fmla="*/ 2169937 w 2278278"/>
              <a:gd name="connsiteY111" fmla="*/ 323850 h 2495550"/>
              <a:gd name="connsiteX112" fmla="*/ 2150887 w 2278278"/>
              <a:gd name="connsiteY112" fmla="*/ 279400 h 2495550"/>
              <a:gd name="connsiteX113" fmla="*/ 2125487 w 2278278"/>
              <a:gd name="connsiteY113" fmla="*/ 234950 h 2495550"/>
              <a:gd name="connsiteX114" fmla="*/ 2119137 w 2278278"/>
              <a:gd name="connsiteY114" fmla="*/ 215900 h 2495550"/>
              <a:gd name="connsiteX115" fmla="*/ 2100087 w 2278278"/>
              <a:gd name="connsiteY115" fmla="*/ 203200 h 2495550"/>
              <a:gd name="connsiteX116" fmla="*/ 2081037 w 2278278"/>
              <a:gd name="connsiteY116" fmla="*/ 184150 h 2495550"/>
              <a:gd name="connsiteX117" fmla="*/ 2061987 w 2278278"/>
              <a:gd name="connsiteY117" fmla="*/ 177800 h 2495550"/>
              <a:gd name="connsiteX118" fmla="*/ 1998487 w 2278278"/>
              <a:gd name="connsiteY118" fmla="*/ 152400 h 2495550"/>
              <a:gd name="connsiteX119" fmla="*/ 1941337 w 2278278"/>
              <a:gd name="connsiteY119" fmla="*/ 127000 h 2495550"/>
              <a:gd name="connsiteX120" fmla="*/ 1922287 w 2278278"/>
              <a:gd name="connsiteY120" fmla="*/ 120650 h 2495550"/>
              <a:gd name="connsiteX121" fmla="*/ 1909587 w 2278278"/>
              <a:gd name="connsiteY121" fmla="*/ 95250 h 2495550"/>
              <a:gd name="connsiteX122" fmla="*/ 1865137 w 2278278"/>
              <a:gd name="connsiteY122" fmla="*/ 82550 h 2495550"/>
              <a:gd name="connsiteX123" fmla="*/ 1807987 w 2278278"/>
              <a:gd name="connsiteY123" fmla="*/ 63500 h 2495550"/>
              <a:gd name="connsiteX124" fmla="*/ 1788937 w 2278278"/>
              <a:gd name="connsiteY124" fmla="*/ 57150 h 2495550"/>
              <a:gd name="connsiteX125" fmla="*/ 1769887 w 2278278"/>
              <a:gd name="connsiteY125" fmla="*/ 63500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2278278" h="2495550">
                <a:moveTo>
                  <a:pt x="1769887" y="63500"/>
                </a:moveTo>
                <a:cubicBezTo>
                  <a:pt x="1752954" y="60325"/>
                  <a:pt x="1779616" y="66493"/>
                  <a:pt x="1687337" y="38100"/>
                </a:cubicBezTo>
                <a:cubicBezTo>
                  <a:pt x="1635476" y="22143"/>
                  <a:pt x="1699420" y="27414"/>
                  <a:pt x="1649237" y="19050"/>
                </a:cubicBezTo>
                <a:cubicBezTo>
                  <a:pt x="1608423" y="12248"/>
                  <a:pt x="1513127" y="7190"/>
                  <a:pt x="1484137" y="6350"/>
                </a:cubicBezTo>
                <a:lnTo>
                  <a:pt x="1153937" y="0"/>
                </a:lnTo>
                <a:lnTo>
                  <a:pt x="690387" y="6350"/>
                </a:lnTo>
                <a:cubicBezTo>
                  <a:pt x="672042" y="6767"/>
                  <a:pt x="544876" y="16168"/>
                  <a:pt x="518937" y="19050"/>
                </a:cubicBezTo>
                <a:cubicBezTo>
                  <a:pt x="435087" y="28367"/>
                  <a:pt x="518503" y="21239"/>
                  <a:pt x="455437" y="31750"/>
                </a:cubicBezTo>
                <a:cubicBezTo>
                  <a:pt x="425910" y="36671"/>
                  <a:pt x="396405" y="42459"/>
                  <a:pt x="366537" y="44450"/>
                </a:cubicBezTo>
                <a:cubicBezTo>
                  <a:pt x="250062" y="52215"/>
                  <a:pt x="302950" y="47634"/>
                  <a:pt x="207787" y="57150"/>
                </a:cubicBezTo>
                <a:cubicBezTo>
                  <a:pt x="150904" y="79903"/>
                  <a:pt x="201523" y="61891"/>
                  <a:pt x="144287" y="76200"/>
                </a:cubicBezTo>
                <a:cubicBezTo>
                  <a:pt x="137793" y="77823"/>
                  <a:pt x="131771" y="81098"/>
                  <a:pt x="125237" y="82550"/>
                </a:cubicBezTo>
                <a:cubicBezTo>
                  <a:pt x="58183" y="97451"/>
                  <a:pt x="110971" y="80955"/>
                  <a:pt x="68087" y="95250"/>
                </a:cubicBezTo>
                <a:cubicBezTo>
                  <a:pt x="63854" y="101600"/>
                  <a:pt x="60783" y="108904"/>
                  <a:pt x="55387" y="114300"/>
                </a:cubicBezTo>
                <a:cubicBezTo>
                  <a:pt x="47903" y="121784"/>
                  <a:pt x="38022" y="126462"/>
                  <a:pt x="29987" y="133350"/>
                </a:cubicBezTo>
                <a:cubicBezTo>
                  <a:pt x="23169" y="139194"/>
                  <a:pt x="17287" y="146050"/>
                  <a:pt x="10937" y="152400"/>
                </a:cubicBezTo>
                <a:cubicBezTo>
                  <a:pt x="0" y="327385"/>
                  <a:pt x="4785" y="198213"/>
                  <a:pt x="10937" y="438150"/>
                </a:cubicBezTo>
                <a:cubicBezTo>
                  <a:pt x="13596" y="541854"/>
                  <a:pt x="15170" y="645583"/>
                  <a:pt x="17287" y="749300"/>
                </a:cubicBezTo>
                <a:cubicBezTo>
                  <a:pt x="15170" y="810683"/>
                  <a:pt x="14252" y="872120"/>
                  <a:pt x="10937" y="933450"/>
                </a:cubicBezTo>
                <a:cubicBezTo>
                  <a:pt x="10016" y="950490"/>
                  <a:pt x="4587" y="967185"/>
                  <a:pt x="4587" y="984250"/>
                </a:cubicBezTo>
                <a:cubicBezTo>
                  <a:pt x="4587" y="1039324"/>
                  <a:pt x="9102" y="1094307"/>
                  <a:pt x="10937" y="1149350"/>
                </a:cubicBezTo>
                <a:cubicBezTo>
                  <a:pt x="13336" y="1221308"/>
                  <a:pt x="13600" y="1293347"/>
                  <a:pt x="17287" y="1365250"/>
                </a:cubicBezTo>
                <a:cubicBezTo>
                  <a:pt x="17840" y="1376029"/>
                  <a:pt x="21996" y="1386333"/>
                  <a:pt x="23637" y="1397000"/>
                </a:cubicBezTo>
                <a:cubicBezTo>
                  <a:pt x="30270" y="1440117"/>
                  <a:pt x="30454" y="1460830"/>
                  <a:pt x="36337" y="1504950"/>
                </a:cubicBezTo>
                <a:cubicBezTo>
                  <a:pt x="38039" y="1517712"/>
                  <a:pt x="39564" y="1530559"/>
                  <a:pt x="42687" y="1543050"/>
                </a:cubicBezTo>
                <a:cubicBezTo>
                  <a:pt x="45934" y="1556037"/>
                  <a:pt x="52140" y="1568163"/>
                  <a:pt x="55387" y="1581150"/>
                </a:cubicBezTo>
                <a:cubicBezTo>
                  <a:pt x="57504" y="1589617"/>
                  <a:pt x="59339" y="1598159"/>
                  <a:pt x="61737" y="1606550"/>
                </a:cubicBezTo>
                <a:cubicBezTo>
                  <a:pt x="63576" y="1612986"/>
                  <a:pt x="66248" y="1619164"/>
                  <a:pt x="68087" y="1625600"/>
                </a:cubicBezTo>
                <a:cubicBezTo>
                  <a:pt x="87281" y="1692778"/>
                  <a:pt x="56956" y="1598558"/>
                  <a:pt x="87137" y="1689100"/>
                </a:cubicBezTo>
                <a:lnTo>
                  <a:pt x="93487" y="1708150"/>
                </a:lnTo>
                <a:cubicBezTo>
                  <a:pt x="98244" y="1741448"/>
                  <a:pt x="100313" y="1758395"/>
                  <a:pt x="106187" y="1790700"/>
                </a:cubicBezTo>
                <a:cubicBezTo>
                  <a:pt x="108118" y="1801319"/>
                  <a:pt x="109919" y="1811979"/>
                  <a:pt x="112537" y="1822450"/>
                </a:cubicBezTo>
                <a:cubicBezTo>
                  <a:pt x="114160" y="1828944"/>
                  <a:pt x="117048" y="1835064"/>
                  <a:pt x="118887" y="1841500"/>
                </a:cubicBezTo>
                <a:cubicBezTo>
                  <a:pt x="121285" y="1849891"/>
                  <a:pt x="122839" y="1858509"/>
                  <a:pt x="125237" y="1866900"/>
                </a:cubicBezTo>
                <a:cubicBezTo>
                  <a:pt x="127076" y="1873336"/>
                  <a:pt x="129748" y="1879514"/>
                  <a:pt x="131587" y="1885950"/>
                </a:cubicBezTo>
                <a:cubicBezTo>
                  <a:pt x="133985" y="1894341"/>
                  <a:pt x="134499" y="1903328"/>
                  <a:pt x="137937" y="1911350"/>
                </a:cubicBezTo>
                <a:cubicBezTo>
                  <a:pt x="140943" y="1918365"/>
                  <a:pt x="147224" y="1923574"/>
                  <a:pt x="150637" y="1930400"/>
                </a:cubicBezTo>
                <a:cubicBezTo>
                  <a:pt x="163902" y="1956930"/>
                  <a:pt x="169122" y="1986420"/>
                  <a:pt x="182387" y="2012950"/>
                </a:cubicBezTo>
                <a:cubicBezTo>
                  <a:pt x="185800" y="2019776"/>
                  <a:pt x="191674" y="2025174"/>
                  <a:pt x="195087" y="2032000"/>
                </a:cubicBezTo>
                <a:cubicBezTo>
                  <a:pt x="200185" y="2042195"/>
                  <a:pt x="203158" y="2053334"/>
                  <a:pt x="207787" y="2063750"/>
                </a:cubicBezTo>
                <a:cubicBezTo>
                  <a:pt x="230877" y="2115702"/>
                  <a:pt x="210599" y="2060665"/>
                  <a:pt x="233187" y="2120900"/>
                </a:cubicBezTo>
                <a:cubicBezTo>
                  <a:pt x="241946" y="2144257"/>
                  <a:pt x="237370" y="2140572"/>
                  <a:pt x="252237" y="2165350"/>
                </a:cubicBezTo>
                <a:cubicBezTo>
                  <a:pt x="260090" y="2178438"/>
                  <a:pt x="270811" y="2189798"/>
                  <a:pt x="277637" y="2203450"/>
                </a:cubicBezTo>
                <a:cubicBezTo>
                  <a:pt x="283987" y="2216150"/>
                  <a:pt x="289791" y="2229138"/>
                  <a:pt x="296687" y="2241550"/>
                </a:cubicBezTo>
                <a:cubicBezTo>
                  <a:pt x="300393" y="2248221"/>
                  <a:pt x="305974" y="2253774"/>
                  <a:pt x="309387" y="2260600"/>
                </a:cubicBezTo>
                <a:cubicBezTo>
                  <a:pt x="312380" y="2266587"/>
                  <a:pt x="312967" y="2273556"/>
                  <a:pt x="315737" y="2279650"/>
                </a:cubicBezTo>
                <a:cubicBezTo>
                  <a:pt x="323571" y="2296885"/>
                  <a:pt x="335150" y="2312489"/>
                  <a:pt x="341137" y="2330450"/>
                </a:cubicBezTo>
                <a:cubicBezTo>
                  <a:pt x="343254" y="2336800"/>
                  <a:pt x="344166" y="2343688"/>
                  <a:pt x="347487" y="2349500"/>
                </a:cubicBezTo>
                <a:cubicBezTo>
                  <a:pt x="352738" y="2358689"/>
                  <a:pt x="360928" y="2365925"/>
                  <a:pt x="366537" y="2374900"/>
                </a:cubicBezTo>
                <a:cubicBezTo>
                  <a:pt x="371554" y="2382927"/>
                  <a:pt x="374367" y="2392183"/>
                  <a:pt x="379237" y="2400300"/>
                </a:cubicBezTo>
                <a:cubicBezTo>
                  <a:pt x="387090" y="2413388"/>
                  <a:pt x="396170" y="2425700"/>
                  <a:pt x="404637" y="2438400"/>
                </a:cubicBezTo>
                <a:cubicBezTo>
                  <a:pt x="414008" y="2452457"/>
                  <a:pt x="421719" y="2466721"/>
                  <a:pt x="436387" y="2476500"/>
                </a:cubicBezTo>
                <a:cubicBezTo>
                  <a:pt x="441956" y="2480213"/>
                  <a:pt x="449001" y="2481011"/>
                  <a:pt x="455437" y="2482850"/>
                </a:cubicBezTo>
                <a:cubicBezTo>
                  <a:pt x="496718" y="2494645"/>
                  <a:pt x="497975" y="2490628"/>
                  <a:pt x="557037" y="2495550"/>
                </a:cubicBezTo>
                <a:cubicBezTo>
                  <a:pt x="595137" y="2491317"/>
                  <a:pt x="633524" y="2489152"/>
                  <a:pt x="671337" y="2482850"/>
                </a:cubicBezTo>
                <a:cubicBezTo>
                  <a:pt x="684542" y="2480649"/>
                  <a:pt x="696450" y="2473397"/>
                  <a:pt x="709437" y="2470150"/>
                </a:cubicBezTo>
                <a:cubicBezTo>
                  <a:pt x="768435" y="2455401"/>
                  <a:pt x="695090" y="2473019"/>
                  <a:pt x="772937" y="2457450"/>
                </a:cubicBezTo>
                <a:cubicBezTo>
                  <a:pt x="781495" y="2455738"/>
                  <a:pt x="789870" y="2453217"/>
                  <a:pt x="798337" y="2451100"/>
                </a:cubicBezTo>
                <a:cubicBezTo>
                  <a:pt x="811037" y="2442633"/>
                  <a:pt x="822785" y="2432526"/>
                  <a:pt x="836437" y="2425700"/>
                </a:cubicBezTo>
                <a:cubicBezTo>
                  <a:pt x="856480" y="2415678"/>
                  <a:pt x="884612" y="2402925"/>
                  <a:pt x="899937" y="2387600"/>
                </a:cubicBezTo>
                <a:cubicBezTo>
                  <a:pt x="954119" y="2333418"/>
                  <a:pt x="879219" y="2406522"/>
                  <a:pt x="944387" y="2349500"/>
                </a:cubicBezTo>
                <a:cubicBezTo>
                  <a:pt x="953398" y="2341615"/>
                  <a:pt x="960696" y="2331892"/>
                  <a:pt x="969787" y="2324100"/>
                </a:cubicBezTo>
                <a:cubicBezTo>
                  <a:pt x="975581" y="2319133"/>
                  <a:pt x="983661" y="2317008"/>
                  <a:pt x="988837" y="2311400"/>
                </a:cubicBezTo>
                <a:cubicBezTo>
                  <a:pt x="1009242" y="2289295"/>
                  <a:pt x="1027017" y="2264898"/>
                  <a:pt x="1045987" y="2241550"/>
                </a:cubicBezTo>
                <a:cubicBezTo>
                  <a:pt x="1054534" y="2231031"/>
                  <a:pt x="1063869" y="2221077"/>
                  <a:pt x="1071387" y="2209800"/>
                </a:cubicBezTo>
                <a:cubicBezTo>
                  <a:pt x="1079854" y="2197100"/>
                  <a:pt x="1088592" y="2184577"/>
                  <a:pt x="1096787" y="2171700"/>
                </a:cubicBezTo>
                <a:cubicBezTo>
                  <a:pt x="1103413" y="2161287"/>
                  <a:pt x="1108260" y="2149692"/>
                  <a:pt x="1115837" y="2139950"/>
                </a:cubicBezTo>
                <a:cubicBezTo>
                  <a:pt x="1123188" y="2130499"/>
                  <a:pt x="1133757" y="2123900"/>
                  <a:pt x="1141237" y="2114550"/>
                </a:cubicBezTo>
                <a:cubicBezTo>
                  <a:pt x="1150772" y="2102631"/>
                  <a:pt x="1157611" y="2088759"/>
                  <a:pt x="1166637" y="2076450"/>
                </a:cubicBezTo>
                <a:cubicBezTo>
                  <a:pt x="1180909" y="2056988"/>
                  <a:pt x="1197700" y="2039380"/>
                  <a:pt x="1211087" y="2019300"/>
                </a:cubicBezTo>
                <a:cubicBezTo>
                  <a:pt x="1215320" y="2012950"/>
                  <a:pt x="1218682" y="2005923"/>
                  <a:pt x="1223787" y="2000250"/>
                </a:cubicBezTo>
                <a:cubicBezTo>
                  <a:pt x="1237804" y="1984675"/>
                  <a:pt x="1255665" y="1972563"/>
                  <a:pt x="1268237" y="1955800"/>
                </a:cubicBezTo>
                <a:cubicBezTo>
                  <a:pt x="1280937" y="1938867"/>
                  <a:pt x="1291370" y="1919967"/>
                  <a:pt x="1306337" y="1905000"/>
                </a:cubicBezTo>
                <a:cubicBezTo>
                  <a:pt x="1312687" y="1898650"/>
                  <a:pt x="1319543" y="1892768"/>
                  <a:pt x="1325387" y="1885950"/>
                </a:cubicBezTo>
                <a:cubicBezTo>
                  <a:pt x="1332275" y="1877915"/>
                  <a:pt x="1337549" y="1868585"/>
                  <a:pt x="1344437" y="1860550"/>
                </a:cubicBezTo>
                <a:cubicBezTo>
                  <a:pt x="1350281" y="1853732"/>
                  <a:pt x="1357738" y="1848399"/>
                  <a:pt x="1363487" y="1841500"/>
                </a:cubicBezTo>
                <a:cubicBezTo>
                  <a:pt x="1368373" y="1835637"/>
                  <a:pt x="1371698" y="1828622"/>
                  <a:pt x="1376187" y="1822450"/>
                </a:cubicBezTo>
                <a:cubicBezTo>
                  <a:pt x="1388637" y="1805332"/>
                  <a:pt x="1404821" y="1790582"/>
                  <a:pt x="1414287" y="1771650"/>
                </a:cubicBezTo>
                <a:cubicBezTo>
                  <a:pt x="1418520" y="1763183"/>
                  <a:pt x="1423663" y="1755113"/>
                  <a:pt x="1426987" y="1746250"/>
                </a:cubicBezTo>
                <a:cubicBezTo>
                  <a:pt x="1452925" y="1677083"/>
                  <a:pt x="1410679" y="1766167"/>
                  <a:pt x="1446037" y="1695450"/>
                </a:cubicBezTo>
                <a:cubicBezTo>
                  <a:pt x="1449248" y="1669766"/>
                  <a:pt x="1454355" y="1626490"/>
                  <a:pt x="1458737" y="1600200"/>
                </a:cubicBezTo>
                <a:cubicBezTo>
                  <a:pt x="1460511" y="1589554"/>
                  <a:pt x="1463156" y="1579069"/>
                  <a:pt x="1465087" y="1568450"/>
                </a:cubicBezTo>
                <a:cubicBezTo>
                  <a:pt x="1467390" y="1555782"/>
                  <a:pt x="1468912" y="1542975"/>
                  <a:pt x="1471437" y="1530350"/>
                </a:cubicBezTo>
                <a:cubicBezTo>
                  <a:pt x="1473149" y="1521792"/>
                  <a:pt x="1475389" y="1513341"/>
                  <a:pt x="1477787" y="1504950"/>
                </a:cubicBezTo>
                <a:cubicBezTo>
                  <a:pt x="1479626" y="1498514"/>
                  <a:pt x="1482685" y="1492434"/>
                  <a:pt x="1484137" y="1485900"/>
                </a:cubicBezTo>
                <a:cubicBezTo>
                  <a:pt x="1493032" y="1445874"/>
                  <a:pt x="1488700" y="1434112"/>
                  <a:pt x="1503187" y="1390650"/>
                </a:cubicBezTo>
                <a:cubicBezTo>
                  <a:pt x="1505106" y="1384893"/>
                  <a:pt x="1534399" y="1347060"/>
                  <a:pt x="1534937" y="1346200"/>
                </a:cubicBezTo>
                <a:cubicBezTo>
                  <a:pt x="1543238" y="1332919"/>
                  <a:pt x="1548685" y="1313402"/>
                  <a:pt x="1560337" y="1301750"/>
                </a:cubicBezTo>
                <a:cubicBezTo>
                  <a:pt x="1565733" y="1296354"/>
                  <a:pt x="1573037" y="1293283"/>
                  <a:pt x="1579387" y="1289050"/>
                </a:cubicBezTo>
                <a:cubicBezTo>
                  <a:pt x="1581504" y="1282700"/>
                  <a:pt x="1582024" y="1275569"/>
                  <a:pt x="1585737" y="1270000"/>
                </a:cubicBezTo>
                <a:cubicBezTo>
                  <a:pt x="1597352" y="1252577"/>
                  <a:pt x="1611647" y="1246196"/>
                  <a:pt x="1630187" y="1238250"/>
                </a:cubicBezTo>
                <a:cubicBezTo>
                  <a:pt x="1636339" y="1235613"/>
                  <a:pt x="1642887" y="1234017"/>
                  <a:pt x="1649237" y="1231900"/>
                </a:cubicBezTo>
                <a:cubicBezTo>
                  <a:pt x="1735023" y="1233992"/>
                  <a:pt x="1989781" y="1245314"/>
                  <a:pt x="2093737" y="1231900"/>
                </a:cubicBezTo>
                <a:cubicBezTo>
                  <a:pt x="2101306" y="1230923"/>
                  <a:pt x="2102001" y="1219060"/>
                  <a:pt x="2106437" y="1212850"/>
                </a:cubicBezTo>
                <a:cubicBezTo>
                  <a:pt x="2112588" y="1204238"/>
                  <a:pt x="2119336" y="1196062"/>
                  <a:pt x="2125487" y="1187450"/>
                </a:cubicBezTo>
                <a:cubicBezTo>
                  <a:pt x="2129923" y="1181240"/>
                  <a:pt x="2133472" y="1174401"/>
                  <a:pt x="2138187" y="1168400"/>
                </a:cubicBezTo>
                <a:cubicBezTo>
                  <a:pt x="2156773" y="1144745"/>
                  <a:pt x="2195337" y="1098550"/>
                  <a:pt x="2195337" y="1098550"/>
                </a:cubicBezTo>
                <a:cubicBezTo>
                  <a:pt x="2197454" y="1092200"/>
                  <a:pt x="2199926" y="1085958"/>
                  <a:pt x="2201687" y="1079500"/>
                </a:cubicBezTo>
                <a:cubicBezTo>
                  <a:pt x="2206280" y="1062661"/>
                  <a:pt x="2208867" y="1045259"/>
                  <a:pt x="2214387" y="1028700"/>
                </a:cubicBezTo>
                <a:cubicBezTo>
                  <a:pt x="2218620" y="1016000"/>
                  <a:pt x="2223409" y="1003472"/>
                  <a:pt x="2227087" y="990600"/>
                </a:cubicBezTo>
                <a:cubicBezTo>
                  <a:pt x="2231882" y="973817"/>
                  <a:pt x="2234267" y="956359"/>
                  <a:pt x="2239787" y="939800"/>
                </a:cubicBezTo>
                <a:lnTo>
                  <a:pt x="2252487" y="901700"/>
                </a:lnTo>
                <a:cubicBezTo>
                  <a:pt x="2254604" y="884767"/>
                  <a:pt x="2256242" y="867767"/>
                  <a:pt x="2258837" y="850900"/>
                </a:cubicBezTo>
                <a:cubicBezTo>
                  <a:pt x="2260478" y="840233"/>
                  <a:pt x="2263926" y="829869"/>
                  <a:pt x="2265187" y="819150"/>
                </a:cubicBezTo>
                <a:cubicBezTo>
                  <a:pt x="2268165" y="793837"/>
                  <a:pt x="2269420" y="768350"/>
                  <a:pt x="2271537" y="742950"/>
                </a:cubicBezTo>
                <a:cubicBezTo>
                  <a:pt x="2260819" y="507153"/>
                  <a:pt x="2278278" y="687757"/>
                  <a:pt x="2246137" y="527050"/>
                </a:cubicBezTo>
                <a:cubicBezTo>
                  <a:pt x="2238290" y="487816"/>
                  <a:pt x="2245774" y="504280"/>
                  <a:pt x="2227087" y="476250"/>
                </a:cubicBezTo>
                <a:cubicBezTo>
                  <a:pt x="2225654" y="467655"/>
                  <a:pt x="2219554" y="424806"/>
                  <a:pt x="2214387" y="412750"/>
                </a:cubicBezTo>
                <a:cubicBezTo>
                  <a:pt x="2211381" y="405735"/>
                  <a:pt x="2205100" y="400526"/>
                  <a:pt x="2201687" y="393700"/>
                </a:cubicBezTo>
                <a:cubicBezTo>
                  <a:pt x="2196589" y="383505"/>
                  <a:pt x="2192989" y="372623"/>
                  <a:pt x="2188987" y="361950"/>
                </a:cubicBezTo>
                <a:cubicBezTo>
                  <a:pt x="2186637" y="355683"/>
                  <a:pt x="2185630" y="348887"/>
                  <a:pt x="2182637" y="342900"/>
                </a:cubicBezTo>
                <a:cubicBezTo>
                  <a:pt x="2179224" y="336074"/>
                  <a:pt x="2173723" y="330476"/>
                  <a:pt x="2169937" y="323850"/>
                </a:cubicBezTo>
                <a:cubicBezTo>
                  <a:pt x="2145868" y="281729"/>
                  <a:pt x="2166153" y="315020"/>
                  <a:pt x="2150887" y="279400"/>
                </a:cubicBezTo>
                <a:cubicBezTo>
                  <a:pt x="2117489" y="201472"/>
                  <a:pt x="2157373" y="298723"/>
                  <a:pt x="2125487" y="234950"/>
                </a:cubicBezTo>
                <a:cubicBezTo>
                  <a:pt x="2122494" y="228963"/>
                  <a:pt x="2123318" y="221127"/>
                  <a:pt x="2119137" y="215900"/>
                </a:cubicBezTo>
                <a:cubicBezTo>
                  <a:pt x="2114369" y="209941"/>
                  <a:pt x="2105950" y="208086"/>
                  <a:pt x="2100087" y="203200"/>
                </a:cubicBezTo>
                <a:cubicBezTo>
                  <a:pt x="2093188" y="197451"/>
                  <a:pt x="2088509" y="189131"/>
                  <a:pt x="2081037" y="184150"/>
                </a:cubicBezTo>
                <a:cubicBezTo>
                  <a:pt x="2075468" y="180437"/>
                  <a:pt x="2067974" y="180793"/>
                  <a:pt x="2061987" y="177800"/>
                </a:cubicBezTo>
                <a:cubicBezTo>
                  <a:pt x="2007314" y="150463"/>
                  <a:pt x="2054292" y="163561"/>
                  <a:pt x="1998487" y="152400"/>
                </a:cubicBezTo>
                <a:cubicBezTo>
                  <a:pt x="1968298" y="132274"/>
                  <a:pt x="1986677" y="142113"/>
                  <a:pt x="1941337" y="127000"/>
                </a:cubicBezTo>
                <a:lnTo>
                  <a:pt x="1922287" y="120650"/>
                </a:lnTo>
                <a:cubicBezTo>
                  <a:pt x="1918054" y="112183"/>
                  <a:pt x="1916280" y="101943"/>
                  <a:pt x="1909587" y="95250"/>
                </a:cubicBezTo>
                <a:cubicBezTo>
                  <a:pt x="1906538" y="92201"/>
                  <a:pt x="1865372" y="82621"/>
                  <a:pt x="1865137" y="82550"/>
                </a:cubicBezTo>
                <a:lnTo>
                  <a:pt x="1807987" y="63500"/>
                </a:lnTo>
                <a:cubicBezTo>
                  <a:pt x="1801637" y="61383"/>
                  <a:pt x="1795431" y="58773"/>
                  <a:pt x="1788937" y="57150"/>
                </a:cubicBezTo>
                <a:cubicBezTo>
                  <a:pt x="1734030" y="43423"/>
                  <a:pt x="1786820" y="66675"/>
                  <a:pt x="1769887" y="63500"/>
                </a:cubicBezTo>
                <a:close/>
              </a:path>
            </a:pathLst>
          </a:custGeom>
          <a:solidFill>
            <a:srgbClr val="755C95">
              <a:alpha val="10000"/>
            </a:srgbClr>
          </a:solidFill>
          <a:ln w="25400" cap="flat" cmpd="sng" algn="ctr">
            <a:solidFill>
              <a:srgbClr val="755C95"/>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Freeform 31"/>
          <p:cNvSpPr/>
          <p:nvPr/>
        </p:nvSpPr>
        <p:spPr>
          <a:xfrm>
            <a:off x="3910598" y="4464050"/>
            <a:ext cx="1518652" cy="1308100"/>
          </a:xfrm>
          <a:custGeom>
            <a:avLst/>
            <a:gdLst>
              <a:gd name="connsiteX0" fmla="*/ 1429752 w 1518652"/>
              <a:gd name="connsiteY0" fmla="*/ 6350 h 1308100"/>
              <a:gd name="connsiteX1" fmla="*/ 1385302 w 1518652"/>
              <a:gd name="connsiteY1" fmla="*/ 19050 h 1308100"/>
              <a:gd name="connsiteX2" fmla="*/ 1366252 w 1518652"/>
              <a:gd name="connsiteY2" fmla="*/ 25400 h 1308100"/>
              <a:gd name="connsiteX3" fmla="*/ 1340852 w 1518652"/>
              <a:gd name="connsiteY3" fmla="*/ 50800 h 1308100"/>
              <a:gd name="connsiteX4" fmla="*/ 1315452 w 1518652"/>
              <a:gd name="connsiteY4" fmla="*/ 76200 h 1308100"/>
              <a:gd name="connsiteX5" fmla="*/ 1283702 w 1518652"/>
              <a:gd name="connsiteY5" fmla="*/ 101600 h 1308100"/>
              <a:gd name="connsiteX6" fmla="*/ 1105902 w 1518652"/>
              <a:gd name="connsiteY6" fmla="*/ 120650 h 1308100"/>
              <a:gd name="connsiteX7" fmla="*/ 1074152 w 1518652"/>
              <a:gd name="connsiteY7" fmla="*/ 127000 h 1308100"/>
              <a:gd name="connsiteX8" fmla="*/ 1017002 w 1518652"/>
              <a:gd name="connsiteY8" fmla="*/ 146050 h 1308100"/>
              <a:gd name="connsiteX9" fmla="*/ 934452 w 1518652"/>
              <a:gd name="connsiteY9" fmla="*/ 152400 h 1308100"/>
              <a:gd name="connsiteX10" fmla="*/ 890002 w 1518652"/>
              <a:gd name="connsiteY10" fmla="*/ 158750 h 1308100"/>
              <a:gd name="connsiteX11" fmla="*/ 788402 w 1518652"/>
              <a:gd name="connsiteY11" fmla="*/ 165100 h 1308100"/>
              <a:gd name="connsiteX12" fmla="*/ 756652 w 1518652"/>
              <a:gd name="connsiteY12" fmla="*/ 171450 h 1308100"/>
              <a:gd name="connsiteX13" fmla="*/ 648702 w 1518652"/>
              <a:gd name="connsiteY13" fmla="*/ 190500 h 1308100"/>
              <a:gd name="connsiteX14" fmla="*/ 610602 w 1518652"/>
              <a:gd name="connsiteY14" fmla="*/ 203200 h 1308100"/>
              <a:gd name="connsiteX15" fmla="*/ 591552 w 1518652"/>
              <a:gd name="connsiteY15" fmla="*/ 215900 h 1308100"/>
              <a:gd name="connsiteX16" fmla="*/ 528052 w 1518652"/>
              <a:gd name="connsiteY16" fmla="*/ 266700 h 1308100"/>
              <a:gd name="connsiteX17" fmla="*/ 489952 w 1518652"/>
              <a:gd name="connsiteY17" fmla="*/ 279400 h 1308100"/>
              <a:gd name="connsiteX18" fmla="*/ 401052 w 1518652"/>
              <a:gd name="connsiteY18" fmla="*/ 336550 h 1308100"/>
              <a:gd name="connsiteX19" fmla="*/ 382002 w 1518652"/>
              <a:gd name="connsiteY19" fmla="*/ 349250 h 1308100"/>
              <a:gd name="connsiteX20" fmla="*/ 343902 w 1518652"/>
              <a:gd name="connsiteY20" fmla="*/ 361950 h 1308100"/>
              <a:gd name="connsiteX21" fmla="*/ 324852 w 1518652"/>
              <a:gd name="connsiteY21" fmla="*/ 400050 h 1308100"/>
              <a:gd name="connsiteX22" fmla="*/ 299452 w 1518652"/>
              <a:gd name="connsiteY22" fmla="*/ 438150 h 1308100"/>
              <a:gd name="connsiteX23" fmla="*/ 280402 w 1518652"/>
              <a:gd name="connsiteY23" fmla="*/ 482600 h 1308100"/>
              <a:gd name="connsiteX24" fmla="*/ 267702 w 1518652"/>
              <a:gd name="connsiteY24" fmla="*/ 501650 h 1308100"/>
              <a:gd name="connsiteX25" fmla="*/ 255002 w 1518652"/>
              <a:gd name="connsiteY25" fmla="*/ 533400 h 1308100"/>
              <a:gd name="connsiteX26" fmla="*/ 229602 w 1518652"/>
              <a:gd name="connsiteY26" fmla="*/ 558800 h 1308100"/>
              <a:gd name="connsiteX27" fmla="*/ 185152 w 1518652"/>
              <a:gd name="connsiteY27" fmla="*/ 635000 h 1308100"/>
              <a:gd name="connsiteX28" fmla="*/ 147052 w 1518652"/>
              <a:gd name="connsiteY28" fmla="*/ 685800 h 1308100"/>
              <a:gd name="connsiteX29" fmla="*/ 83552 w 1518652"/>
              <a:gd name="connsiteY29" fmla="*/ 806450 h 1308100"/>
              <a:gd name="connsiteX30" fmla="*/ 58152 w 1518652"/>
              <a:gd name="connsiteY30" fmla="*/ 838200 h 1308100"/>
              <a:gd name="connsiteX31" fmla="*/ 45452 w 1518652"/>
              <a:gd name="connsiteY31" fmla="*/ 869950 h 1308100"/>
              <a:gd name="connsiteX32" fmla="*/ 32752 w 1518652"/>
              <a:gd name="connsiteY32" fmla="*/ 895350 h 1308100"/>
              <a:gd name="connsiteX33" fmla="*/ 1002 w 1518652"/>
              <a:gd name="connsiteY33" fmla="*/ 952500 h 1308100"/>
              <a:gd name="connsiteX34" fmla="*/ 13702 w 1518652"/>
              <a:gd name="connsiteY34" fmla="*/ 1060450 h 1308100"/>
              <a:gd name="connsiteX35" fmla="*/ 26402 w 1518652"/>
              <a:gd name="connsiteY35" fmla="*/ 1079500 h 1308100"/>
              <a:gd name="connsiteX36" fmla="*/ 39102 w 1518652"/>
              <a:gd name="connsiteY36" fmla="*/ 1104900 h 1308100"/>
              <a:gd name="connsiteX37" fmla="*/ 51802 w 1518652"/>
              <a:gd name="connsiteY37" fmla="*/ 1123950 h 1308100"/>
              <a:gd name="connsiteX38" fmla="*/ 64502 w 1518652"/>
              <a:gd name="connsiteY38" fmla="*/ 1149350 h 1308100"/>
              <a:gd name="connsiteX39" fmla="*/ 89902 w 1518652"/>
              <a:gd name="connsiteY39" fmla="*/ 1174750 h 1308100"/>
              <a:gd name="connsiteX40" fmla="*/ 102602 w 1518652"/>
              <a:gd name="connsiteY40" fmla="*/ 1193800 h 1308100"/>
              <a:gd name="connsiteX41" fmla="*/ 153402 w 1518652"/>
              <a:gd name="connsiteY41" fmla="*/ 1238250 h 1308100"/>
              <a:gd name="connsiteX42" fmla="*/ 172452 w 1518652"/>
              <a:gd name="connsiteY42" fmla="*/ 1250950 h 1308100"/>
              <a:gd name="connsiteX43" fmla="*/ 204202 w 1518652"/>
              <a:gd name="connsiteY43" fmla="*/ 1263650 h 1308100"/>
              <a:gd name="connsiteX44" fmla="*/ 223252 w 1518652"/>
              <a:gd name="connsiteY44" fmla="*/ 1276350 h 1308100"/>
              <a:gd name="connsiteX45" fmla="*/ 242302 w 1518652"/>
              <a:gd name="connsiteY45" fmla="*/ 1282700 h 1308100"/>
              <a:gd name="connsiteX46" fmla="*/ 274052 w 1518652"/>
              <a:gd name="connsiteY46" fmla="*/ 1295400 h 1308100"/>
              <a:gd name="connsiteX47" fmla="*/ 299452 w 1518652"/>
              <a:gd name="connsiteY47" fmla="*/ 1301750 h 1308100"/>
              <a:gd name="connsiteX48" fmla="*/ 318502 w 1518652"/>
              <a:gd name="connsiteY48" fmla="*/ 1308100 h 1308100"/>
              <a:gd name="connsiteX49" fmla="*/ 445502 w 1518652"/>
              <a:gd name="connsiteY49" fmla="*/ 1301750 h 1308100"/>
              <a:gd name="connsiteX50" fmla="*/ 483602 w 1518652"/>
              <a:gd name="connsiteY50" fmla="*/ 1289050 h 1308100"/>
              <a:gd name="connsiteX51" fmla="*/ 502652 w 1518652"/>
              <a:gd name="connsiteY51" fmla="*/ 1270000 h 1308100"/>
              <a:gd name="connsiteX52" fmla="*/ 521702 w 1518652"/>
              <a:gd name="connsiteY52" fmla="*/ 1257300 h 1308100"/>
              <a:gd name="connsiteX53" fmla="*/ 534402 w 1518652"/>
              <a:gd name="connsiteY53" fmla="*/ 1231900 h 1308100"/>
              <a:gd name="connsiteX54" fmla="*/ 559802 w 1518652"/>
              <a:gd name="connsiteY54" fmla="*/ 1212850 h 1308100"/>
              <a:gd name="connsiteX55" fmla="*/ 591552 w 1518652"/>
              <a:gd name="connsiteY55" fmla="*/ 1174750 h 1308100"/>
              <a:gd name="connsiteX56" fmla="*/ 610602 w 1518652"/>
              <a:gd name="connsiteY56" fmla="*/ 1162050 h 1308100"/>
              <a:gd name="connsiteX57" fmla="*/ 616952 w 1518652"/>
              <a:gd name="connsiteY57" fmla="*/ 1143000 h 1308100"/>
              <a:gd name="connsiteX58" fmla="*/ 629652 w 1518652"/>
              <a:gd name="connsiteY58" fmla="*/ 1123950 h 1308100"/>
              <a:gd name="connsiteX59" fmla="*/ 636002 w 1518652"/>
              <a:gd name="connsiteY59" fmla="*/ 1098550 h 1308100"/>
              <a:gd name="connsiteX60" fmla="*/ 655052 w 1518652"/>
              <a:gd name="connsiteY60" fmla="*/ 1041400 h 1308100"/>
              <a:gd name="connsiteX61" fmla="*/ 661402 w 1518652"/>
              <a:gd name="connsiteY61" fmla="*/ 1022350 h 1308100"/>
              <a:gd name="connsiteX62" fmla="*/ 680452 w 1518652"/>
              <a:gd name="connsiteY62" fmla="*/ 1003300 h 1308100"/>
              <a:gd name="connsiteX63" fmla="*/ 699502 w 1518652"/>
              <a:gd name="connsiteY63" fmla="*/ 958850 h 1308100"/>
              <a:gd name="connsiteX64" fmla="*/ 712202 w 1518652"/>
              <a:gd name="connsiteY64" fmla="*/ 939800 h 1308100"/>
              <a:gd name="connsiteX65" fmla="*/ 718552 w 1518652"/>
              <a:gd name="connsiteY65" fmla="*/ 920750 h 1308100"/>
              <a:gd name="connsiteX66" fmla="*/ 737602 w 1518652"/>
              <a:gd name="connsiteY66" fmla="*/ 914400 h 1308100"/>
              <a:gd name="connsiteX67" fmla="*/ 763002 w 1518652"/>
              <a:gd name="connsiteY67" fmla="*/ 882650 h 1308100"/>
              <a:gd name="connsiteX68" fmla="*/ 782052 w 1518652"/>
              <a:gd name="connsiteY68" fmla="*/ 844550 h 1308100"/>
              <a:gd name="connsiteX69" fmla="*/ 801102 w 1518652"/>
              <a:gd name="connsiteY69" fmla="*/ 838200 h 1308100"/>
              <a:gd name="connsiteX70" fmla="*/ 832852 w 1518652"/>
              <a:gd name="connsiteY70" fmla="*/ 806450 h 1308100"/>
              <a:gd name="connsiteX71" fmla="*/ 845552 w 1518652"/>
              <a:gd name="connsiteY71" fmla="*/ 787400 h 1308100"/>
              <a:gd name="connsiteX72" fmla="*/ 883652 w 1518652"/>
              <a:gd name="connsiteY72" fmla="*/ 762000 h 1308100"/>
              <a:gd name="connsiteX73" fmla="*/ 902702 w 1518652"/>
              <a:gd name="connsiteY73" fmla="*/ 749300 h 1308100"/>
              <a:gd name="connsiteX74" fmla="*/ 921752 w 1518652"/>
              <a:gd name="connsiteY74" fmla="*/ 730250 h 1308100"/>
              <a:gd name="connsiteX75" fmla="*/ 947152 w 1518652"/>
              <a:gd name="connsiteY75" fmla="*/ 711200 h 1308100"/>
              <a:gd name="connsiteX76" fmla="*/ 959852 w 1518652"/>
              <a:gd name="connsiteY76" fmla="*/ 692150 h 1308100"/>
              <a:gd name="connsiteX77" fmla="*/ 978902 w 1518652"/>
              <a:gd name="connsiteY77" fmla="*/ 685800 h 1308100"/>
              <a:gd name="connsiteX78" fmla="*/ 997952 w 1518652"/>
              <a:gd name="connsiteY78" fmla="*/ 673100 h 1308100"/>
              <a:gd name="connsiteX79" fmla="*/ 1004302 w 1518652"/>
              <a:gd name="connsiteY79" fmla="*/ 654050 h 1308100"/>
              <a:gd name="connsiteX80" fmla="*/ 1023352 w 1518652"/>
              <a:gd name="connsiteY80" fmla="*/ 647700 h 1308100"/>
              <a:gd name="connsiteX81" fmla="*/ 1042402 w 1518652"/>
              <a:gd name="connsiteY81" fmla="*/ 635000 h 1308100"/>
              <a:gd name="connsiteX82" fmla="*/ 1061452 w 1518652"/>
              <a:gd name="connsiteY82" fmla="*/ 615950 h 1308100"/>
              <a:gd name="connsiteX83" fmla="*/ 1105902 w 1518652"/>
              <a:gd name="connsiteY83" fmla="*/ 590550 h 1308100"/>
              <a:gd name="connsiteX84" fmla="*/ 1124952 w 1518652"/>
              <a:gd name="connsiteY84" fmla="*/ 571500 h 1308100"/>
              <a:gd name="connsiteX85" fmla="*/ 1175752 w 1518652"/>
              <a:gd name="connsiteY85" fmla="*/ 546100 h 1308100"/>
              <a:gd name="connsiteX86" fmla="*/ 1188452 w 1518652"/>
              <a:gd name="connsiteY86" fmla="*/ 527050 h 1308100"/>
              <a:gd name="connsiteX87" fmla="*/ 1207502 w 1518652"/>
              <a:gd name="connsiteY87" fmla="*/ 520700 h 1308100"/>
              <a:gd name="connsiteX88" fmla="*/ 1232902 w 1518652"/>
              <a:gd name="connsiteY88" fmla="*/ 495300 h 1308100"/>
              <a:gd name="connsiteX89" fmla="*/ 1258302 w 1518652"/>
              <a:gd name="connsiteY89" fmla="*/ 476250 h 1308100"/>
              <a:gd name="connsiteX90" fmla="*/ 1296402 w 1518652"/>
              <a:gd name="connsiteY90" fmla="*/ 444500 h 1308100"/>
              <a:gd name="connsiteX91" fmla="*/ 1321802 w 1518652"/>
              <a:gd name="connsiteY91" fmla="*/ 406400 h 1308100"/>
              <a:gd name="connsiteX92" fmla="*/ 1347202 w 1518652"/>
              <a:gd name="connsiteY92" fmla="*/ 368300 h 1308100"/>
              <a:gd name="connsiteX93" fmla="*/ 1359902 w 1518652"/>
              <a:gd name="connsiteY93" fmla="*/ 342900 h 1308100"/>
              <a:gd name="connsiteX94" fmla="*/ 1378952 w 1518652"/>
              <a:gd name="connsiteY94" fmla="*/ 323850 h 1308100"/>
              <a:gd name="connsiteX95" fmla="*/ 1398002 w 1518652"/>
              <a:gd name="connsiteY95" fmla="*/ 285750 h 1308100"/>
              <a:gd name="connsiteX96" fmla="*/ 1404352 w 1518652"/>
              <a:gd name="connsiteY96" fmla="*/ 266700 h 1308100"/>
              <a:gd name="connsiteX97" fmla="*/ 1423402 w 1518652"/>
              <a:gd name="connsiteY97" fmla="*/ 254000 h 1308100"/>
              <a:gd name="connsiteX98" fmla="*/ 1448802 w 1518652"/>
              <a:gd name="connsiteY98" fmla="*/ 222250 h 1308100"/>
              <a:gd name="connsiteX99" fmla="*/ 1455152 w 1518652"/>
              <a:gd name="connsiteY99" fmla="*/ 203200 h 1308100"/>
              <a:gd name="connsiteX100" fmla="*/ 1467852 w 1518652"/>
              <a:gd name="connsiteY100" fmla="*/ 184150 h 1308100"/>
              <a:gd name="connsiteX101" fmla="*/ 1486902 w 1518652"/>
              <a:gd name="connsiteY101" fmla="*/ 165100 h 1308100"/>
              <a:gd name="connsiteX102" fmla="*/ 1518652 w 1518652"/>
              <a:gd name="connsiteY102" fmla="*/ 107950 h 1308100"/>
              <a:gd name="connsiteX103" fmla="*/ 1512302 w 1518652"/>
              <a:gd name="connsiteY103" fmla="*/ 44450 h 1308100"/>
              <a:gd name="connsiteX104" fmla="*/ 1505952 w 1518652"/>
              <a:gd name="connsiteY104" fmla="*/ 25400 h 1308100"/>
              <a:gd name="connsiteX105" fmla="*/ 1467852 w 1518652"/>
              <a:gd name="connsiteY105" fmla="*/ 0 h 1308100"/>
              <a:gd name="connsiteX106" fmla="*/ 1429752 w 1518652"/>
              <a:gd name="connsiteY106" fmla="*/ 6350 h 130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518652" h="1308100">
                <a:moveTo>
                  <a:pt x="1429752" y="6350"/>
                </a:moveTo>
                <a:cubicBezTo>
                  <a:pt x="1415994" y="9525"/>
                  <a:pt x="1441116" y="3103"/>
                  <a:pt x="1385302" y="19050"/>
                </a:cubicBezTo>
                <a:cubicBezTo>
                  <a:pt x="1378866" y="20889"/>
                  <a:pt x="1372602" y="23283"/>
                  <a:pt x="1366252" y="25400"/>
                </a:cubicBezTo>
                <a:cubicBezTo>
                  <a:pt x="1349319" y="76200"/>
                  <a:pt x="1374719" y="16933"/>
                  <a:pt x="1340852" y="50800"/>
                </a:cubicBezTo>
                <a:cubicBezTo>
                  <a:pt x="1306985" y="84667"/>
                  <a:pt x="1366252" y="59267"/>
                  <a:pt x="1315452" y="76200"/>
                </a:cubicBezTo>
                <a:cubicBezTo>
                  <a:pt x="1307260" y="100777"/>
                  <a:pt x="1314400" y="97215"/>
                  <a:pt x="1283702" y="101600"/>
                </a:cubicBezTo>
                <a:cubicBezTo>
                  <a:pt x="1216188" y="111245"/>
                  <a:pt x="1170759" y="114754"/>
                  <a:pt x="1105902" y="120650"/>
                </a:cubicBezTo>
                <a:cubicBezTo>
                  <a:pt x="1095319" y="122767"/>
                  <a:pt x="1084530" y="124035"/>
                  <a:pt x="1074152" y="127000"/>
                </a:cubicBezTo>
                <a:cubicBezTo>
                  <a:pt x="1054844" y="132517"/>
                  <a:pt x="1037023" y="144510"/>
                  <a:pt x="1017002" y="146050"/>
                </a:cubicBezTo>
                <a:cubicBezTo>
                  <a:pt x="989485" y="148167"/>
                  <a:pt x="961913" y="149654"/>
                  <a:pt x="934452" y="152400"/>
                </a:cubicBezTo>
                <a:cubicBezTo>
                  <a:pt x="919559" y="153889"/>
                  <a:pt x="904913" y="157453"/>
                  <a:pt x="890002" y="158750"/>
                </a:cubicBezTo>
                <a:cubicBezTo>
                  <a:pt x="856197" y="161690"/>
                  <a:pt x="822269" y="162983"/>
                  <a:pt x="788402" y="165100"/>
                </a:cubicBezTo>
                <a:cubicBezTo>
                  <a:pt x="777819" y="167217"/>
                  <a:pt x="767298" y="169676"/>
                  <a:pt x="756652" y="171450"/>
                </a:cubicBezTo>
                <a:cubicBezTo>
                  <a:pt x="720632" y="177453"/>
                  <a:pt x="683854" y="179954"/>
                  <a:pt x="648702" y="190500"/>
                </a:cubicBezTo>
                <a:cubicBezTo>
                  <a:pt x="635880" y="194347"/>
                  <a:pt x="621741" y="195774"/>
                  <a:pt x="610602" y="203200"/>
                </a:cubicBezTo>
                <a:cubicBezTo>
                  <a:pt x="604252" y="207433"/>
                  <a:pt x="597346" y="210933"/>
                  <a:pt x="591552" y="215900"/>
                </a:cubicBezTo>
                <a:cubicBezTo>
                  <a:pt x="569481" y="234818"/>
                  <a:pt x="558112" y="256680"/>
                  <a:pt x="528052" y="266700"/>
                </a:cubicBezTo>
                <a:cubicBezTo>
                  <a:pt x="515352" y="270933"/>
                  <a:pt x="501213" y="272161"/>
                  <a:pt x="489952" y="279400"/>
                </a:cubicBezTo>
                <a:cubicBezTo>
                  <a:pt x="460319" y="298450"/>
                  <a:pt x="430364" y="317009"/>
                  <a:pt x="401052" y="336550"/>
                </a:cubicBezTo>
                <a:cubicBezTo>
                  <a:pt x="394702" y="340783"/>
                  <a:pt x="388976" y="346150"/>
                  <a:pt x="382002" y="349250"/>
                </a:cubicBezTo>
                <a:cubicBezTo>
                  <a:pt x="369769" y="354687"/>
                  <a:pt x="343902" y="361950"/>
                  <a:pt x="343902" y="361950"/>
                </a:cubicBezTo>
                <a:cubicBezTo>
                  <a:pt x="287522" y="446520"/>
                  <a:pt x="368669" y="321180"/>
                  <a:pt x="324852" y="400050"/>
                </a:cubicBezTo>
                <a:cubicBezTo>
                  <a:pt x="317439" y="413393"/>
                  <a:pt x="304279" y="423670"/>
                  <a:pt x="299452" y="438150"/>
                </a:cubicBezTo>
                <a:cubicBezTo>
                  <a:pt x="292328" y="459522"/>
                  <a:pt x="292957" y="460629"/>
                  <a:pt x="280402" y="482600"/>
                </a:cubicBezTo>
                <a:cubicBezTo>
                  <a:pt x="276616" y="489226"/>
                  <a:pt x="271115" y="494824"/>
                  <a:pt x="267702" y="501650"/>
                </a:cubicBezTo>
                <a:cubicBezTo>
                  <a:pt x="262604" y="511845"/>
                  <a:pt x="261325" y="523916"/>
                  <a:pt x="255002" y="533400"/>
                </a:cubicBezTo>
                <a:cubicBezTo>
                  <a:pt x="248360" y="543363"/>
                  <a:pt x="236385" y="548933"/>
                  <a:pt x="229602" y="558800"/>
                </a:cubicBezTo>
                <a:cubicBezTo>
                  <a:pt x="212943" y="583032"/>
                  <a:pt x="202795" y="611475"/>
                  <a:pt x="185152" y="635000"/>
                </a:cubicBezTo>
                <a:cubicBezTo>
                  <a:pt x="172452" y="651933"/>
                  <a:pt x="157843" y="667590"/>
                  <a:pt x="147052" y="685800"/>
                </a:cubicBezTo>
                <a:cubicBezTo>
                  <a:pt x="123883" y="724897"/>
                  <a:pt x="111942" y="770962"/>
                  <a:pt x="83552" y="806450"/>
                </a:cubicBezTo>
                <a:cubicBezTo>
                  <a:pt x="75085" y="817033"/>
                  <a:pt x="65125" y="826578"/>
                  <a:pt x="58152" y="838200"/>
                </a:cubicBezTo>
                <a:cubicBezTo>
                  <a:pt x="52287" y="847974"/>
                  <a:pt x="50081" y="859534"/>
                  <a:pt x="45452" y="869950"/>
                </a:cubicBezTo>
                <a:cubicBezTo>
                  <a:pt x="41607" y="878600"/>
                  <a:pt x="37622" y="887233"/>
                  <a:pt x="32752" y="895350"/>
                </a:cubicBezTo>
                <a:cubicBezTo>
                  <a:pt x="0" y="949937"/>
                  <a:pt x="13775" y="914182"/>
                  <a:pt x="1002" y="952500"/>
                </a:cubicBezTo>
                <a:cubicBezTo>
                  <a:pt x="1576" y="959968"/>
                  <a:pt x="2697" y="1034771"/>
                  <a:pt x="13702" y="1060450"/>
                </a:cubicBezTo>
                <a:cubicBezTo>
                  <a:pt x="16708" y="1067465"/>
                  <a:pt x="22616" y="1072874"/>
                  <a:pt x="26402" y="1079500"/>
                </a:cubicBezTo>
                <a:cubicBezTo>
                  <a:pt x="31098" y="1087719"/>
                  <a:pt x="34406" y="1096681"/>
                  <a:pt x="39102" y="1104900"/>
                </a:cubicBezTo>
                <a:cubicBezTo>
                  <a:pt x="42888" y="1111526"/>
                  <a:pt x="48016" y="1117324"/>
                  <a:pt x="51802" y="1123950"/>
                </a:cubicBezTo>
                <a:cubicBezTo>
                  <a:pt x="56498" y="1132169"/>
                  <a:pt x="58822" y="1141777"/>
                  <a:pt x="64502" y="1149350"/>
                </a:cubicBezTo>
                <a:cubicBezTo>
                  <a:pt x="71686" y="1158929"/>
                  <a:pt x="82110" y="1165659"/>
                  <a:pt x="89902" y="1174750"/>
                </a:cubicBezTo>
                <a:cubicBezTo>
                  <a:pt x="94869" y="1180544"/>
                  <a:pt x="97716" y="1187937"/>
                  <a:pt x="102602" y="1193800"/>
                </a:cubicBezTo>
                <a:cubicBezTo>
                  <a:pt x="115656" y="1209465"/>
                  <a:pt x="138153" y="1226813"/>
                  <a:pt x="153402" y="1238250"/>
                </a:cubicBezTo>
                <a:cubicBezTo>
                  <a:pt x="159507" y="1242829"/>
                  <a:pt x="165626" y="1247537"/>
                  <a:pt x="172452" y="1250950"/>
                </a:cubicBezTo>
                <a:cubicBezTo>
                  <a:pt x="182647" y="1256048"/>
                  <a:pt x="194007" y="1258552"/>
                  <a:pt x="204202" y="1263650"/>
                </a:cubicBezTo>
                <a:cubicBezTo>
                  <a:pt x="211028" y="1267063"/>
                  <a:pt x="216426" y="1272937"/>
                  <a:pt x="223252" y="1276350"/>
                </a:cubicBezTo>
                <a:cubicBezTo>
                  <a:pt x="229239" y="1279343"/>
                  <a:pt x="236035" y="1280350"/>
                  <a:pt x="242302" y="1282700"/>
                </a:cubicBezTo>
                <a:cubicBezTo>
                  <a:pt x="252975" y="1286702"/>
                  <a:pt x="263238" y="1291795"/>
                  <a:pt x="274052" y="1295400"/>
                </a:cubicBezTo>
                <a:cubicBezTo>
                  <a:pt x="282331" y="1298160"/>
                  <a:pt x="291061" y="1299352"/>
                  <a:pt x="299452" y="1301750"/>
                </a:cubicBezTo>
                <a:cubicBezTo>
                  <a:pt x="305888" y="1303589"/>
                  <a:pt x="312152" y="1305983"/>
                  <a:pt x="318502" y="1308100"/>
                </a:cubicBezTo>
                <a:cubicBezTo>
                  <a:pt x="360835" y="1305983"/>
                  <a:pt x="403395" y="1306608"/>
                  <a:pt x="445502" y="1301750"/>
                </a:cubicBezTo>
                <a:cubicBezTo>
                  <a:pt x="458801" y="1300216"/>
                  <a:pt x="483602" y="1289050"/>
                  <a:pt x="483602" y="1289050"/>
                </a:cubicBezTo>
                <a:cubicBezTo>
                  <a:pt x="489952" y="1282700"/>
                  <a:pt x="495753" y="1275749"/>
                  <a:pt x="502652" y="1270000"/>
                </a:cubicBezTo>
                <a:cubicBezTo>
                  <a:pt x="508515" y="1265114"/>
                  <a:pt x="516816" y="1263163"/>
                  <a:pt x="521702" y="1257300"/>
                </a:cubicBezTo>
                <a:cubicBezTo>
                  <a:pt x="527762" y="1250028"/>
                  <a:pt x="528242" y="1239087"/>
                  <a:pt x="534402" y="1231900"/>
                </a:cubicBezTo>
                <a:cubicBezTo>
                  <a:pt x="541290" y="1223865"/>
                  <a:pt x="551767" y="1219738"/>
                  <a:pt x="559802" y="1212850"/>
                </a:cubicBezTo>
                <a:cubicBezTo>
                  <a:pt x="632622" y="1150433"/>
                  <a:pt x="532761" y="1233541"/>
                  <a:pt x="591552" y="1174750"/>
                </a:cubicBezTo>
                <a:cubicBezTo>
                  <a:pt x="596948" y="1169354"/>
                  <a:pt x="604252" y="1166283"/>
                  <a:pt x="610602" y="1162050"/>
                </a:cubicBezTo>
                <a:cubicBezTo>
                  <a:pt x="612719" y="1155700"/>
                  <a:pt x="613959" y="1148987"/>
                  <a:pt x="616952" y="1143000"/>
                </a:cubicBezTo>
                <a:cubicBezTo>
                  <a:pt x="620365" y="1136174"/>
                  <a:pt x="626646" y="1130965"/>
                  <a:pt x="629652" y="1123950"/>
                </a:cubicBezTo>
                <a:cubicBezTo>
                  <a:pt x="633090" y="1115928"/>
                  <a:pt x="633494" y="1106909"/>
                  <a:pt x="636002" y="1098550"/>
                </a:cubicBezTo>
                <a:cubicBezTo>
                  <a:pt x="641772" y="1079316"/>
                  <a:pt x="648702" y="1060450"/>
                  <a:pt x="655052" y="1041400"/>
                </a:cubicBezTo>
                <a:cubicBezTo>
                  <a:pt x="657169" y="1035050"/>
                  <a:pt x="656669" y="1027083"/>
                  <a:pt x="661402" y="1022350"/>
                </a:cubicBezTo>
                <a:lnTo>
                  <a:pt x="680452" y="1003300"/>
                </a:lnTo>
                <a:cubicBezTo>
                  <a:pt x="687576" y="981928"/>
                  <a:pt x="686947" y="980821"/>
                  <a:pt x="699502" y="958850"/>
                </a:cubicBezTo>
                <a:cubicBezTo>
                  <a:pt x="703288" y="952224"/>
                  <a:pt x="708789" y="946626"/>
                  <a:pt x="712202" y="939800"/>
                </a:cubicBezTo>
                <a:cubicBezTo>
                  <a:pt x="715195" y="933813"/>
                  <a:pt x="713819" y="925483"/>
                  <a:pt x="718552" y="920750"/>
                </a:cubicBezTo>
                <a:cubicBezTo>
                  <a:pt x="723285" y="916017"/>
                  <a:pt x="731252" y="916517"/>
                  <a:pt x="737602" y="914400"/>
                </a:cubicBezTo>
                <a:cubicBezTo>
                  <a:pt x="753563" y="866517"/>
                  <a:pt x="730176" y="923682"/>
                  <a:pt x="763002" y="882650"/>
                </a:cubicBezTo>
                <a:cubicBezTo>
                  <a:pt x="783453" y="857086"/>
                  <a:pt x="752313" y="868341"/>
                  <a:pt x="782052" y="844550"/>
                </a:cubicBezTo>
                <a:cubicBezTo>
                  <a:pt x="787279" y="840369"/>
                  <a:pt x="794752" y="840317"/>
                  <a:pt x="801102" y="838200"/>
                </a:cubicBezTo>
                <a:cubicBezTo>
                  <a:pt x="834969" y="787400"/>
                  <a:pt x="790519" y="848783"/>
                  <a:pt x="832852" y="806450"/>
                </a:cubicBezTo>
                <a:cubicBezTo>
                  <a:pt x="838248" y="801054"/>
                  <a:pt x="839809" y="792426"/>
                  <a:pt x="845552" y="787400"/>
                </a:cubicBezTo>
                <a:cubicBezTo>
                  <a:pt x="857039" y="777349"/>
                  <a:pt x="870952" y="770467"/>
                  <a:pt x="883652" y="762000"/>
                </a:cubicBezTo>
                <a:cubicBezTo>
                  <a:pt x="890002" y="757767"/>
                  <a:pt x="897306" y="754696"/>
                  <a:pt x="902702" y="749300"/>
                </a:cubicBezTo>
                <a:cubicBezTo>
                  <a:pt x="909052" y="742950"/>
                  <a:pt x="914934" y="736094"/>
                  <a:pt x="921752" y="730250"/>
                </a:cubicBezTo>
                <a:cubicBezTo>
                  <a:pt x="929787" y="723362"/>
                  <a:pt x="939668" y="718684"/>
                  <a:pt x="947152" y="711200"/>
                </a:cubicBezTo>
                <a:cubicBezTo>
                  <a:pt x="952548" y="705804"/>
                  <a:pt x="953893" y="696918"/>
                  <a:pt x="959852" y="692150"/>
                </a:cubicBezTo>
                <a:cubicBezTo>
                  <a:pt x="965079" y="687969"/>
                  <a:pt x="972915" y="688793"/>
                  <a:pt x="978902" y="685800"/>
                </a:cubicBezTo>
                <a:cubicBezTo>
                  <a:pt x="985728" y="682387"/>
                  <a:pt x="991602" y="677333"/>
                  <a:pt x="997952" y="673100"/>
                </a:cubicBezTo>
                <a:cubicBezTo>
                  <a:pt x="1000069" y="666750"/>
                  <a:pt x="999569" y="658783"/>
                  <a:pt x="1004302" y="654050"/>
                </a:cubicBezTo>
                <a:cubicBezTo>
                  <a:pt x="1009035" y="649317"/>
                  <a:pt x="1017365" y="650693"/>
                  <a:pt x="1023352" y="647700"/>
                </a:cubicBezTo>
                <a:cubicBezTo>
                  <a:pt x="1030178" y="644287"/>
                  <a:pt x="1036539" y="639886"/>
                  <a:pt x="1042402" y="635000"/>
                </a:cubicBezTo>
                <a:cubicBezTo>
                  <a:pt x="1049301" y="629251"/>
                  <a:pt x="1054144" y="621170"/>
                  <a:pt x="1061452" y="615950"/>
                </a:cubicBezTo>
                <a:cubicBezTo>
                  <a:pt x="1104928" y="584896"/>
                  <a:pt x="1069906" y="620547"/>
                  <a:pt x="1105902" y="590550"/>
                </a:cubicBezTo>
                <a:cubicBezTo>
                  <a:pt x="1112801" y="584801"/>
                  <a:pt x="1117376" y="576321"/>
                  <a:pt x="1124952" y="571500"/>
                </a:cubicBezTo>
                <a:cubicBezTo>
                  <a:pt x="1140924" y="561336"/>
                  <a:pt x="1175752" y="546100"/>
                  <a:pt x="1175752" y="546100"/>
                </a:cubicBezTo>
                <a:cubicBezTo>
                  <a:pt x="1179985" y="539750"/>
                  <a:pt x="1182493" y="531818"/>
                  <a:pt x="1188452" y="527050"/>
                </a:cubicBezTo>
                <a:cubicBezTo>
                  <a:pt x="1193679" y="522869"/>
                  <a:pt x="1202769" y="525433"/>
                  <a:pt x="1207502" y="520700"/>
                </a:cubicBezTo>
                <a:cubicBezTo>
                  <a:pt x="1241369" y="486833"/>
                  <a:pt x="1182102" y="512233"/>
                  <a:pt x="1232902" y="495300"/>
                </a:cubicBezTo>
                <a:cubicBezTo>
                  <a:pt x="1241369" y="488950"/>
                  <a:pt x="1250267" y="483138"/>
                  <a:pt x="1258302" y="476250"/>
                </a:cubicBezTo>
                <a:cubicBezTo>
                  <a:pt x="1301083" y="439580"/>
                  <a:pt x="1254298" y="472569"/>
                  <a:pt x="1296402" y="444500"/>
                </a:cubicBezTo>
                <a:cubicBezTo>
                  <a:pt x="1308546" y="408067"/>
                  <a:pt x="1294055" y="442075"/>
                  <a:pt x="1321802" y="406400"/>
                </a:cubicBezTo>
                <a:cubicBezTo>
                  <a:pt x="1331173" y="394352"/>
                  <a:pt x="1340376" y="381952"/>
                  <a:pt x="1347202" y="368300"/>
                </a:cubicBezTo>
                <a:cubicBezTo>
                  <a:pt x="1351435" y="359833"/>
                  <a:pt x="1354400" y="350603"/>
                  <a:pt x="1359902" y="342900"/>
                </a:cubicBezTo>
                <a:cubicBezTo>
                  <a:pt x="1365122" y="335592"/>
                  <a:pt x="1372602" y="330200"/>
                  <a:pt x="1378952" y="323850"/>
                </a:cubicBezTo>
                <a:cubicBezTo>
                  <a:pt x="1394913" y="275967"/>
                  <a:pt x="1373383" y="334989"/>
                  <a:pt x="1398002" y="285750"/>
                </a:cubicBezTo>
                <a:cubicBezTo>
                  <a:pt x="1400995" y="279763"/>
                  <a:pt x="1400171" y="271927"/>
                  <a:pt x="1404352" y="266700"/>
                </a:cubicBezTo>
                <a:cubicBezTo>
                  <a:pt x="1409120" y="260741"/>
                  <a:pt x="1417052" y="258233"/>
                  <a:pt x="1423402" y="254000"/>
                </a:cubicBezTo>
                <a:cubicBezTo>
                  <a:pt x="1439363" y="206117"/>
                  <a:pt x="1415976" y="263282"/>
                  <a:pt x="1448802" y="222250"/>
                </a:cubicBezTo>
                <a:cubicBezTo>
                  <a:pt x="1452983" y="217023"/>
                  <a:pt x="1452159" y="209187"/>
                  <a:pt x="1455152" y="203200"/>
                </a:cubicBezTo>
                <a:cubicBezTo>
                  <a:pt x="1458565" y="196374"/>
                  <a:pt x="1462966" y="190013"/>
                  <a:pt x="1467852" y="184150"/>
                </a:cubicBezTo>
                <a:cubicBezTo>
                  <a:pt x="1473601" y="177251"/>
                  <a:pt x="1481389" y="172189"/>
                  <a:pt x="1486902" y="165100"/>
                </a:cubicBezTo>
                <a:cubicBezTo>
                  <a:pt x="1512376" y="132348"/>
                  <a:pt x="1509071" y="136693"/>
                  <a:pt x="1518652" y="107950"/>
                </a:cubicBezTo>
                <a:cubicBezTo>
                  <a:pt x="1516535" y="86783"/>
                  <a:pt x="1515537" y="65475"/>
                  <a:pt x="1512302" y="44450"/>
                </a:cubicBezTo>
                <a:cubicBezTo>
                  <a:pt x="1511284" y="37834"/>
                  <a:pt x="1510685" y="30133"/>
                  <a:pt x="1505952" y="25400"/>
                </a:cubicBezTo>
                <a:cubicBezTo>
                  <a:pt x="1495159" y="14607"/>
                  <a:pt x="1467852" y="0"/>
                  <a:pt x="1467852" y="0"/>
                </a:cubicBezTo>
                <a:cubicBezTo>
                  <a:pt x="1419211" y="6949"/>
                  <a:pt x="1443510" y="3175"/>
                  <a:pt x="1429752" y="6350"/>
                </a:cubicBezTo>
                <a:close/>
              </a:path>
            </a:pathLst>
          </a:custGeom>
          <a:solidFill>
            <a:srgbClr val="755C95">
              <a:alpha val="10000"/>
            </a:srgbClr>
          </a:solidFill>
          <a:ln w="25400" cap="flat" cmpd="sng" algn="ctr">
            <a:solidFill>
              <a:srgbClr val="755C95"/>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6679809" y="2824630"/>
            <a:ext cx="673100" cy="673100"/>
          </a:xfrm>
          <a:prstGeom prst="ellipse">
            <a:avLst/>
          </a:prstGeom>
          <a:solidFill>
            <a:srgbClr val="755C95">
              <a:alpha val="10000"/>
            </a:srgbClr>
          </a:solidFill>
          <a:ln w="25400" cap="flat" cmpd="sng" algn="ctr">
            <a:solidFill>
              <a:srgbClr val="755C95"/>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7231180" y="2120900"/>
            <a:ext cx="222250" cy="196850"/>
          </a:xfrm>
          <a:prstGeom prst="ellipse">
            <a:avLst/>
          </a:prstGeom>
          <a:solidFill>
            <a:srgbClr val="755C95">
              <a:alpha val="25000"/>
            </a:srgbClr>
          </a:solidFill>
          <a:ln w="15875" cap="flat" cmpd="sng" algn="ctr">
            <a:solidFill>
              <a:srgbClr val="755C95"/>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Oval 36"/>
          <p:cNvSpPr/>
          <p:nvPr/>
        </p:nvSpPr>
        <p:spPr>
          <a:xfrm>
            <a:off x="5318124" y="1974623"/>
            <a:ext cx="301625" cy="267154"/>
          </a:xfrm>
          <a:prstGeom prst="ellipse">
            <a:avLst/>
          </a:prstGeom>
          <a:solidFill>
            <a:srgbClr val="755C95">
              <a:alpha val="25000"/>
            </a:srgbClr>
          </a:solidFill>
          <a:ln w="19050" cap="flat" cmpd="sng" algn="ctr">
            <a:solidFill>
              <a:srgbClr val="755C95"/>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Oval 37"/>
          <p:cNvSpPr/>
          <p:nvPr/>
        </p:nvSpPr>
        <p:spPr>
          <a:xfrm>
            <a:off x="4991100" y="4365625"/>
            <a:ext cx="222250" cy="196850"/>
          </a:xfrm>
          <a:prstGeom prst="ellipse">
            <a:avLst/>
          </a:prstGeom>
          <a:solidFill>
            <a:srgbClr val="FFFF00">
              <a:alpha val="30000"/>
            </a:srgbClr>
          </a:solidFill>
          <a:ln w="22225" cap="flat" cmpd="sng" algn="ctr">
            <a:solidFill>
              <a:srgbClr val="FFFF00"/>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a:off x="6254750" y="2482850"/>
            <a:ext cx="222250" cy="196850"/>
          </a:xfrm>
          <a:prstGeom prst="ellipse">
            <a:avLst/>
          </a:prstGeom>
          <a:solidFill>
            <a:srgbClr val="FFFF00">
              <a:alpha val="30000"/>
            </a:srgbClr>
          </a:solidFill>
          <a:ln w="22225" cap="flat" cmpd="sng" algn="ctr">
            <a:solidFill>
              <a:srgbClr val="FFFF00"/>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Oval 41"/>
          <p:cNvSpPr/>
          <p:nvPr/>
        </p:nvSpPr>
        <p:spPr>
          <a:xfrm>
            <a:off x="5343524" y="2762157"/>
            <a:ext cx="222250" cy="175745"/>
          </a:xfrm>
          <a:prstGeom prst="ellipse">
            <a:avLst/>
          </a:prstGeom>
          <a:solidFill>
            <a:srgbClr val="FFFF00">
              <a:alpha val="30000"/>
            </a:srgbClr>
          </a:solidFill>
          <a:ln w="19050" cap="flat" cmpd="sng" algn="ctr">
            <a:solidFill>
              <a:srgbClr val="FFFF00"/>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Oval 54"/>
          <p:cNvSpPr/>
          <p:nvPr/>
        </p:nvSpPr>
        <p:spPr>
          <a:xfrm>
            <a:off x="6045200" y="1403350"/>
            <a:ext cx="222250" cy="196850"/>
          </a:xfrm>
          <a:prstGeom prst="ellipse">
            <a:avLst/>
          </a:prstGeom>
          <a:solidFill>
            <a:srgbClr val="FFFF00">
              <a:alpha val="30000"/>
            </a:srgbClr>
          </a:solidFill>
          <a:ln w="22225" cap="flat" cmpd="sng" algn="ctr">
            <a:solidFill>
              <a:srgbClr val="FFFF00"/>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Oval 55"/>
          <p:cNvSpPr/>
          <p:nvPr/>
        </p:nvSpPr>
        <p:spPr>
          <a:xfrm>
            <a:off x="5934075" y="2302639"/>
            <a:ext cx="222250" cy="196850"/>
          </a:xfrm>
          <a:prstGeom prst="ellipse">
            <a:avLst/>
          </a:prstGeom>
          <a:solidFill>
            <a:srgbClr val="FFFF00">
              <a:alpha val="30000"/>
            </a:srgbClr>
          </a:solidFill>
          <a:ln w="22225" cap="flat" cmpd="sng" algn="ctr">
            <a:solidFill>
              <a:srgbClr val="FFFF00"/>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Oval 59"/>
          <p:cNvSpPr/>
          <p:nvPr/>
        </p:nvSpPr>
        <p:spPr>
          <a:xfrm>
            <a:off x="5822950" y="2450276"/>
            <a:ext cx="222250" cy="98425"/>
          </a:xfrm>
          <a:prstGeom prst="ellipse">
            <a:avLst/>
          </a:prstGeom>
          <a:solidFill>
            <a:srgbClr val="2F50FF">
              <a:alpha val="24000"/>
            </a:srgbClr>
          </a:solidFill>
          <a:ln w="19050" cap="flat" cmpd="sng" algn="ctr">
            <a:solidFill>
              <a:srgbClr val="2F50FF"/>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Oval 60"/>
          <p:cNvSpPr/>
          <p:nvPr/>
        </p:nvSpPr>
        <p:spPr>
          <a:xfrm>
            <a:off x="5857140" y="2241777"/>
            <a:ext cx="153870" cy="275402"/>
          </a:xfrm>
          <a:prstGeom prst="ellipse">
            <a:avLst/>
          </a:prstGeom>
          <a:solidFill>
            <a:srgbClr val="755C95">
              <a:alpha val="25000"/>
            </a:srgbClr>
          </a:solidFill>
          <a:ln w="15875" cap="flat" cmpd="sng" algn="ctr">
            <a:solidFill>
              <a:srgbClr val="755C95"/>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Oval 61"/>
          <p:cNvSpPr/>
          <p:nvPr/>
        </p:nvSpPr>
        <p:spPr>
          <a:xfrm>
            <a:off x="6011010" y="3260753"/>
            <a:ext cx="392220" cy="236978"/>
          </a:xfrm>
          <a:prstGeom prst="ellipse">
            <a:avLst/>
          </a:prstGeom>
          <a:solidFill>
            <a:srgbClr val="66BB04">
              <a:alpha val="15000"/>
            </a:srgbClr>
          </a:solidFill>
          <a:ln w="15875" cap="flat" cmpd="sng" algn="ctr">
            <a:solidFill>
              <a:srgbClr val="66BB04"/>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TextBox 63"/>
          <p:cNvSpPr txBox="1"/>
          <p:nvPr/>
        </p:nvSpPr>
        <p:spPr>
          <a:xfrm>
            <a:off x="106552" y="849352"/>
            <a:ext cx="2221366" cy="369332"/>
          </a:xfrm>
          <a:prstGeom prst="rect">
            <a:avLst/>
          </a:prstGeom>
          <a:noFill/>
        </p:spPr>
        <p:txBody>
          <a:bodyPr wrap="square" rtlCol="0">
            <a:spAutoFit/>
          </a:bodyPr>
          <a:lstStyle/>
          <a:p>
            <a:r>
              <a:rPr lang="en-US" sz="900" b="1" dirty="0" smtClean="0">
                <a:solidFill>
                  <a:srgbClr val="EB08DE"/>
                </a:solidFill>
              </a:rPr>
              <a:t>Animate colored areas marked right with dash lines with below list.</a:t>
            </a:r>
            <a:endParaRPr lang="en-US" sz="900" b="1" dirty="0">
              <a:solidFill>
                <a:srgbClr val="EB08DE"/>
              </a:solidFill>
            </a:endParaRPr>
          </a:p>
        </p:txBody>
      </p:sp>
      <p:sp>
        <p:nvSpPr>
          <p:cNvPr id="65" name="TextBox 64"/>
          <p:cNvSpPr txBox="1"/>
          <p:nvPr/>
        </p:nvSpPr>
        <p:spPr>
          <a:xfrm>
            <a:off x="182033" y="1235959"/>
            <a:ext cx="2093385" cy="884941"/>
          </a:xfrm>
          <a:prstGeom prst="rect">
            <a:avLst/>
          </a:prstGeom>
          <a:noFill/>
        </p:spPr>
        <p:txBody>
          <a:bodyPr wrap="square" rtlCol="0">
            <a:spAutoFit/>
          </a:bodyPr>
          <a:lstStyle/>
          <a:p>
            <a:r>
              <a:rPr lang="en-US" sz="900" b="1" dirty="0" smtClean="0"/>
              <a:t>Please Note: </a:t>
            </a:r>
            <a:r>
              <a:rPr lang="en-US" sz="700" dirty="0" smtClean="0"/>
              <a:t>The shaded areas marked on the pathway with colored dash lines are only to show you what areas should be animated with which listed Motif. Please use the design method you feel best expresses what we are trying to get across to the viewer and </a:t>
            </a:r>
            <a:r>
              <a:rPr lang="en-US" sz="700" b="1" dirty="0" smtClean="0">
                <a:solidFill>
                  <a:srgbClr val="EB08DE"/>
                </a:solidFill>
              </a:rPr>
              <a:t>NOT THESE COLORED DASH LINES</a:t>
            </a:r>
            <a:r>
              <a:rPr lang="en-US" sz="700" dirty="0" smtClean="0">
                <a:solidFill>
                  <a:srgbClr val="EB08DE"/>
                </a:solidFill>
              </a:rPr>
              <a:t>.</a:t>
            </a:r>
            <a:endParaRPr lang="en-US" sz="700" dirty="0">
              <a:solidFill>
                <a:srgbClr val="EB08DE"/>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 name="Picture 14" descr="UbiScan_PW_colored.ai"/>
          <p:cNvPicPr>
            <a:picLocks noChangeAspect="1"/>
          </p:cNvPicPr>
          <p:nvPr/>
        </p:nvPicPr>
        <mc:AlternateContent>
          <mc:Choice xmlns:ma="http://schemas.microsoft.com/office/mac/drawingml/2008/main" Requires="ma">
            <p:blipFill>
              <a:blip r:embed="rId3"/>
              <a:stretch>
                <a:fillRect/>
              </a:stretch>
            </p:blipFill>
          </mc:Choice>
          <mc:Fallback>
            <p:blipFill>
              <a:blip r:embed="rId4"/>
              <a:stretch>
                <a:fillRect/>
              </a:stretch>
            </p:blipFill>
          </mc:Fallback>
        </mc:AlternateContent>
        <p:spPr>
          <a:xfrm>
            <a:off x="1416050" y="907878"/>
            <a:ext cx="7600950" cy="5612774"/>
          </a:xfrm>
          <a:prstGeom prst="rect">
            <a:avLst/>
          </a:prstGeom>
        </p:spPr>
      </p:pic>
      <p:sp>
        <p:nvSpPr>
          <p:cNvPr id="6" name="TextBox 5"/>
          <p:cNvSpPr txBox="1"/>
          <p:nvPr/>
        </p:nvSpPr>
        <p:spPr>
          <a:xfrm>
            <a:off x="534582" y="506280"/>
            <a:ext cx="2146140" cy="584776"/>
          </a:xfrm>
          <a:prstGeom prst="rect">
            <a:avLst/>
          </a:prstGeom>
          <a:noFill/>
        </p:spPr>
        <p:txBody>
          <a:bodyPr wrap="none" rtlCol="0">
            <a:spAutoFit/>
          </a:bodyPr>
          <a:lstStyle/>
          <a:p>
            <a:r>
              <a:rPr lang="en-US" sz="3200" dirty="0" err="1" smtClean="0"/>
              <a:t>UbiScan</a:t>
            </a:r>
            <a:r>
              <a:rPr lang="en-US" sz="3200" dirty="0" smtClean="0"/>
              <a:t>™</a:t>
            </a:r>
            <a:endParaRPr lang="en-US" sz="3200" dirty="0"/>
          </a:p>
        </p:txBody>
      </p:sp>
      <p:grpSp>
        <p:nvGrpSpPr>
          <p:cNvPr id="5" name="Group 4"/>
          <p:cNvGrpSpPr/>
          <p:nvPr/>
        </p:nvGrpSpPr>
        <p:grpSpPr>
          <a:xfrm>
            <a:off x="3443738" y="1837267"/>
            <a:ext cx="563189" cy="601133"/>
            <a:chOff x="300718" y="3835400"/>
            <a:chExt cx="2133442" cy="1744133"/>
          </a:xfrm>
        </p:grpSpPr>
        <p:sp>
          <p:nvSpPr>
            <p:cNvPr id="8" name="Oval 7"/>
            <p:cNvSpPr/>
            <p:nvPr/>
          </p:nvSpPr>
          <p:spPr>
            <a:xfrm>
              <a:off x="300718" y="3835400"/>
              <a:ext cx="2133442" cy="1744133"/>
            </a:xfrm>
            <a:prstGeom prst="ellipse">
              <a:avLst/>
            </a:prstGeom>
            <a:solidFill>
              <a:srgbClr val="EB08DE">
                <a:alpha val="10000"/>
              </a:srgbClr>
            </a:solidFill>
            <a:ln w="34925" cap="flat" cmpd="sng" algn="ctr">
              <a:solidFill>
                <a:srgbClr val="EB08DE"/>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300718" y="3835400"/>
              <a:ext cx="2133442" cy="1744133"/>
            </a:xfrm>
            <a:prstGeom prst="ellipse">
              <a:avLst/>
            </a:prstGeom>
            <a:noFill/>
            <a:ln w="34925" cap="flat" cmpd="sng" algn="ctr">
              <a:solidFill>
                <a:srgbClr val="EB08DE"/>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0" name="Rectangle 9"/>
          <p:cNvSpPr/>
          <p:nvPr/>
        </p:nvSpPr>
        <p:spPr>
          <a:xfrm>
            <a:off x="495452" y="5209912"/>
            <a:ext cx="2167308" cy="1509702"/>
          </a:xfrm>
          <a:prstGeom prst="rect">
            <a:avLst/>
          </a:prstGeom>
          <a:noFill/>
          <a:ln w="28575" cap="flat" cmpd="sng" algn="ctr">
            <a:solidFill>
              <a:srgbClr val="EB08DE"/>
            </a:soli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Connector 10"/>
          <p:cNvCxnSpPr/>
          <p:nvPr/>
        </p:nvCxnSpPr>
        <p:spPr>
          <a:xfrm flipV="1">
            <a:off x="2662760" y="4146604"/>
            <a:ext cx="1973346" cy="1063309"/>
          </a:xfrm>
          <a:prstGeom prst="line">
            <a:avLst/>
          </a:prstGeom>
          <a:ln w="28575" cap="flat" cmpd="sng" algn="ctr">
            <a:solidFill>
              <a:srgbClr val="EB08DE"/>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495452" y="6446528"/>
            <a:ext cx="2167308" cy="230832"/>
          </a:xfrm>
          <a:prstGeom prst="rect">
            <a:avLst/>
          </a:prstGeom>
        </p:spPr>
        <p:txBody>
          <a:bodyPr wrap="square">
            <a:spAutoFit/>
          </a:bodyPr>
          <a:lstStyle/>
          <a:p>
            <a:pPr algn="ctr"/>
            <a:r>
              <a:rPr lang="en-US" sz="900" dirty="0" smtClean="0"/>
              <a:t>Image File: </a:t>
            </a:r>
            <a:r>
              <a:rPr lang="en-US" sz="900" dirty="0" err="1" smtClean="0"/>
              <a:t>UbScan_Motif.ai</a:t>
            </a:r>
            <a:endParaRPr lang="en-US" sz="900" dirty="0"/>
          </a:p>
        </p:txBody>
      </p:sp>
      <p:pic>
        <p:nvPicPr>
          <p:cNvPr id="16" name="Picture 15" descr="UbScan_Motif.ai"/>
          <p:cNvPicPr>
            <a:picLocks noChangeAspect="1"/>
          </p:cNvPicPr>
          <p:nvPr/>
        </p:nvPicPr>
        <mc:AlternateContent>
          <mc:Choice xmlns:ma="http://schemas.microsoft.com/office/mac/drawingml/2008/main" Requires="ma">
            <p:blipFill>
              <a:blip r:embed="rId5"/>
              <a:stretch>
                <a:fillRect/>
              </a:stretch>
            </p:blipFill>
          </mc:Choice>
          <mc:Fallback>
            <p:blipFill>
              <a:blip r:embed="rId6"/>
              <a:stretch>
                <a:fillRect/>
              </a:stretch>
            </p:blipFill>
          </mc:Fallback>
        </mc:AlternateContent>
        <p:spPr>
          <a:xfrm>
            <a:off x="512386" y="5129492"/>
            <a:ext cx="2167308" cy="1444872"/>
          </a:xfrm>
          <a:prstGeom prst="rect">
            <a:avLst/>
          </a:prstGeom>
        </p:spPr>
      </p:pic>
      <p:sp>
        <p:nvSpPr>
          <p:cNvPr id="21" name="Rectangle 20"/>
          <p:cNvSpPr/>
          <p:nvPr/>
        </p:nvSpPr>
        <p:spPr>
          <a:xfrm>
            <a:off x="6849692" y="6520652"/>
            <a:ext cx="2167308" cy="230832"/>
          </a:xfrm>
          <a:prstGeom prst="rect">
            <a:avLst/>
          </a:prstGeom>
        </p:spPr>
        <p:txBody>
          <a:bodyPr wrap="square">
            <a:spAutoFit/>
          </a:bodyPr>
          <a:lstStyle/>
          <a:p>
            <a:pPr algn="ctr"/>
            <a:r>
              <a:rPr lang="en-US" sz="900" dirty="0" smtClean="0">
                <a:solidFill>
                  <a:schemeClr val="accent6">
                    <a:lumMod val="75000"/>
                  </a:schemeClr>
                </a:solidFill>
              </a:rPr>
              <a:t>Image File: </a:t>
            </a:r>
            <a:r>
              <a:rPr lang="en-US" sz="900" dirty="0" err="1" smtClean="0">
                <a:solidFill>
                  <a:schemeClr val="accent6">
                    <a:lumMod val="75000"/>
                  </a:schemeClr>
                </a:solidFill>
              </a:rPr>
              <a:t>UbScan_PW.ai</a:t>
            </a:r>
            <a:endParaRPr lang="en-US" sz="900" dirty="0">
              <a:solidFill>
                <a:schemeClr val="accent6">
                  <a:lumMod val="75000"/>
                </a:schemeClr>
              </a:solidFill>
            </a:endParaRPr>
          </a:p>
        </p:txBody>
      </p:sp>
      <p:cxnSp>
        <p:nvCxnSpPr>
          <p:cNvPr id="27" name="Straight Connector 26"/>
          <p:cNvCxnSpPr>
            <a:endCxn id="8" idx="2"/>
          </p:cNvCxnSpPr>
          <p:nvPr/>
        </p:nvCxnSpPr>
        <p:spPr>
          <a:xfrm>
            <a:off x="1270000" y="1923075"/>
            <a:ext cx="2173738" cy="214759"/>
          </a:xfrm>
          <a:prstGeom prst="line">
            <a:avLst/>
          </a:prstGeom>
          <a:ln w="28575" cap="flat" cmpd="sng" algn="ctr">
            <a:solidFill>
              <a:srgbClr val="EB08DE"/>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22" name="Group 21"/>
          <p:cNvGrpSpPr/>
          <p:nvPr/>
        </p:nvGrpSpPr>
        <p:grpSpPr>
          <a:xfrm>
            <a:off x="558046" y="1528233"/>
            <a:ext cx="728888" cy="777995"/>
            <a:chOff x="300718" y="3835400"/>
            <a:chExt cx="2133442" cy="1744133"/>
          </a:xfrm>
          <a:solidFill>
            <a:srgbClr val="EB08DE"/>
          </a:solidFill>
        </p:grpSpPr>
        <p:sp>
          <p:nvSpPr>
            <p:cNvPr id="23" name="Oval 22"/>
            <p:cNvSpPr/>
            <p:nvPr/>
          </p:nvSpPr>
          <p:spPr>
            <a:xfrm>
              <a:off x="300718" y="3835400"/>
              <a:ext cx="2133442" cy="1744133"/>
            </a:xfrm>
            <a:prstGeom prst="ellipse">
              <a:avLst/>
            </a:prstGeom>
            <a:grpFill/>
            <a:ln w="34925" cap="flat" cmpd="sng" algn="ctr">
              <a:solidFill>
                <a:srgbClr val="EB08DE"/>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a:off x="300718" y="3835400"/>
              <a:ext cx="2133442" cy="1744133"/>
            </a:xfrm>
            <a:prstGeom prst="ellipse">
              <a:avLst/>
            </a:prstGeom>
            <a:grpFill/>
            <a:ln w="34925" cap="flat" cmpd="sng" algn="ctr">
              <a:solidFill>
                <a:srgbClr val="EB08DE"/>
              </a:solidFill>
              <a:prstDash val="solid"/>
              <a:round/>
              <a:headEnd type="none" w="med" len="med"/>
              <a:tailEnd type="none" w="med" len="med"/>
            </a:ln>
            <a:scene3d>
              <a:camera prst="orthographicFront"/>
              <a:lightRig rig="threePt" dir="t"/>
            </a:scene3d>
            <a:sp3d>
              <a:bevelT w="114300" h="114300"/>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5" name="TextBox 24"/>
          <p:cNvSpPr txBox="1"/>
          <p:nvPr/>
        </p:nvSpPr>
        <p:spPr>
          <a:xfrm>
            <a:off x="529320" y="1743467"/>
            <a:ext cx="757614" cy="307777"/>
          </a:xfrm>
          <a:prstGeom prst="rect">
            <a:avLst/>
          </a:prstGeom>
          <a:noFill/>
        </p:spPr>
        <p:txBody>
          <a:bodyPr wrap="square" rtlCol="0">
            <a:spAutoFit/>
          </a:bodyPr>
          <a:lstStyle/>
          <a:p>
            <a:pPr algn="ctr"/>
            <a:r>
              <a:rPr lang="en-US" sz="1400" b="1" dirty="0" smtClean="0">
                <a:solidFill>
                  <a:schemeClr val="bg1"/>
                </a:solidFill>
              </a:rPr>
              <a:t>K-GG</a:t>
            </a:r>
            <a:endParaRPr lang="en-US" sz="1400" b="1" dirty="0">
              <a:solidFill>
                <a:schemeClr val="bg1"/>
              </a:solidFill>
            </a:endParaRPr>
          </a:p>
        </p:txBody>
      </p:sp>
      <p:grpSp>
        <p:nvGrpSpPr>
          <p:cNvPr id="29" name="Group 28"/>
          <p:cNvGrpSpPr/>
          <p:nvPr/>
        </p:nvGrpSpPr>
        <p:grpSpPr>
          <a:xfrm>
            <a:off x="7679267" y="-8462"/>
            <a:ext cx="1236133" cy="556180"/>
            <a:chOff x="7035800" y="-8462"/>
            <a:chExt cx="1236133" cy="556180"/>
          </a:xfrm>
        </p:grpSpPr>
        <p:sp>
          <p:nvSpPr>
            <p:cNvPr id="30" name="Round Same Side Corner Rectangle 29"/>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TextBox 30"/>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4</a:t>
              </a:r>
              <a:endParaRPr lang="en-US" sz="1400" b="1" dirty="0">
                <a:solidFill>
                  <a:srgbClr val="FFFFFF"/>
                </a:solidFill>
              </a:endParaRPr>
            </a:p>
          </p:txBody>
        </p:sp>
      </p:grpSp>
      <p:sp>
        <p:nvSpPr>
          <p:cNvPr id="28" name="TextBox 27"/>
          <p:cNvSpPr txBox="1"/>
          <p:nvPr/>
        </p:nvSpPr>
        <p:spPr>
          <a:xfrm>
            <a:off x="444500" y="1251234"/>
            <a:ext cx="1047741" cy="276999"/>
          </a:xfrm>
          <a:prstGeom prst="rect">
            <a:avLst/>
          </a:prstGeom>
          <a:noFill/>
        </p:spPr>
        <p:txBody>
          <a:bodyPr wrap="square" rtlCol="0">
            <a:spAutoFit/>
          </a:bodyPr>
          <a:lstStyle/>
          <a:p>
            <a:r>
              <a:rPr lang="en-US" sz="1200" b="1" dirty="0" smtClean="0">
                <a:solidFill>
                  <a:srgbClr val="EB08DE"/>
                </a:solidFill>
              </a:rPr>
              <a:t>Animation</a:t>
            </a:r>
            <a:endParaRPr lang="en-US" sz="1200" b="1" dirty="0">
              <a:solidFill>
                <a:srgbClr val="EB08DE"/>
              </a:solidFill>
            </a:endParaRPr>
          </a:p>
        </p:txBody>
      </p:sp>
      <p:pic>
        <p:nvPicPr>
          <p:cNvPr id="32" name="Picture 31" descr="UbScan_Motif.ai"/>
          <p:cNvPicPr>
            <a:picLocks noChangeAspect="1"/>
          </p:cNvPicPr>
          <p:nvPr/>
        </p:nvPicPr>
        <mc:AlternateContent>
          <mc:Choice xmlns:ma="http://schemas.microsoft.com/office/mac/drawingml/2008/main" Requires="ma">
            <p:blipFill>
              <a:blip r:embed="rId5"/>
              <a:stretch>
                <a:fillRect/>
              </a:stretch>
            </p:blipFill>
          </mc:Choice>
          <mc:Fallback>
            <p:blipFill>
              <a:blip r:embed="rId6"/>
              <a:stretch>
                <a:fillRect/>
              </a:stretch>
            </p:blipFill>
          </mc:Fallback>
        </mc:AlternateContent>
        <p:spPr>
          <a:xfrm>
            <a:off x="4636106" y="2945146"/>
            <a:ext cx="1802187" cy="1201458"/>
          </a:xfrm>
          <a:prstGeom prst="rect">
            <a:avLst/>
          </a:prstGeom>
          <a:solidFill>
            <a:schemeClr val="bg1">
              <a:alpha val="78000"/>
            </a:schemeClr>
          </a:solidFill>
          <a:ln w="22225">
            <a:solidFill>
              <a:srgbClr val="EB08DE"/>
            </a:solidFill>
            <a:prstDash val="dash"/>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 name="Picture 12" descr="AcScan_PW_colored.ai"/>
          <p:cNvPicPr>
            <a:picLocks noChangeAspect="1"/>
          </p:cNvPicPr>
          <p:nvPr/>
        </p:nvPicPr>
        <mc:AlternateContent>
          <mc:Choice xmlns:ma="http://schemas.microsoft.com/office/mac/drawingml/2008/main" Requires="ma">
            <p:blipFill>
              <a:blip r:embed="rId3"/>
              <a:stretch>
                <a:fillRect/>
              </a:stretch>
            </p:blipFill>
          </mc:Choice>
          <mc:Fallback>
            <p:blipFill>
              <a:blip r:embed="rId4"/>
              <a:stretch>
                <a:fillRect/>
              </a:stretch>
            </p:blipFill>
          </mc:Fallback>
        </mc:AlternateContent>
        <p:spPr>
          <a:xfrm>
            <a:off x="1539307" y="692706"/>
            <a:ext cx="7418327" cy="5954184"/>
          </a:xfrm>
          <a:prstGeom prst="rect">
            <a:avLst/>
          </a:prstGeom>
        </p:spPr>
      </p:pic>
      <p:sp>
        <p:nvSpPr>
          <p:cNvPr id="25" name="Rectangle 24"/>
          <p:cNvSpPr/>
          <p:nvPr/>
        </p:nvSpPr>
        <p:spPr>
          <a:xfrm>
            <a:off x="258389" y="5204843"/>
            <a:ext cx="2167308" cy="1509702"/>
          </a:xfrm>
          <a:prstGeom prst="rect">
            <a:avLst/>
          </a:prstGeom>
          <a:noFill/>
          <a:ln w="28575" cap="flat" cmpd="sng" algn="ctr">
            <a:solidFill>
              <a:srgbClr val="EB08DE"/>
            </a:soli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338819" y="263525"/>
            <a:ext cx="2511091" cy="584776"/>
          </a:xfrm>
          <a:prstGeom prst="rect">
            <a:avLst/>
          </a:prstGeom>
          <a:noFill/>
        </p:spPr>
        <p:txBody>
          <a:bodyPr wrap="none" rtlCol="0">
            <a:spAutoFit/>
          </a:bodyPr>
          <a:lstStyle/>
          <a:p>
            <a:r>
              <a:rPr lang="en-US" sz="3200" dirty="0" err="1" smtClean="0"/>
              <a:t>AcetylScan</a:t>
            </a:r>
            <a:r>
              <a:rPr lang="en-US" sz="3200" baseline="30000" dirty="0" smtClean="0"/>
              <a:t>™</a:t>
            </a:r>
            <a:endParaRPr lang="en-US" sz="3200" baseline="30000" dirty="0"/>
          </a:p>
        </p:txBody>
      </p:sp>
      <p:cxnSp>
        <p:nvCxnSpPr>
          <p:cNvPr id="30" name="Straight Connector 29"/>
          <p:cNvCxnSpPr/>
          <p:nvPr/>
        </p:nvCxnSpPr>
        <p:spPr>
          <a:xfrm flipV="1">
            <a:off x="2425697" y="3866388"/>
            <a:ext cx="1911353" cy="1338456"/>
          </a:xfrm>
          <a:prstGeom prst="line">
            <a:avLst/>
          </a:prstGeom>
          <a:ln w="28575" cap="flat" cmpd="sng" algn="ctr">
            <a:solidFill>
              <a:srgbClr val="EB08DE"/>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6" name="Rectangle 35"/>
          <p:cNvSpPr/>
          <p:nvPr/>
        </p:nvSpPr>
        <p:spPr>
          <a:xfrm>
            <a:off x="6438800" y="6449376"/>
            <a:ext cx="2518834" cy="230832"/>
          </a:xfrm>
          <a:prstGeom prst="rect">
            <a:avLst/>
          </a:prstGeom>
        </p:spPr>
        <p:txBody>
          <a:bodyPr wrap="square">
            <a:spAutoFit/>
          </a:bodyPr>
          <a:lstStyle/>
          <a:p>
            <a:pPr algn="ctr"/>
            <a:r>
              <a:rPr lang="en-US" sz="900" dirty="0" smtClean="0">
                <a:solidFill>
                  <a:srgbClr val="E46C0A"/>
                </a:solidFill>
              </a:rPr>
              <a:t>Image File: </a:t>
            </a:r>
            <a:r>
              <a:rPr lang="en-US" sz="900" dirty="0" err="1" smtClean="0">
                <a:solidFill>
                  <a:srgbClr val="E46C0A"/>
                </a:solidFill>
              </a:rPr>
              <a:t>AcScan_PW.ai</a:t>
            </a:r>
            <a:endParaRPr lang="en-US" sz="900" dirty="0">
              <a:solidFill>
                <a:srgbClr val="E46C0A"/>
              </a:solidFill>
            </a:endParaRPr>
          </a:p>
        </p:txBody>
      </p:sp>
      <p:sp>
        <p:nvSpPr>
          <p:cNvPr id="37" name="Rectangle 36"/>
          <p:cNvSpPr/>
          <p:nvPr/>
        </p:nvSpPr>
        <p:spPr>
          <a:xfrm>
            <a:off x="258389" y="6416058"/>
            <a:ext cx="2167308" cy="230832"/>
          </a:xfrm>
          <a:prstGeom prst="rect">
            <a:avLst/>
          </a:prstGeom>
        </p:spPr>
        <p:txBody>
          <a:bodyPr wrap="square">
            <a:spAutoFit/>
          </a:bodyPr>
          <a:lstStyle/>
          <a:p>
            <a:pPr algn="ctr"/>
            <a:r>
              <a:rPr lang="en-US" sz="900" dirty="0" smtClean="0"/>
              <a:t>Image File: </a:t>
            </a:r>
            <a:r>
              <a:rPr lang="en-US" sz="900" dirty="0" err="1" smtClean="0"/>
              <a:t>AcScan_Motif.ai</a:t>
            </a:r>
            <a:endParaRPr lang="en-US" sz="900" dirty="0"/>
          </a:p>
        </p:txBody>
      </p:sp>
      <p:pic>
        <p:nvPicPr>
          <p:cNvPr id="11" name="Picture 10" descr="AcScan_Motif.ai"/>
          <p:cNvPicPr>
            <a:picLocks noChangeAspect="1"/>
          </p:cNvPicPr>
          <p:nvPr/>
        </p:nvPicPr>
        <mc:AlternateContent>
          <mc:Choice xmlns:ma="http://schemas.microsoft.com/office/mac/drawingml/2008/main" Requires="ma">
            <p:blipFill>
              <a:blip r:embed="rId5"/>
              <a:stretch>
                <a:fillRect/>
              </a:stretch>
            </p:blipFill>
          </mc:Choice>
          <mc:Fallback>
            <p:blipFill>
              <a:blip r:embed="rId6"/>
              <a:stretch>
                <a:fillRect/>
              </a:stretch>
            </p:blipFill>
          </mc:Fallback>
        </mc:AlternateContent>
        <p:spPr>
          <a:xfrm>
            <a:off x="338819" y="5128640"/>
            <a:ext cx="2086878" cy="1391252"/>
          </a:xfrm>
          <a:prstGeom prst="rect">
            <a:avLst/>
          </a:prstGeom>
          <a:ln w="0" cap="flat" cmpd="sng" algn="ctr">
            <a:noFill/>
            <a:prstDash val="dash"/>
            <a:round/>
            <a:headEnd type="none" w="med" len="med"/>
            <a:tailEnd type="none" w="med" len="med"/>
          </a:ln>
        </p:spPr>
      </p:pic>
      <p:grpSp>
        <p:nvGrpSpPr>
          <p:cNvPr id="38" name="Group 37"/>
          <p:cNvGrpSpPr/>
          <p:nvPr/>
        </p:nvGrpSpPr>
        <p:grpSpPr>
          <a:xfrm>
            <a:off x="3289145" y="1778000"/>
            <a:ext cx="563189" cy="601133"/>
            <a:chOff x="300718" y="3835400"/>
            <a:chExt cx="2133442" cy="1744133"/>
          </a:xfrm>
        </p:grpSpPr>
        <p:sp>
          <p:nvSpPr>
            <p:cNvPr id="39" name="Oval 38"/>
            <p:cNvSpPr/>
            <p:nvPr/>
          </p:nvSpPr>
          <p:spPr>
            <a:xfrm>
              <a:off x="300718" y="3835400"/>
              <a:ext cx="2133442" cy="1744133"/>
            </a:xfrm>
            <a:prstGeom prst="ellipse">
              <a:avLst/>
            </a:prstGeom>
            <a:solidFill>
              <a:srgbClr val="EB08DE">
                <a:alpha val="10000"/>
              </a:srgbClr>
            </a:solidFill>
            <a:ln w="34925" cap="flat" cmpd="sng" algn="ctr">
              <a:solidFill>
                <a:srgbClr val="EB08DE"/>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a:off x="300718" y="3835400"/>
              <a:ext cx="2133442" cy="1744133"/>
            </a:xfrm>
            <a:prstGeom prst="ellipse">
              <a:avLst/>
            </a:prstGeom>
            <a:noFill/>
            <a:ln w="34925" cap="flat" cmpd="sng" algn="ctr">
              <a:solidFill>
                <a:srgbClr val="EB08DE"/>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41" name="Straight Connector 40"/>
          <p:cNvCxnSpPr>
            <a:endCxn id="40" idx="2"/>
          </p:cNvCxnSpPr>
          <p:nvPr/>
        </p:nvCxnSpPr>
        <p:spPr>
          <a:xfrm>
            <a:off x="1270000" y="1923075"/>
            <a:ext cx="2019145" cy="155492"/>
          </a:xfrm>
          <a:prstGeom prst="line">
            <a:avLst/>
          </a:prstGeom>
          <a:ln w="28575" cap="flat" cmpd="sng" algn="ctr">
            <a:solidFill>
              <a:srgbClr val="EB08DE"/>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42" name="Group 41"/>
          <p:cNvGrpSpPr/>
          <p:nvPr/>
        </p:nvGrpSpPr>
        <p:grpSpPr>
          <a:xfrm>
            <a:off x="529320" y="1528233"/>
            <a:ext cx="757614" cy="777995"/>
            <a:chOff x="512386" y="1536700"/>
            <a:chExt cx="585385" cy="601133"/>
          </a:xfrm>
        </p:grpSpPr>
        <p:grpSp>
          <p:nvGrpSpPr>
            <p:cNvPr id="43" name="Group 21"/>
            <p:cNvGrpSpPr/>
            <p:nvPr/>
          </p:nvGrpSpPr>
          <p:grpSpPr>
            <a:xfrm>
              <a:off x="534582" y="1536700"/>
              <a:ext cx="563189" cy="601133"/>
              <a:chOff x="300718" y="3835400"/>
              <a:chExt cx="2133442" cy="1744133"/>
            </a:xfrm>
          </p:grpSpPr>
          <p:sp>
            <p:nvSpPr>
              <p:cNvPr id="45" name="Oval 44"/>
              <p:cNvSpPr/>
              <p:nvPr/>
            </p:nvSpPr>
            <p:spPr>
              <a:xfrm>
                <a:off x="300718" y="3835400"/>
                <a:ext cx="2133442" cy="1744133"/>
              </a:xfrm>
              <a:prstGeom prst="ellipse">
                <a:avLst/>
              </a:prstGeom>
              <a:solidFill>
                <a:srgbClr val="EB08DE">
                  <a:alpha val="10000"/>
                </a:srgbClr>
              </a:solidFill>
              <a:ln w="34925" cap="flat" cmpd="sng" algn="ctr">
                <a:solidFill>
                  <a:srgbClr val="EB08DE"/>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a:off x="300718" y="3835400"/>
                <a:ext cx="2133442" cy="1744133"/>
              </a:xfrm>
              <a:prstGeom prst="ellipse">
                <a:avLst/>
              </a:prstGeom>
              <a:solidFill>
                <a:srgbClr val="EB08DE"/>
              </a:solidFill>
              <a:ln w="34925" cap="flat" cmpd="sng" algn="ctr">
                <a:solidFill>
                  <a:srgbClr val="EB08DE"/>
                </a:solidFill>
                <a:prstDash val="solid"/>
                <a:round/>
                <a:headEnd type="none" w="med" len="med"/>
                <a:tailEnd type="none" w="med" len="med"/>
              </a:ln>
              <a:scene3d>
                <a:camera prst="orthographicFront"/>
                <a:lightRig rig="threePt" dir="t"/>
              </a:scene3d>
              <a:sp3d>
                <a:bevelT w="114300" h="114300"/>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4" name="TextBox 43"/>
            <p:cNvSpPr txBox="1"/>
            <p:nvPr/>
          </p:nvSpPr>
          <p:spPr>
            <a:xfrm>
              <a:off x="512386" y="1703005"/>
              <a:ext cx="585385" cy="237810"/>
            </a:xfrm>
            <a:prstGeom prst="rect">
              <a:avLst/>
            </a:prstGeom>
            <a:noFill/>
          </p:spPr>
          <p:txBody>
            <a:bodyPr wrap="square" rtlCol="0">
              <a:spAutoFit/>
            </a:bodyPr>
            <a:lstStyle/>
            <a:p>
              <a:pPr algn="ctr"/>
              <a:r>
                <a:rPr lang="en-US" sz="1400" b="1" dirty="0" smtClean="0">
                  <a:solidFill>
                    <a:schemeClr val="bg1"/>
                  </a:solidFill>
                </a:rPr>
                <a:t>K-Ac</a:t>
              </a:r>
              <a:endParaRPr lang="en-US" sz="1400" b="1" dirty="0">
                <a:solidFill>
                  <a:schemeClr val="bg1"/>
                </a:solidFill>
              </a:endParaRPr>
            </a:p>
          </p:txBody>
        </p:sp>
      </p:grpSp>
      <p:grpSp>
        <p:nvGrpSpPr>
          <p:cNvPr id="49" name="Group 48"/>
          <p:cNvGrpSpPr/>
          <p:nvPr/>
        </p:nvGrpSpPr>
        <p:grpSpPr>
          <a:xfrm>
            <a:off x="7679267" y="-8462"/>
            <a:ext cx="1236133" cy="556180"/>
            <a:chOff x="7035800" y="-8462"/>
            <a:chExt cx="1236133" cy="556180"/>
          </a:xfrm>
        </p:grpSpPr>
        <p:sp>
          <p:nvSpPr>
            <p:cNvPr id="48" name="Round Same Side Corner Rectangle 47"/>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5</a:t>
              </a:r>
              <a:endParaRPr lang="en-US" sz="1400" b="1" dirty="0">
                <a:solidFill>
                  <a:srgbClr val="FFFFFF"/>
                </a:solidFill>
              </a:endParaRPr>
            </a:p>
          </p:txBody>
        </p:sp>
      </p:grpSp>
      <p:sp>
        <p:nvSpPr>
          <p:cNvPr id="24" name="TextBox 23"/>
          <p:cNvSpPr txBox="1"/>
          <p:nvPr/>
        </p:nvSpPr>
        <p:spPr>
          <a:xfrm>
            <a:off x="171459" y="4927844"/>
            <a:ext cx="1047741" cy="276999"/>
          </a:xfrm>
          <a:prstGeom prst="rect">
            <a:avLst/>
          </a:prstGeom>
          <a:noFill/>
        </p:spPr>
        <p:txBody>
          <a:bodyPr wrap="square" rtlCol="0">
            <a:spAutoFit/>
          </a:bodyPr>
          <a:lstStyle/>
          <a:p>
            <a:r>
              <a:rPr lang="en-US" sz="1200" b="1" dirty="0" smtClean="0">
                <a:solidFill>
                  <a:srgbClr val="EB08DE"/>
                </a:solidFill>
              </a:rPr>
              <a:t>Animation</a:t>
            </a:r>
            <a:endParaRPr lang="en-US" sz="1200" b="1" dirty="0">
              <a:solidFill>
                <a:srgbClr val="EB08DE"/>
              </a:solidFill>
            </a:endParaRPr>
          </a:p>
        </p:txBody>
      </p:sp>
      <p:sp>
        <p:nvSpPr>
          <p:cNvPr id="26" name="TextBox 25"/>
          <p:cNvSpPr txBox="1"/>
          <p:nvPr/>
        </p:nvSpPr>
        <p:spPr>
          <a:xfrm>
            <a:off x="491566" y="1225834"/>
            <a:ext cx="1047741" cy="276999"/>
          </a:xfrm>
          <a:prstGeom prst="rect">
            <a:avLst/>
          </a:prstGeom>
          <a:noFill/>
        </p:spPr>
        <p:txBody>
          <a:bodyPr wrap="square" rtlCol="0">
            <a:spAutoFit/>
          </a:bodyPr>
          <a:lstStyle/>
          <a:p>
            <a:r>
              <a:rPr lang="en-US" sz="1200" b="1" dirty="0" smtClean="0">
                <a:solidFill>
                  <a:srgbClr val="EB08DE"/>
                </a:solidFill>
              </a:rPr>
              <a:t>Animation</a:t>
            </a:r>
            <a:endParaRPr lang="en-US" sz="1200" b="1" dirty="0">
              <a:solidFill>
                <a:srgbClr val="EB08DE"/>
              </a:solidFill>
            </a:endParaRPr>
          </a:p>
        </p:txBody>
      </p:sp>
      <p:pic>
        <p:nvPicPr>
          <p:cNvPr id="27" name="Picture 26" descr="AcScan_Motif.ai"/>
          <p:cNvPicPr>
            <a:picLocks noChangeAspect="1"/>
          </p:cNvPicPr>
          <p:nvPr/>
        </p:nvPicPr>
        <mc:AlternateContent>
          <mc:Choice xmlns:ma="http://schemas.microsoft.com/office/mac/drawingml/2008/main" Requires="ma">
            <p:blipFill>
              <a:blip r:embed="rId5"/>
              <a:stretch>
                <a:fillRect/>
              </a:stretch>
            </p:blipFill>
          </mc:Choice>
          <mc:Fallback>
            <p:blipFill>
              <a:blip r:embed="rId6"/>
              <a:stretch>
                <a:fillRect/>
              </a:stretch>
            </p:blipFill>
          </mc:Fallback>
        </mc:AlternateContent>
        <p:spPr>
          <a:xfrm>
            <a:off x="4337050" y="2755900"/>
            <a:ext cx="1665732" cy="1110488"/>
          </a:xfrm>
          <a:prstGeom prst="rect">
            <a:avLst/>
          </a:prstGeom>
          <a:solidFill>
            <a:schemeClr val="bg1">
              <a:alpha val="87000"/>
            </a:schemeClr>
          </a:solidFill>
          <a:ln w="25400" cap="flat" cmpd="sng" algn="ctr">
            <a:solidFill>
              <a:srgbClr val="EB08DE"/>
            </a:solidFill>
            <a:prstDash val="dash"/>
            <a:round/>
            <a:headEnd type="none" w="med" len="med"/>
            <a:tailEnd type="none" w="med" len="me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 name="Picture 19" descr="PTMS_OrangeBg.jpg"/>
          <p:cNvPicPr>
            <a:picLocks noChangeAspect="1"/>
          </p:cNvPicPr>
          <p:nvPr/>
        </p:nvPicPr>
        <p:blipFill>
          <a:blip r:embed="rId3"/>
          <a:stretch>
            <a:fillRect/>
          </a:stretch>
        </p:blipFill>
        <p:spPr>
          <a:xfrm>
            <a:off x="0" y="0"/>
            <a:ext cx="4123944" cy="6858000"/>
          </a:xfrm>
          <a:prstGeom prst="rect">
            <a:avLst/>
          </a:prstGeom>
        </p:spPr>
      </p:pic>
      <p:sp>
        <p:nvSpPr>
          <p:cNvPr id="4" name="TextBox 3"/>
          <p:cNvSpPr txBox="1"/>
          <p:nvPr/>
        </p:nvSpPr>
        <p:spPr>
          <a:xfrm>
            <a:off x="402335" y="547718"/>
            <a:ext cx="3423922" cy="1138773"/>
          </a:xfrm>
          <a:prstGeom prst="rect">
            <a:avLst/>
          </a:prstGeom>
          <a:noFill/>
        </p:spPr>
        <p:txBody>
          <a:bodyPr wrap="none" rtlCol="0">
            <a:spAutoFit/>
          </a:bodyPr>
          <a:lstStyle/>
          <a:p>
            <a:r>
              <a:rPr lang="en-US" sz="3400" dirty="0" err="1" smtClean="0">
                <a:solidFill>
                  <a:schemeClr val="bg1"/>
                </a:solidFill>
              </a:rPr>
              <a:t>PTMScan</a:t>
            </a:r>
            <a:r>
              <a:rPr lang="en-US" sz="3400" baseline="30000" dirty="0" smtClean="0">
                <a:solidFill>
                  <a:schemeClr val="bg1"/>
                </a:solidFill>
              </a:rPr>
              <a:t>®</a:t>
            </a:r>
            <a:r>
              <a:rPr lang="en-US" sz="3400" dirty="0" smtClean="0">
                <a:solidFill>
                  <a:schemeClr val="bg1"/>
                </a:solidFill>
              </a:rPr>
              <a:t> </a:t>
            </a:r>
            <a:br>
              <a:rPr lang="en-US" sz="3400" dirty="0" smtClean="0">
                <a:solidFill>
                  <a:schemeClr val="bg1"/>
                </a:solidFill>
              </a:rPr>
            </a:br>
            <a:r>
              <a:rPr lang="en-US" sz="3400" dirty="0" smtClean="0">
                <a:solidFill>
                  <a:schemeClr val="bg1"/>
                </a:solidFill>
              </a:rPr>
              <a:t>Service Offering:</a:t>
            </a:r>
            <a:endParaRPr lang="en-US" sz="3400" dirty="0">
              <a:solidFill>
                <a:schemeClr val="bg1"/>
              </a:solidFill>
            </a:endParaRPr>
          </a:p>
        </p:txBody>
      </p:sp>
      <p:sp>
        <p:nvSpPr>
          <p:cNvPr id="9" name="TextBox 8"/>
          <p:cNvSpPr txBox="1"/>
          <p:nvPr/>
        </p:nvSpPr>
        <p:spPr>
          <a:xfrm>
            <a:off x="4730750" y="1339850"/>
            <a:ext cx="3957208" cy="3149580"/>
          </a:xfrm>
          <a:prstGeom prst="rect">
            <a:avLst/>
          </a:prstGeom>
          <a:noFill/>
        </p:spPr>
        <p:txBody>
          <a:bodyPr wrap="none" rtlCol="0">
            <a:spAutoFit/>
          </a:bodyPr>
          <a:lstStyle/>
          <a:p>
            <a:pPr>
              <a:spcBef>
                <a:spcPts val="1200"/>
              </a:spcBef>
            </a:pPr>
            <a:r>
              <a:rPr lang="en-US" sz="2800" dirty="0" err="1" smtClean="0">
                <a:solidFill>
                  <a:srgbClr val="000000"/>
                </a:solidFill>
              </a:rPr>
              <a:t>KinomeView</a:t>
            </a:r>
            <a:r>
              <a:rPr lang="en-US" sz="2800" baseline="30000" dirty="0" smtClean="0">
                <a:solidFill>
                  <a:srgbClr val="000000"/>
                </a:solidFill>
              </a:rPr>
              <a:t>™</a:t>
            </a:r>
          </a:p>
          <a:p>
            <a:pPr>
              <a:spcBef>
                <a:spcPts val="1200"/>
              </a:spcBef>
            </a:pPr>
            <a:endParaRPr lang="en-US" sz="2800" dirty="0" smtClean="0">
              <a:solidFill>
                <a:srgbClr val="000000"/>
              </a:solidFill>
            </a:endParaRPr>
          </a:p>
          <a:p>
            <a:pPr>
              <a:spcBef>
                <a:spcPts val="1200"/>
              </a:spcBef>
            </a:pPr>
            <a:r>
              <a:rPr lang="en-US" sz="2800" dirty="0" err="1" smtClean="0">
                <a:solidFill>
                  <a:srgbClr val="000000"/>
                </a:solidFill>
              </a:rPr>
              <a:t>PhosphoScan</a:t>
            </a:r>
            <a:r>
              <a:rPr lang="en-US" sz="2800" baseline="30000" dirty="0" smtClean="0">
                <a:solidFill>
                  <a:srgbClr val="000000"/>
                </a:solidFill>
              </a:rPr>
              <a:t>®</a:t>
            </a:r>
          </a:p>
          <a:p>
            <a:pPr>
              <a:spcBef>
                <a:spcPts val="1200"/>
              </a:spcBef>
            </a:pPr>
            <a:endParaRPr lang="en-US" sz="2800" baseline="30000" dirty="0" smtClean="0">
              <a:solidFill>
                <a:srgbClr val="000000"/>
              </a:solidFill>
            </a:endParaRPr>
          </a:p>
          <a:p>
            <a:pPr>
              <a:spcBef>
                <a:spcPts val="1200"/>
              </a:spcBef>
            </a:pPr>
            <a:r>
              <a:rPr lang="en-US" sz="2800" dirty="0" smtClean="0">
                <a:solidFill>
                  <a:srgbClr val="000000"/>
                </a:solidFill>
              </a:rPr>
              <a:t>Serine/</a:t>
            </a:r>
            <a:r>
              <a:rPr lang="en-US" sz="2800" dirty="0" err="1" smtClean="0">
                <a:solidFill>
                  <a:srgbClr val="000000"/>
                </a:solidFill>
              </a:rPr>
              <a:t>Threonine</a:t>
            </a:r>
            <a:r>
              <a:rPr lang="en-US" sz="2800" dirty="0" smtClean="0">
                <a:solidFill>
                  <a:srgbClr val="000000"/>
                </a:solidFill>
              </a:rPr>
              <a:t> </a:t>
            </a:r>
            <a:br>
              <a:rPr lang="en-US" sz="2800" dirty="0" smtClean="0">
                <a:solidFill>
                  <a:srgbClr val="000000"/>
                </a:solidFill>
              </a:rPr>
            </a:br>
            <a:r>
              <a:rPr lang="en-US" sz="2800" dirty="0" err="1" smtClean="0">
                <a:solidFill>
                  <a:srgbClr val="000000"/>
                </a:solidFill>
              </a:rPr>
              <a:t>Phosphorylation</a:t>
            </a:r>
            <a:r>
              <a:rPr lang="en-US" sz="2800" dirty="0" smtClean="0">
                <a:solidFill>
                  <a:srgbClr val="000000"/>
                </a:solidFill>
              </a:rPr>
              <a:t> Events</a:t>
            </a:r>
          </a:p>
        </p:txBody>
      </p:sp>
      <p:grpSp>
        <p:nvGrpSpPr>
          <p:cNvPr id="12" name="Group 11"/>
          <p:cNvGrpSpPr/>
          <p:nvPr/>
        </p:nvGrpSpPr>
        <p:grpSpPr>
          <a:xfrm>
            <a:off x="7679267" y="-8462"/>
            <a:ext cx="1236133" cy="556180"/>
            <a:chOff x="7035800" y="-8462"/>
            <a:chExt cx="1236133" cy="556180"/>
          </a:xfrm>
        </p:grpSpPr>
        <p:sp>
          <p:nvSpPr>
            <p:cNvPr id="13" name="Round Same Side Corner Rectangle 12"/>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6</a:t>
              </a:r>
              <a:endParaRPr lang="en-US" sz="1400" b="1" dirty="0">
                <a:solidFill>
                  <a:srgbClr val="FFFFFF"/>
                </a:solidFill>
              </a:endParaRPr>
            </a:p>
          </p:txBody>
        </p:sp>
      </p:grpSp>
      <p:sp>
        <p:nvSpPr>
          <p:cNvPr id="8" name="Rectangle 7"/>
          <p:cNvSpPr/>
          <p:nvPr/>
        </p:nvSpPr>
        <p:spPr>
          <a:xfrm>
            <a:off x="1" y="6604084"/>
            <a:ext cx="4123944" cy="230832"/>
          </a:xfrm>
          <a:prstGeom prst="rect">
            <a:avLst/>
          </a:prstGeom>
        </p:spPr>
        <p:txBody>
          <a:bodyPr wrap="square">
            <a:spAutoFit/>
          </a:bodyPr>
          <a:lstStyle/>
          <a:p>
            <a:pPr algn="ctr"/>
            <a:r>
              <a:rPr lang="en-US" sz="900" dirty="0" smtClean="0">
                <a:solidFill>
                  <a:srgbClr val="FFFF00"/>
                </a:solidFill>
              </a:rPr>
              <a:t>Background Image File:</a:t>
            </a:r>
            <a:r>
              <a:rPr lang="en-US" sz="900" dirty="0" smtClean="0">
                <a:solidFill>
                  <a:srgbClr val="FFFF00"/>
                </a:solidFill>
              </a:rPr>
              <a:t> </a:t>
            </a:r>
            <a:r>
              <a:rPr lang="en-US" sz="900" dirty="0" err="1" smtClean="0">
                <a:solidFill>
                  <a:srgbClr val="FFFF00"/>
                </a:solidFill>
              </a:rPr>
              <a:t>Bkgrd</a:t>
            </a:r>
            <a:r>
              <a:rPr lang="en-US" sz="900" dirty="0" smtClean="0">
                <a:solidFill>
                  <a:srgbClr val="FFFF00"/>
                </a:solidFill>
              </a:rPr>
              <a:t> </a:t>
            </a:r>
            <a:r>
              <a:rPr lang="en-US" sz="900" dirty="0" err="1" smtClean="0">
                <a:solidFill>
                  <a:srgbClr val="FFFF00"/>
                </a:solidFill>
              </a:rPr>
              <a:t>n</a:t>
            </a:r>
            <a:r>
              <a:rPr lang="en-US" sz="900" dirty="0" smtClean="0">
                <a:solidFill>
                  <a:srgbClr val="FFFF00"/>
                </a:solidFill>
              </a:rPr>
              <a:t> </a:t>
            </a:r>
            <a:r>
              <a:rPr lang="en-US" sz="900" dirty="0" err="1" smtClean="0">
                <a:solidFill>
                  <a:srgbClr val="FFFF00"/>
                </a:solidFill>
              </a:rPr>
              <a:t>Structure.psd</a:t>
            </a:r>
            <a:endParaRPr lang="en-US" sz="900" dirty="0">
              <a:solidFill>
                <a:srgbClr val="FFFF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mc:AlternateContent>
          <mc:Choice xmlns:ma="http://schemas.microsoft.com/office/mac/drawingml/2008/main" Requires="ma">
            <p:blipFill>
              <a:blip r:embed="rId3"/>
              <a:stretch>
                <a:fillRect/>
              </a:stretch>
            </p:blipFill>
          </mc:Choice>
          <mc:Fallback>
            <p:blipFill>
              <a:blip r:embed="rId4"/>
              <a:stretch>
                <a:fillRect/>
              </a:stretch>
            </p:blipFill>
          </mc:Fallback>
        </mc:AlternateContent>
        <p:spPr>
          <a:xfrm>
            <a:off x="1105147" y="417413"/>
            <a:ext cx="6882905" cy="6379278"/>
          </a:xfrm>
          <a:prstGeom prst="rect">
            <a:avLst/>
          </a:prstGeom>
        </p:spPr>
      </p:pic>
      <p:grpSp>
        <p:nvGrpSpPr>
          <p:cNvPr id="4" name="Group 3"/>
          <p:cNvGrpSpPr/>
          <p:nvPr/>
        </p:nvGrpSpPr>
        <p:grpSpPr>
          <a:xfrm>
            <a:off x="7679267" y="-8462"/>
            <a:ext cx="1236133" cy="556180"/>
            <a:chOff x="7035800" y="-8462"/>
            <a:chExt cx="1236133" cy="556180"/>
          </a:xfrm>
        </p:grpSpPr>
        <p:sp>
          <p:nvSpPr>
            <p:cNvPr id="7" name="Round Same Side Corner Rectangle 6"/>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7B</a:t>
              </a:r>
              <a:endParaRPr lang="en-US" sz="1400" b="1" dirty="0">
                <a:solidFill>
                  <a:srgbClr val="FFFFFF"/>
                </a:solidFill>
              </a:endParaRPr>
            </a:p>
          </p:txBody>
        </p:sp>
      </p:grpSp>
      <p:sp>
        <p:nvSpPr>
          <p:cNvPr id="10" name="TextBox 9"/>
          <p:cNvSpPr txBox="1"/>
          <p:nvPr/>
        </p:nvSpPr>
        <p:spPr>
          <a:xfrm>
            <a:off x="101441" y="109636"/>
            <a:ext cx="2927509" cy="353943"/>
          </a:xfrm>
          <a:prstGeom prst="rect">
            <a:avLst/>
          </a:prstGeom>
          <a:noFill/>
        </p:spPr>
        <p:txBody>
          <a:bodyPr wrap="square" rtlCol="0">
            <a:spAutoFit/>
          </a:bodyPr>
          <a:lstStyle/>
          <a:p>
            <a:r>
              <a:rPr lang="en-US" sz="900" b="1" dirty="0" smtClean="0"/>
              <a:t>Please Note: </a:t>
            </a:r>
            <a:r>
              <a:rPr lang="en-US" sz="800" dirty="0" smtClean="0"/>
              <a:t>Please use the same image file (</a:t>
            </a:r>
            <a:r>
              <a:rPr lang="en-US" sz="800" dirty="0" err="1" smtClean="0"/>
              <a:t>Kinome.ai</a:t>
            </a:r>
            <a:r>
              <a:rPr lang="en-US" sz="800" dirty="0" smtClean="0"/>
              <a:t>) and animation style you use on Figure 3A here for Figure 7B.</a:t>
            </a:r>
            <a:endParaRPr lang="en-US" sz="800" dirty="0">
              <a:solidFill>
                <a:srgbClr val="EB08DE"/>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778000" y="1600200"/>
            <a:ext cx="5543550" cy="4525963"/>
          </a:xfrm>
        </p:spPr>
        <p:txBody>
          <a:bodyPr/>
          <a:lstStyle/>
          <a:p>
            <a:pPr marL="0">
              <a:buNone/>
            </a:pPr>
            <a:r>
              <a:rPr lang="en-US" dirty="0" smtClean="0"/>
              <a:t>Scientist from CST talking on the phone and taking notes</a:t>
            </a:r>
            <a:endParaRPr lang="en-US" dirty="0"/>
          </a:p>
        </p:txBody>
      </p:sp>
      <p:grpSp>
        <p:nvGrpSpPr>
          <p:cNvPr id="5" name="Group 4"/>
          <p:cNvGrpSpPr/>
          <p:nvPr/>
        </p:nvGrpSpPr>
        <p:grpSpPr>
          <a:xfrm>
            <a:off x="7679267" y="-8462"/>
            <a:ext cx="1236133" cy="556180"/>
            <a:chOff x="7035800" y="-8462"/>
            <a:chExt cx="1236133" cy="556180"/>
          </a:xfrm>
        </p:grpSpPr>
        <p:sp>
          <p:nvSpPr>
            <p:cNvPr id="6" name="Round Same Side Corner Rectangle 5"/>
            <p:cNvSpPr/>
            <p:nvPr/>
          </p:nvSpPr>
          <p:spPr>
            <a:xfrm flipV="1">
              <a:off x="7035800" y="-8462"/>
              <a:ext cx="1236133" cy="556180"/>
            </a:xfrm>
            <a:prstGeom prst="round2Same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7035800" y="109636"/>
              <a:ext cx="1236133" cy="307777"/>
            </a:xfrm>
            <a:prstGeom prst="rect">
              <a:avLst/>
            </a:prstGeom>
            <a:noFill/>
          </p:spPr>
          <p:txBody>
            <a:bodyPr wrap="square" rtlCol="0">
              <a:spAutoFit/>
            </a:bodyPr>
            <a:lstStyle/>
            <a:p>
              <a:pPr algn="ctr"/>
              <a:r>
                <a:rPr lang="en-US" sz="1400" b="1" dirty="0" smtClean="0">
                  <a:solidFill>
                    <a:srgbClr val="FFFFFF"/>
                  </a:solidFill>
                </a:rPr>
                <a:t>Figure 8</a:t>
              </a:r>
              <a:endParaRPr lang="en-US" sz="1400" b="1" dirty="0">
                <a:solidFill>
                  <a:srgbClr val="FFFFFF"/>
                </a:solidFill>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4775</TotalTime>
  <Words>944</Words>
  <Application>Microsoft Macintosh PowerPoint</Application>
  <PresentationFormat>On-screen Show (4:3)</PresentationFormat>
  <Paragraphs>141</Paragraphs>
  <Slides>19</Slides>
  <Notes>16</Notes>
  <HiddenSlides>0</HiddenSlides>
  <MMClips>0</MMClips>
  <ScaleCrop>false</ScaleCrop>
  <HeadingPairs>
    <vt:vector size="4" baseType="variant">
      <vt:variant>
        <vt:lpstr>Design Template</vt:lpstr>
      </vt:variant>
      <vt:variant>
        <vt:i4>1</vt:i4>
      </vt:variant>
      <vt:variant>
        <vt:lpstr>Slide Titles</vt:lpstr>
      </vt:variant>
      <vt:variant>
        <vt:i4>19</vt:i4>
      </vt:variant>
    </vt:vector>
  </HeadingPairs>
  <TitlesOfParts>
    <vt:vector size="20"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Company>Cell Signaling Technology,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CST User</dc:creator>
  <cp:lastModifiedBy>Kelly Dobben-Annis</cp:lastModifiedBy>
  <cp:revision>80</cp:revision>
  <cp:lastPrinted>2011-04-27T11:56:05Z</cp:lastPrinted>
  <dcterms:created xsi:type="dcterms:W3CDTF">2011-05-06T10:43:07Z</dcterms:created>
  <dcterms:modified xsi:type="dcterms:W3CDTF">2011-05-06T10:45:24Z</dcterms:modified>
</cp:coreProperties>
</file>