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8" r:id="rId4"/>
    <p:sldId id="259" r:id="rId5"/>
    <p:sldId id="277" r:id="rId6"/>
    <p:sldId id="260" r:id="rId7"/>
    <p:sldId id="261" r:id="rId8"/>
    <p:sldId id="263" r:id="rId9"/>
    <p:sldId id="264" r:id="rId10"/>
    <p:sldId id="278" r:id="rId11"/>
    <p:sldId id="279" r:id="rId12"/>
    <p:sldId id="273" r:id="rId13"/>
    <p:sldId id="274" r:id="rId14"/>
    <p:sldId id="266" r:id="rId15"/>
    <p:sldId id="265" r:id="rId16"/>
    <p:sldId id="275" r:id="rId17"/>
    <p:sldId id="268" r:id="rId18"/>
    <p:sldId id="280" r:id="rId19"/>
    <p:sldId id="283" r:id="rId20"/>
    <p:sldId id="269" r:id="rId21"/>
    <p:sldId id="270" r:id="rId22"/>
    <p:sldId id="271" r:id="rId23"/>
    <p:sldId id="276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6613" autoAdjust="0"/>
  </p:normalViewPr>
  <p:slideViewPr>
    <p:cSldViewPr snapToGrid="0" snapToObjects="1">
      <p:cViewPr>
        <p:scale>
          <a:sx n="150" d="100"/>
          <a:sy n="15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D2F99-BE20-A942-9C80-E9ADE10559E7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0E55-BF4E-FD45-A936-99577D045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WB gel and arrow to green</a:t>
            </a:r>
            <a:r>
              <a:rPr lang="en-US" baseline="0" dirty="0" smtClean="0"/>
              <a:t> blob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F0E55-BF4E-FD45-A936-99577D045D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resolution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phosphoscan</a:t>
            </a:r>
            <a:r>
              <a:rPr lang="en-US" baseline="0" dirty="0" smtClean="0"/>
              <a:t> motif antibodies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F0E55-BF4E-FD45-A936-99577D045D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need this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F0E55-BF4E-FD45-A936-99577D045D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resolution </a:t>
            </a:r>
            <a:r>
              <a:rPr lang="en-US" dirty="0" err="1" smtClean="0"/>
              <a:t>kinome</a:t>
            </a:r>
            <a:r>
              <a:rPr lang="en-US" baseline="0" dirty="0" smtClean="0"/>
              <a:t>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F0E55-BF4E-FD45-A936-99577D045D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resolution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F0E55-BF4E-FD45-A936-99577D045D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</a:t>
            </a:r>
            <a:r>
              <a:rPr lang="en-US" baseline="0" dirty="0" smtClean="0"/>
              <a:t> resolution if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F0E55-BF4E-FD45-A936-99577D045D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60C3-65FE-484D-9478-27AB29946AEC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2145-6524-8744-8724-9998EAEF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2.pdf"/><Relationship Id="rId6" Type="http://schemas.openxmlformats.org/officeDocument/2006/relationships/image" Target="../media/image41.png"/><Relationship Id="rId7" Type="http://schemas.openxmlformats.org/officeDocument/2006/relationships/image" Target="../media/image3.pdf"/><Relationship Id="rId8" Type="http://schemas.openxmlformats.org/officeDocument/2006/relationships/image" Target="../media/image6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ncbi.nlm.nih.gov/pubmed?term=%22Possemato%20A%22%5BAuthor%5D" TargetMode="External"/><Relationship Id="rId12" Type="http://schemas.openxmlformats.org/officeDocument/2006/relationships/hyperlink" Target="http://www.ncbi.nlm.nih.gov/pubmed?term=%22Ren%20JM%22%5BAuthor%5D" TargetMode="External"/><Relationship Id="rId13" Type="http://schemas.openxmlformats.org/officeDocument/2006/relationships/hyperlink" Target="http://www.ncbi.nlm.nih.gov/pubmed?term=%22Hornbeck%20P%22%5BAuthor%5D" TargetMode="External"/><Relationship Id="rId14" Type="http://schemas.openxmlformats.org/officeDocument/2006/relationships/hyperlink" Target="http://www.ncbi.nlm.nih.gov/pubmed?term=%22Cantley%20LC%22%5BAuthor%5D" TargetMode="External"/><Relationship Id="rId15" Type="http://schemas.openxmlformats.org/officeDocument/2006/relationships/hyperlink" Target="http://www.ncbi.nlm.nih.gov/pubmed?term=%22Gygi%20SP%22%5BAuthor%5D" TargetMode="External"/><Relationship Id="rId16" Type="http://schemas.openxmlformats.org/officeDocument/2006/relationships/hyperlink" Target="http://www.ncbi.nlm.nih.gov/pubmed?term=%22Rush%20J%22%5BAuthor%5D" TargetMode="External"/><Relationship Id="rId17" Type="http://schemas.openxmlformats.org/officeDocument/2006/relationships/hyperlink" Target="http://www.ncbi.nlm.nih.gov/pubmed?term=%22Comb%20MJ%22%5BAuthor%5D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cbi.nlm.nih.gov/pubmed?term=%22Moritz%20A%22%5BAuthor%5D" TargetMode="External"/><Relationship Id="rId3" Type="http://schemas.openxmlformats.org/officeDocument/2006/relationships/hyperlink" Target="http://www.ncbi.nlm.nih.gov/pubmed?term=%22Li%20Y%22%5BAuthor%5D" TargetMode="External"/><Relationship Id="rId4" Type="http://schemas.openxmlformats.org/officeDocument/2006/relationships/hyperlink" Target="http://www.ncbi.nlm.nih.gov/pubmed?term=%22Guo%20A%22%5BAuthor%5D" TargetMode="External"/><Relationship Id="rId5" Type="http://schemas.openxmlformats.org/officeDocument/2006/relationships/hyperlink" Target="http://www.ncbi.nlm.nih.gov/pubmed?term=%22Vill%C3%A9n%20J%22%5BAuthor%5D" TargetMode="External"/><Relationship Id="rId6" Type="http://schemas.openxmlformats.org/officeDocument/2006/relationships/hyperlink" Target="http://www.ncbi.nlm.nih.gov/pubmed?term=%22Wang%20Y%22%5BAuthor%5D" TargetMode="External"/><Relationship Id="rId7" Type="http://schemas.openxmlformats.org/officeDocument/2006/relationships/hyperlink" Target="http://www.ncbi.nlm.nih.gov/pubmed?term=%22MacNeill%20J%22%5BAuthor%5D" TargetMode="External"/><Relationship Id="rId8" Type="http://schemas.openxmlformats.org/officeDocument/2006/relationships/hyperlink" Target="http://www.ncbi.nlm.nih.gov/pubmed?term=%22Kornhauser%20J%22%5BAuthor%5D" TargetMode="External"/><Relationship Id="rId9" Type="http://schemas.openxmlformats.org/officeDocument/2006/relationships/hyperlink" Target="http://www.ncbi.nlm.nih.gov/pubmed?term=%22Sprott%20K%22%5BAuthor%5D" TargetMode="External"/><Relationship Id="rId10" Type="http://schemas.openxmlformats.org/officeDocument/2006/relationships/hyperlink" Target="http://www.ncbi.nlm.nih.gov/pubmed?term=%22Zhou%20J%22%5BAuthor%5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df"/><Relationship Id="rId7" Type="http://schemas.openxmlformats.org/officeDocument/2006/relationships/image" Target="../media/image9.png"/><Relationship Id="rId8" Type="http://schemas.openxmlformats.org/officeDocument/2006/relationships/image" Target="../media/image10.pd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243" y="56652"/>
            <a:ext cx="93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334" y="4500177"/>
            <a:ext cx="1821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Unmodified peptides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63746" y="1129505"/>
            <a:ext cx="2759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Cell treatment or disease state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707033" y="1790446"/>
            <a:ext cx="397704" cy="246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04737" y="1494318"/>
            <a:ext cx="1689100" cy="2209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44531" y="4060201"/>
            <a:ext cx="2476500" cy="250529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 rot="2613499">
            <a:off x="6442165" y="3718714"/>
            <a:ext cx="687903" cy="17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 rot="2613499">
            <a:off x="6131602" y="3805100"/>
            <a:ext cx="687903" cy="17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 rot="2613499">
            <a:off x="6081890" y="4173890"/>
            <a:ext cx="687903" cy="17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 rot="5400000">
            <a:off x="4525887" y="4317278"/>
            <a:ext cx="98135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97281" y="3740386"/>
            <a:ext cx="596556" cy="368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creen shot 2011-02-22 at 11.06.08 A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64" y="1498837"/>
            <a:ext cx="1141800" cy="96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2763" y="42792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90699" y="165455"/>
            <a:ext cx="6882905" cy="63792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82" y="702235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7C</a:t>
            </a:r>
            <a:endParaRPr lang="en-US" dirty="0"/>
          </a:p>
        </p:txBody>
      </p:sp>
      <p:pic>
        <p:nvPicPr>
          <p:cNvPr id="3" name="Picture 2" descr="Phospho-Akt Substrate WB 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447800"/>
            <a:ext cx="3733800" cy="3962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>
            <a:off x="4781177" y="2614706"/>
            <a:ext cx="567765" cy="1588"/>
          </a:xfrm>
          <a:prstGeom prst="straightConnector1">
            <a:avLst/>
          </a:prstGeom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4769226" y="2976280"/>
            <a:ext cx="567765" cy="1588"/>
          </a:xfrm>
          <a:prstGeom prst="straightConnector1">
            <a:avLst/>
          </a:prstGeom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Scientist from CST talking on the phone and taking notes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706" y="537882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8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Video imagery from LI-COR machine and someone working with it</a:t>
            </a:r>
          </a:p>
          <a:p>
            <a:r>
              <a:rPr lang="en-US" dirty="0" smtClean="0"/>
              <a:t>Show full page </a:t>
            </a:r>
            <a:r>
              <a:rPr lang="en-US" dirty="0" err="1" smtClean="0"/>
              <a:t>phospho</a:t>
            </a:r>
            <a:r>
              <a:rPr lang="en-US" dirty="0" smtClean="0"/>
              <a:t>-motif coverage of </a:t>
            </a:r>
            <a:r>
              <a:rPr lang="en-US" dirty="0" err="1" smtClean="0"/>
              <a:t>kinome</a:t>
            </a:r>
            <a:r>
              <a:rPr lang="en-US" dirty="0" smtClean="0"/>
              <a:t> tree.  Show </a:t>
            </a:r>
            <a:r>
              <a:rPr lang="en-US" dirty="0" err="1" smtClean="0"/>
              <a:t>KinomeView</a:t>
            </a:r>
            <a:r>
              <a:rPr lang="en-US" dirty="0" smtClean="0"/>
              <a:t> westerns of </a:t>
            </a:r>
            <a:r>
              <a:rPr lang="en-US" dirty="0" err="1" smtClean="0"/>
              <a:t>pS</a:t>
            </a:r>
            <a:r>
              <a:rPr lang="en-US" dirty="0" smtClean="0"/>
              <a:t>/T </a:t>
            </a:r>
            <a:r>
              <a:rPr lang="en-US" dirty="0" err="1" smtClean="0"/>
              <a:t>Akt</a:t>
            </a:r>
            <a:r>
              <a:rPr lang="en-US" dirty="0" smtClean="0"/>
              <a:t> Motif, </a:t>
            </a:r>
            <a:r>
              <a:rPr lang="en-US" dirty="0" err="1" smtClean="0"/>
              <a:t>pS</a:t>
            </a:r>
            <a:r>
              <a:rPr lang="en-US" dirty="0" smtClean="0"/>
              <a:t> MAPK Motif, </a:t>
            </a:r>
            <a:r>
              <a:rPr lang="en-US" dirty="0" err="1" smtClean="0"/>
              <a:t>pT</a:t>
            </a:r>
            <a:r>
              <a:rPr lang="en-US" dirty="0" smtClean="0"/>
              <a:t> MAPK Motif, and </a:t>
            </a:r>
            <a:r>
              <a:rPr lang="en-US" dirty="0" err="1" smtClean="0"/>
              <a:t>pS</a:t>
            </a:r>
            <a:r>
              <a:rPr lang="en-US" dirty="0" smtClean="0"/>
              <a:t>/T PKA Motif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www.cellsignal.com/services/kinomeview.html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647" y="463176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9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603" y="343647"/>
            <a:ext cx="10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383" y="1166283"/>
            <a:ext cx="34163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839" y="372853"/>
            <a:ext cx="11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5550" y="1643529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Step 2: </a:t>
            </a:r>
            <a:r>
              <a:rPr lang="en-US" sz="2800" b="1" dirty="0" err="1" smtClean="0"/>
              <a:t>PhosphoScan</a:t>
            </a:r>
            <a:r>
              <a:rPr lang="en-US" sz="2800" b="1" baseline="30000" dirty="0" smtClean="0"/>
              <a:t>®</a:t>
            </a:r>
            <a:endParaRPr lang="en-US" sz="2800" b="1" baseline="30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Video image of mass spec machine and someone working with samples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353" y="493059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12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176" y="995687"/>
            <a:ext cx="79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images of a conference room with scientists discussing the report and: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941" y="213374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13</a:t>
            </a:r>
            <a:endParaRPr lang="en-US" dirty="0"/>
          </a:p>
        </p:txBody>
      </p:sp>
      <p:pic>
        <p:nvPicPr>
          <p:cNvPr id="6" name="Picture 5" descr="serthr_06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847620"/>
            <a:ext cx="35274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7" y="5528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14A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647" y="1763059"/>
            <a:ext cx="779554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Akt-RSK-S6 </a:t>
            </a:r>
            <a:r>
              <a:rPr lang="en-US" sz="2000" b="1" dirty="0" err="1" smtClean="0"/>
              <a:t>kinase</a:t>
            </a:r>
            <a:r>
              <a:rPr lang="en-US" sz="2000" b="1" dirty="0" smtClean="0"/>
              <a:t> signaling networks activated by </a:t>
            </a:r>
            <a:r>
              <a:rPr lang="en-US" sz="2000" b="1" dirty="0" err="1" smtClean="0"/>
              <a:t>oncogenic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receptor tyrosine </a:t>
            </a:r>
            <a:r>
              <a:rPr lang="en-US" sz="2000" b="1" dirty="0" err="1" smtClean="0"/>
              <a:t>kinases</a:t>
            </a:r>
            <a:r>
              <a:rPr lang="en-US" sz="2000" b="1" dirty="0" smtClean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3647" y="2780570"/>
            <a:ext cx="8912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Moritz A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Li Y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Guo A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Villén J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Wang Y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MacNeill J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Kornhauser J</a:t>
            </a:r>
            <a:r>
              <a:rPr lang="en-US" dirty="0" smtClean="0"/>
              <a:t>, </a:t>
            </a:r>
            <a:r>
              <a:rPr lang="en-US" dirty="0" smtClean="0">
                <a:hlinkClick r:id="rId9"/>
              </a:rPr>
              <a:t>Sprott K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10"/>
              </a:rPr>
              <a:t>Zhou J</a:t>
            </a:r>
            <a:r>
              <a:rPr lang="en-US" dirty="0" smtClean="0"/>
              <a:t>, </a:t>
            </a:r>
            <a:r>
              <a:rPr lang="en-US" dirty="0" smtClean="0">
                <a:hlinkClick r:id="rId11"/>
              </a:rPr>
              <a:t>Possemato A</a:t>
            </a:r>
            <a:r>
              <a:rPr lang="en-US" dirty="0" smtClean="0"/>
              <a:t>, </a:t>
            </a:r>
            <a:r>
              <a:rPr lang="en-US" dirty="0" smtClean="0">
                <a:hlinkClick r:id="rId12"/>
              </a:rPr>
              <a:t>Ren JM</a:t>
            </a:r>
            <a:r>
              <a:rPr lang="en-US" dirty="0" smtClean="0"/>
              <a:t>, </a:t>
            </a:r>
            <a:r>
              <a:rPr lang="en-US" dirty="0" smtClean="0">
                <a:hlinkClick r:id="rId13"/>
              </a:rPr>
              <a:t>Hornbeck P</a:t>
            </a:r>
            <a:r>
              <a:rPr lang="en-US" dirty="0" smtClean="0"/>
              <a:t>, </a:t>
            </a:r>
            <a:r>
              <a:rPr lang="en-US" dirty="0" smtClean="0">
                <a:hlinkClick r:id="rId14"/>
              </a:rPr>
              <a:t>Cantley LC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Gygi SP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Rush J</a:t>
            </a:r>
            <a:r>
              <a:rPr lang="en-US" dirty="0" smtClean="0"/>
              <a:t>, </a:t>
            </a:r>
            <a:r>
              <a:rPr lang="en-US" dirty="0" smtClean="0">
                <a:hlinkClick r:id="rId17"/>
              </a:rPr>
              <a:t>Comb MJ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Cell Signaling Technology Inc., Danvers, MA 01923, USA.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647" y="4277534"/>
            <a:ext cx="476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Science Signaling. 2010 Aug 24;3(136):ra64.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133" y="778933"/>
            <a:ext cx="586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14B has been deleted; please refer to figure 14A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6400" y="2023533"/>
            <a:ext cx="2351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Proteomic Analysis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829733"/>
            <a:ext cx="2167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Ser/ </a:t>
            </a:r>
            <a:r>
              <a:rPr lang="en-US" sz="1400" dirty="0" err="1" smtClean="0"/>
              <a:t>Thr</a:t>
            </a:r>
            <a:r>
              <a:rPr lang="en-US" sz="1400" dirty="0" smtClean="0"/>
              <a:t> </a:t>
            </a:r>
            <a:r>
              <a:rPr lang="en-US" sz="1400" dirty="0" err="1" smtClean="0"/>
              <a:t>Phosphorylation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63051" y="838200"/>
            <a:ext cx="2200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Tyrosine </a:t>
            </a:r>
            <a:r>
              <a:rPr lang="en-US" sz="1400" dirty="0" err="1" smtClean="0"/>
              <a:t>Phosphorylation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51023" y="3539068"/>
            <a:ext cx="106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Acetylation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190051" y="3530601"/>
            <a:ext cx="127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Ubiquitination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42924" y="1270000"/>
            <a:ext cx="880533" cy="626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328346" y="1270001"/>
            <a:ext cx="922867" cy="626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936061" y="2624666"/>
            <a:ext cx="880533" cy="880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86011" y="2624665"/>
            <a:ext cx="922866" cy="880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3267" y="296333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1B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266" y="183184"/>
            <a:ext cx="341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14C (fig 2A of the paper)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315105" y="841908"/>
            <a:ext cx="4283244" cy="52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244" y="463565"/>
            <a:ext cx="287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15 (fig 3B of paper)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072126" y="1892831"/>
            <a:ext cx="6296613" cy="308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209" y="240909"/>
            <a:ext cx="280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16 (Fig 5 of paper)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204911" y="1029000"/>
            <a:ext cx="7151687" cy="523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5089" y="1180353"/>
            <a:ext cx="514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Excel table (Akt9614-1.xls) from this study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5089" y="672353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17</a:t>
            </a:r>
            <a:endParaRPr lang="en-US" dirty="0"/>
          </a:p>
        </p:txBody>
      </p:sp>
      <p:pic>
        <p:nvPicPr>
          <p:cNvPr id="5" name="Picture 4" descr="serthr_06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17" y="1950820"/>
            <a:ext cx="35274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476912" y="750873"/>
            <a:ext cx="5397087" cy="544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3276" y="395832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95059" y="3496235"/>
            <a:ext cx="464230" cy="2988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8235" y="4049059"/>
            <a:ext cx="373530" cy="4482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9765" y="4318000"/>
            <a:ext cx="388470" cy="4332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08941" y="2569882"/>
            <a:ext cx="448235" cy="3585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65661" y="1837765"/>
            <a:ext cx="328706" cy="328706"/>
          </a:xfrm>
          <a:prstGeom prst="rect">
            <a:avLst/>
          </a:prstGeom>
          <a:noFill/>
          <a:ln w="381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 rot="10800000">
            <a:off x="6375892" y="5080316"/>
            <a:ext cx="1249659" cy="23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 rot="10800000">
            <a:off x="6375892" y="4148798"/>
            <a:ext cx="1249659" cy="23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 rot="10800000">
            <a:off x="6331083" y="3051145"/>
            <a:ext cx="1249659" cy="23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3812" y="254000"/>
            <a:ext cx="93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7059" y="1882588"/>
            <a:ext cx="39893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PTMScan</a:t>
            </a:r>
            <a:r>
              <a:rPr lang="en-US" sz="3200" baseline="30000" dirty="0" smtClean="0"/>
              <a:t>®</a:t>
            </a:r>
            <a:r>
              <a:rPr lang="en-US" sz="3200" dirty="0" smtClean="0"/>
              <a:t> Services:</a:t>
            </a:r>
          </a:p>
          <a:p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err="1" smtClean="0"/>
              <a:t>PhosphoScan</a:t>
            </a:r>
            <a:r>
              <a:rPr lang="en-US" sz="3200" baseline="30000" dirty="0" smtClean="0"/>
              <a:t>®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err="1" smtClean="0"/>
              <a:t>AcetylScan</a:t>
            </a:r>
            <a:r>
              <a:rPr lang="en-US" sz="3200" dirty="0" smtClean="0"/>
              <a:t>™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err="1" smtClean="0"/>
              <a:t>UbiScan</a:t>
            </a:r>
            <a:r>
              <a:rPr lang="en-US" sz="3200" dirty="0" smtClean="0"/>
              <a:t>™</a:t>
            </a:r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246555" y="5046449"/>
            <a:ext cx="272755" cy="28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6909506" y="4089593"/>
            <a:ext cx="276756" cy="2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6576387" y="3025744"/>
            <a:ext cx="248449" cy="24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882" y="28538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3A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696162" y="4354571"/>
            <a:ext cx="217766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kinase-tree-glow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363" y="435026"/>
            <a:ext cx="3069637" cy="36311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PhosphoScan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Motif Antibodies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079809" y="911410"/>
          <a:ext cx="53279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960"/>
                <a:gridCol w="2663960"/>
              </a:tblGrid>
              <a:tr h="2586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Target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Consensus</a:t>
                      </a:r>
                      <a:r>
                        <a:rPr lang="en-US" sz="1200" baseline="0" dirty="0" smtClean="0"/>
                        <a:t> Site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Phospho-Akt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Substrate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R)XRXXpS/pT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Phospho-Akt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Substrate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RXRXXpS/pT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458090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Phospho-(Ser/Thr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ATM/ATR Substrate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pS/pTQ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458090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Phospho-(Ser/Thr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ATM/ATR Substrate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pS/pTQG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-(Ser)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CDKs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Substrate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K/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RpSPXK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/R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Phospho-(Thr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CK Substrate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pS/pTD/EXD/E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458090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-MAPK/CDK Substrates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10814/10815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-MAPK Substrates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PXpTP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-PKA Substrate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10619/10620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-(Ser) PKC Substrate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K/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RXpSXK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/R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458090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Phospho-(Ser/Thr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PKD Substrate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LXRXXpS/pT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458090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Phospho-(Ser/Thr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PDK1 Docking Motif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F/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YpS/pTF/Y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458090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Phospho-(Thr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PLK Binding Motif A7907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SpTP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Phospho-Thr-Pro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Motif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pTP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Phospho-Thr-Pro-Glu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Motif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pTPE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Phospho-Thr-X-Arg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Motif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pTXR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  <a:tr h="258635">
                <a:tc>
                  <a:txBody>
                    <a:bodyPr/>
                    <a:lstStyle/>
                    <a:p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Phosphotyrosine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(P-Tyr-100)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</a:t>
                      </a:r>
                      <a:endParaRPr lang="en-US" sz="1200" dirty="0"/>
                    </a:p>
                  </a:txBody>
                  <a:tcPr marL="59188" marR="59188" marT="29590" marB="295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33294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3B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582" y="136948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8941" y="690946"/>
            <a:ext cx="21461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UbiScan</a:t>
            </a:r>
            <a:r>
              <a:rPr lang="en-US" sz="3200" dirty="0" smtClean="0"/>
              <a:t>™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66" y="1679855"/>
            <a:ext cx="5041457" cy="40859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842" y="323374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2941" y="692706"/>
            <a:ext cx="26478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AcetylScan</a:t>
            </a:r>
            <a:r>
              <a:rPr lang="en-US" sz="3200" dirty="0" smtClean="0"/>
              <a:t>™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436" y="1673384"/>
            <a:ext cx="5212482" cy="38468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805" y="585502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6597" y="954834"/>
            <a:ext cx="436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PTMScan</a:t>
            </a:r>
            <a:r>
              <a:rPr lang="en-US" sz="2400" b="1" baseline="30000" dirty="0" smtClean="0"/>
              <a:t>®</a:t>
            </a:r>
            <a:r>
              <a:rPr lang="en-US" sz="2400" b="1" dirty="0" smtClean="0"/>
              <a:t> Service Offering: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9350" y="2061882"/>
            <a:ext cx="2174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KinomeView</a:t>
            </a:r>
            <a:r>
              <a:rPr lang="en-US" sz="2000" b="1" dirty="0" smtClean="0"/>
              <a:t>™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763076" y="2881547"/>
            <a:ext cx="661610" cy="158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9350" y="3341452"/>
            <a:ext cx="2083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PhosphoScan</a:t>
            </a:r>
            <a:r>
              <a:rPr lang="en-US" sz="2000" b="1" baseline="30000" dirty="0" smtClean="0"/>
              <a:t>®</a:t>
            </a:r>
            <a:endParaRPr lang="en-US" sz="2000" b="1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749724" y="4333834"/>
            <a:ext cx="661610" cy="158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8131" y="4811063"/>
            <a:ext cx="5429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Serine / </a:t>
            </a:r>
            <a:r>
              <a:rPr lang="en-US" sz="2000" b="1" dirty="0" err="1" smtClean="0"/>
              <a:t>Threonine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Phosphorylation</a:t>
            </a:r>
            <a:r>
              <a:rPr lang="en-US" sz="2000" b="1" dirty="0" smtClean="0"/>
              <a:t> Events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053" y="478297"/>
            <a:ext cx="1313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7 has been deleted, please use image from figure 7B instead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546</Words>
  <Application>Microsoft Macintosh PowerPoint</Application>
  <PresentationFormat>On-screen Show (4:3)</PresentationFormat>
  <Paragraphs>107</Paragraphs>
  <Slides>24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PhosphoScan® Motif Antibodies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Cell Signaling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CST User</dc:creator>
  <cp:lastModifiedBy>CST User</cp:lastModifiedBy>
  <cp:revision>19</cp:revision>
  <dcterms:created xsi:type="dcterms:W3CDTF">2011-02-22T20:40:49Z</dcterms:created>
  <dcterms:modified xsi:type="dcterms:W3CDTF">2011-02-22T20:57:58Z</dcterms:modified>
</cp:coreProperties>
</file>