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0" r:id="rId6"/>
    <p:sldId id="259" r:id="rId7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8581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127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CD14A-548D-B746-ABE0-504FD36D9D60}" type="datetimeFigureOut">
              <a:rPr lang="en-US" smtClean="0"/>
              <a:pPr/>
              <a:t>6/1/10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263F0-80DA-DA49-BB31-878DDCE6D8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ove Fig 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1303885"/>
            <a:ext cx="5080000" cy="600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ve Fig 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8913" r="-8913"/>
          <a:stretch>
            <a:fillRect/>
          </a:stretch>
        </p:blipFill>
        <p:spPr>
          <a:xfrm>
            <a:off x="342900" y="1564788"/>
            <a:ext cx="6172200" cy="6034617"/>
          </a:xfrm>
        </p:spPr>
      </p:pic>
      <p:sp>
        <p:nvSpPr>
          <p:cNvPr id="5" name="TextBox 4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71800" y="4381524"/>
            <a:ext cx="2781300" cy="711200"/>
            <a:chOff x="2711" y="3168"/>
            <a:chExt cx="1752" cy="44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2711" y="3484"/>
              <a:ext cx="534" cy="108"/>
            </a:xfrm>
            <a:custGeom>
              <a:avLst/>
              <a:gdLst/>
              <a:ahLst/>
              <a:cxnLst>
                <a:cxn ang="0">
                  <a:pos x="1485" y="257"/>
                </a:cxn>
                <a:cxn ang="0">
                  <a:pos x="975" y="257"/>
                </a:cxn>
                <a:cxn ang="0">
                  <a:pos x="810" y="2"/>
                </a:cxn>
                <a:cxn ang="0">
                  <a:pos x="270" y="242"/>
                </a:cxn>
                <a:cxn ang="0">
                  <a:pos x="0" y="167"/>
                </a:cxn>
              </a:cxnLst>
              <a:rect l="0" t="0" r="r" b="b"/>
              <a:pathLst>
                <a:path w="1485" h="299">
                  <a:moveTo>
                    <a:pt x="1485" y="257"/>
                  </a:moveTo>
                  <a:cubicBezTo>
                    <a:pt x="1286" y="278"/>
                    <a:pt x="1087" y="299"/>
                    <a:pt x="975" y="257"/>
                  </a:cubicBezTo>
                  <a:cubicBezTo>
                    <a:pt x="863" y="215"/>
                    <a:pt x="927" y="4"/>
                    <a:pt x="810" y="2"/>
                  </a:cubicBezTo>
                  <a:cubicBezTo>
                    <a:pt x="693" y="0"/>
                    <a:pt x="405" y="215"/>
                    <a:pt x="270" y="242"/>
                  </a:cubicBezTo>
                  <a:cubicBezTo>
                    <a:pt x="135" y="269"/>
                    <a:pt x="67" y="218"/>
                    <a:pt x="0" y="167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16" y="3168"/>
              <a:ext cx="1247" cy="434"/>
            </a:xfrm>
            <a:custGeom>
              <a:avLst/>
              <a:gdLst/>
              <a:ahLst/>
              <a:cxnLst>
                <a:cxn ang="0">
                  <a:pos x="195" y="1170"/>
                </a:cxn>
                <a:cxn ang="0">
                  <a:pos x="1650" y="1155"/>
                </a:cxn>
                <a:cxn ang="0">
                  <a:pos x="2415" y="1155"/>
                </a:cxn>
                <a:cxn ang="0">
                  <a:pos x="3465" y="1125"/>
                </a:cxn>
                <a:cxn ang="0">
                  <a:pos x="1680" y="90"/>
                </a:cxn>
                <a:cxn ang="0">
                  <a:pos x="1065" y="0"/>
                </a:cxn>
                <a:cxn ang="0">
                  <a:pos x="675" y="75"/>
                </a:cxn>
                <a:cxn ang="0">
                  <a:pos x="405" y="180"/>
                </a:cxn>
                <a:cxn ang="0">
                  <a:pos x="240" y="375"/>
                </a:cxn>
                <a:cxn ang="0">
                  <a:pos x="105" y="585"/>
                </a:cxn>
                <a:cxn ang="0">
                  <a:pos x="45" y="840"/>
                </a:cxn>
                <a:cxn ang="0">
                  <a:pos x="0" y="1050"/>
                </a:cxn>
                <a:cxn ang="0">
                  <a:pos x="15" y="1185"/>
                </a:cxn>
                <a:cxn ang="0">
                  <a:pos x="195" y="1170"/>
                </a:cxn>
              </a:cxnLst>
              <a:rect l="0" t="0" r="r" b="b"/>
              <a:pathLst>
                <a:path w="3465" h="1207">
                  <a:moveTo>
                    <a:pt x="195" y="1170"/>
                  </a:moveTo>
                  <a:cubicBezTo>
                    <a:pt x="709" y="1150"/>
                    <a:pt x="1104" y="1146"/>
                    <a:pt x="1650" y="1155"/>
                  </a:cubicBezTo>
                  <a:cubicBezTo>
                    <a:pt x="1959" y="1207"/>
                    <a:pt x="1730" y="1174"/>
                    <a:pt x="2415" y="1155"/>
                  </a:cubicBezTo>
                  <a:cubicBezTo>
                    <a:pt x="2767" y="1145"/>
                    <a:pt x="3113" y="1125"/>
                    <a:pt x="3465" y="1125"/>
                  </a:cubicBezTo>
                  <a:lnTo>
                    <a:pt x="1680" y="90"/>
                  </a:lnTo>
                  <a:lnTo>
                    <a:pt x="1065" y="0"/>
                  </a:lnTo>
                  <a:lnTo>
                    <a:pt x="675" y="75"/>
                  </a:lnTo>
                  <a:lnTo>
                    <a:pt x="405" y="180"/>
                  </a:lnTo>
                  <a:lnTo>
                    <a:pt x="240" y="375"/>
                  </a:lnTo>
                  <a:lnTo>
                    <a:pt x="105" y="585"/>
                  </a:lnTo>
                  <a:lnTo>
                    <a:pt x="45" y="840"/>
                  </a:lnTo>
                  <a:lnTo>
                    <a:pt x="0" y="1050"/>
                  </a:lnTo>
                  <a:lnTo>
                    <a:pt x="15" y="1185"/>
                  </a:lnTo>
                  <a:lnTo>
                    <a:pt x="195" y="117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123" y="3427"/>
              <a:ext cx="51" cy="5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247" y="3540"/>
              <a:ext cx="43" cy="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4323" y="3454"/>
              <a:ext cx="0" cy="3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317" y="3546"/>
              <a:ext cx="16" cy="7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4339" y="3486"/>
              <a:ext cx="3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949" y="3364"/>
              <a:ext cx="104" cy="120"/>
            </a:xfrm>
            <a:custGeom>
              <a:avLst/>
              <a:gdLst/>
              <a:ahLst/>
              <a:cxnLst>
                <a:cxn ang="0">
                  <a:pos x="152" y="24"/>
                </a:cxn>
                <a:cxn ang="0">
                  <a:pos x="8" y="24"/>
                </a:cxn>
                <a:cxn ang="0">
                  <a:pos x="104" y="168"/>
                </a:cxn>
              </a:cxnLst>
              <a:rect l="0" t="0" r="r" b="b"/>
              <a:pathLst>
                <a:path w="152" h="168">
                  <a:moveTo>
                    <a:pt x="152" y="24"/>
                  </a:moveTo>
                  <a:cubicBezTo>
                    <a:pt x="84" y="12"/>
                    <a:pt x="16" y="0"/>
                    <a:pt x="8" y="24"/>
                  </a:cubicBezTo>
                  <a:cubicBezTo>
                    <a:pt x="0" y="48"/>
                    <a:pt x="52" y="108"/>
                    <a:pt x="104" y="168"/>
                  </a:cubicBezTo>
                </a:path>
              </a:pathLst>
            </a:custGeom>
            <a:noFill/>
            <a:ln w="1206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23"/>
          <p:cNvSpPr>
            <a:spLocks/>
          </p:cNvSpPr>
          <p:nvPr/>
        </p:nvSpPr>
        <p:spPr bwMode="auto">
          <a:xfrm>
            <a:off x="3217863" y="3981474"/>
            <a:ext cx="649287" cy="285750"/>
          </a:xfrm>
          <a:prstGeom prst="borderCallout2">
            <a:avLst>
              <a:gd name="adj1" fmla="val 32727"/>
              <a:gd name="adj2" fmla="val 111736"/>
              <a:gd name="adj3" fmla="val 32727"/>
              <a:gd name="adj4" fmla="val 111736"/>
              <a:gd name="adj5" fmla="val 65907"/>
              <a:gd name="adj6" fmla="val 1713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>
                <a:latin typeface="Arial" pitchFamily="34" charset="0"/>
                <a:cs typeface="Arial" pitchFamily="34" charset="0"/>
              </a:rPr>
              <a:t>Vein</a:t>
            </a:r>
          </a:p>
        </p:txBody>
      </p:sp>
      <p:sp>
        <p:nvSpPr>
          <p:cNvPr id="15" name="AutoShape 24"/>
          <p:cNvSpPr>
            <a:spLocks/>
          </p:cNvSpPr>
          <p:nvPr/>
        </p:nvSpPr>
        <p:spPr bwMode="auto">
          <a:xfrm>
            <a:off x="5275263" y="3981474"/>
            <a:ext cx="820737" cy="285750"/>
          </a:xfrm>
          <a:prstGeom prst="borderCallout2">
            <a:avLst>
              <a:gd name="adj1" fmla="val 33333"/>
              <a:gd name="adj2" fmla="val -9282"/>
              <a:gd name="adj3" fmla="val 33333"/>
              <a:gd name="adj4" fmla="val -9282"/>
              <a:gd name="adj5" fmla="val 67130"/>
              <a:gd name="adj6" fmla="val -60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Arial" pitchFamily="34" charset="0"/>
                <a:cs typeface="Arial" pitchFamily="34" charset="0"/>
              </a:rPr>
              <a:t>Artery</a:t>
            </a:r>
          </a:p>
        </p:txBody>
      </p:sp>
      <p:sp>
        <p:nvSpPr>
          <p:cNvPr id="16" name="Oval 25"/>
          <p:cNvSpPr>
            <a:spLocks noChangeArrowheads="1"/>
          </p:cNvSpPr>
          <p:nvPr/>
        </p:nvSpPr>
        <p:spPr bwMode="auto">
          <a:xfrm>
            <a:off x="4437063" y="4286274"/>
            <a:ext cx="257175" cy="17145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2209800" y="2144736"/>
            <a:ext cx="2571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362075" y="2000274"/>
            <a:ext cx="847725" cy="29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223963" y="2109811"/>
            <a:ext cx="728663" cy="82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373188" y="1985986"/>
            <a:ext cx="608013" cy="298450"/>
          </a:xfrm>
          <a:prstGeom prst="rect">
            <a:avLst/>
          </a:prstGeom>
          <a:solidFill>
            <a:srgbClr val="FFFFFF">
              <a:alpha val="50000"/>
            </a:srgbClr>
          </a:solidFill>
          <a:ln w="1333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143000" y="1981224"/>
            <a:ext cx="80963" cy="3349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2116138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>
            <a:off x="1455738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1593850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44"/>
          <p:cNvSpPr>
            <a:spLocks noChangeShapeType="1"/>
          </p:cNvSpPr>
          <p:nvPr/>
        </p:nvSpPr>
        <p:spPr bwMode="auto">
          <a:xfrm>
            <a:off x="1730375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45"/>
          <p:cNvSpPr>
            <a:spLocks noChangeShapeType="1"/>
          </p:cNvSpPr>
          <p:nvPr/>
        </p:nvSpPr>
        <p:spPr bwMode="auto">
          <a:xfrm>
            <a:off x="1866900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6"/>
          <p:cNvSpPr>
            <a:spLocks noChangeShapeType="1"/>
          </p:cNvSpPr>
          <p:nvPr/>
        </p:nvSpPr>
        <p:spPr bwMode="auto">
          <a:xfrm>
            <a:off x="2005013" y="1989161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47"/>
          <p:cNvSpPr>
            <a:spLocks noChangeShapeType="1"/>
          </p:cNvSpPr>
          <p:nvPr/>
        </p:nvSpPr>
        <p:spPr bwMode="auto">
          <a:xfrm>
            <a:off x="2590800" y="2163786"/>
            <a:ext cx="838200" cy="3508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4360337" y="2379155"/>
            <a:ext cx="15779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Blood Sample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981200" y="1985986"/>
            <a:ext cx="228600" cy="304800"/>
          </a:xfrm>
          <a:prstGeom prst="rect">
            <a:avLst/>
          </a:prstGeom>
          <a:gradFill rotWithShape="1">
            <a:gsLst>
              <a:gs pos="0">
                <a:srgbClr val="ADADAD">
                  <a:alpha val="42999"/>
                </a:srgbClr>
              </a:gs>
              <a:gs pos="50000">
                <a:srgbClr val="FFFFFF">
                  <a:alpha val="64999"/>
                </a:srgbClr>
              </a:gs>
              <a:gs pos="100000">
                <a:srgbClr val="ADADAD">
                  <a:alpha val="42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55"/>
          <p:cNvSpPr>
            <a:spLocks noChangeShapeType="1"/>
          </p:cNvSpPr>
          <p:nvPr/>
        </p:nvSpPr>
        <p:spPr bwMode="auto">
          <a:xfrm>
            <a:off x="2057400" y="1985986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56"/>
          <p:cNvSpPr>
            <a:spLocks noChangeShapeType="1"/>
          </p:cNvSpPr>
          <p:nvPr/>
        </p:nvSpPr>
        <p:spPr bwMode="auto">
          <a:xfrm>
            <a:off x="2133600" y="1985986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2209800" y="3105173"/>
            <a:ext cx="2571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62075" y="2960711"/>
            <a:ext cx="847725" cy="2984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223963" y="3070248"/>
            <a:ext cx="728663" cy="82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373188" y="2946423"/>
            <a:ext cx="608013" cy="298450"/>
          </a:xfrm>
          <a:prstGeom prst="rect">
            <a:avLst/>
          </a:prstGeom>
          <a:solidFill>
            <a:srgbClr val="FFFFFF">
              <a:alpha val="50000"/>
            </a:srgbClr>
          </a:solidFill>
          <a:ln w="1333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143000" y="2941661"/>
            <a:ext cx="80963" cy="3349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41"/>
          <p:cNvSpPr>
            <a:spLocks noChangeShapeType="1"/>
          </p:cNvSpPr>
          <p:nvPr/>
        </p:nvSpPr>
        <p:spPr bwMode="auto">
          <a:xfrm>
            <a:off x="2116138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>
            <a:off x="1455738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>
            <a:off x="1593850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>
            <a:off x="1730375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5"/>
          <p:cNvSpPr>
            <a:spLocks noChangeShapeType="1"/>
          </p:cNvSpPr>
          <p:nvPr/>
        </p:nvSpPr>
        <p:spPr bwMode="auto">
          <a:xfrm>
            <a:off x="1866900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6"/>
          <p:cNvSpPr>
            <a:spLocks noChangeShapeType="1"/>
          </p:cNvSpPr>
          <p:nvPr/>
        </p:nvSpPr>
        <p:spPr bwMode="auto">
          <a:xfrm>
            <a:off x="2005013" y="2949598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1981200" y="2946423"/>
            <a:ext cx="228600" cy="304800"/>
          </a:xfrm>
          <a:prstGeom prst="rect">
            <a:avLst/>
          </a:prstGeom>
          <a:gradFill rotWithShape="1">
            <a:gsLst>
              <a:gs pos="0">
                <a:srgbClr val="ADADAD">
                  <a:alpha val="42999"/>
                </a:srgbClr>
              </a:gs>
              <a:gs pos="50000">
                <a:srgbClr val="FFFFFF">
                  <a:alpha val="64999"/>
                </a:srgbClr>
              </a:gs>
              <a:gs pos="100000">
                <a:srgbClr val="ADADAD">
                  <a:alpha val="42999"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55"/>
          <p:cNvSpPr>
            <a:spLocks noChangeShapeType="1"/>
          </p:cNvSpPr>
          <p:nvPr/>
        </p:nvSpPr>
        <p:spPr bwMode="auto">
          <a:xfrm>
            <a:off x="2057400" y="2946423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56"/>
          <p:cNvSpPr>
            <a:spLocks noChangeShapeType="1"/>
          </p:cNvSpPr>
          <p:nvPr/>
        </p:nvSpPr>
        <p:spPr bwMode="auto">
          <a:xfrm>
            <a:off x="2133600" y="2946423"/>
            <a:ext cx="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V="1">
            <a:off x="2543175" y="2667024"/>
            <a:ext cx="838200" cy="457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00" y="2514624"/>
            <a:ext cx="152399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990600" y="1524024"/>
            <a:ext cx="15779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Pump 1 - Insulin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990600" y="3427436"/>
            <a:ext cx="15779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Pump 2 – D50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49"/>
          <p:cNvSpPr txBox="1">
            <a:spLocks noChangeArrowheads="1"/>
          </p:cNvSpPr>
          <p:nvPr/>
        </p:nvSpPr>
        <p:spPr bwMode="auto">
          <a:xfrm>
            <a:off x="2971800" y="1905024"/>
            <a:ext cx="1577975" cy="306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 dirty="0" smtClean="0">
                <a:latin typeface="Arial" pitchFamily="34" charset="0"/>
                <a:cs typeface="Arial" pitchFamily="34" charset="0"/>
              </a:rPr>
              <a:t>Y-</a:t>
            </a:r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Conncetor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2A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66972" y="2669673"/>
            <a:ext cx="67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8cm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2466966" y="2229383"/>
            <a:ext cx="67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8cm</a:t>
            </a:r>
            <a:endParaRPr lang="en-US" sz="1200" dirty="0"/>
          </a:p>
        </p:txBody>
      </p:sp>
      <p:cxnSp>
        <p:nvCxnSpPr>
          <p:cNvPr id="58" name="Curved Connector 57"/>
          <p:cNvCxnSpPr>
            <a:stCxn id="49" idx="5"/>
            <a:endCxn id="16" idx="1"/>
          </p:cNvCxnSpPr>
          <p:nvPr/>
        </p:nvCxnSpPr>
        <p:spPr>
          <a:xfrm rot="16200000" flipH="1">
            <a:off x="3145465" y="2982122"/>
            <a:ext cx="1666676" cy="99184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/>
          <p:cNvCxnSpPr>
            <a:stCxn id="16" idx="7"/>
          </p:cNvCxnSpPr>
          <p:nvPr/>
        </p:nvCxnSpPr>
        <p:spPr>
          <a:xfrm rot="5400000" flipH="1" flipV="1">
            <a:off x="4182634" y="3218754"/>
            <a:ext cx="1566570" cy="61868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685649" y="3014298"/>
            <a:ext cx="67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15cm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627131" y="3011264"/>
            <a:ext cx="674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20cm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254251"/>
            <a:ext cx="6172200" cy="4631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</a:t>
            </a:r>
            <a:r>
              <a:rPr lang="en-US" dirty="0" smtClean="0"/>
              <a:t>2B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16200000" flipH="1">
            <a:off x="361361" y="2582171"/>
            <a:ext cx="290226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12491" y="2632442"/>
            <a:ext cx="3770494" cy="13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 rot="10800000" flipH="1">
            <a:off x="1849839" y="1328016"/>
            <a:ext cx="3733146" cy="2835246"/>
          </a:xfrm>
          <a:custGeom>
            <a:avLst/>
            <a:gdLst>
              <a:gd name="connsiteX0" fmla="*/ 0 w 3677885"/>
              <a:gd name="connsiteY0" fmla="*/ 1514630 h 2835246"/>
              <a:gd name="connsiteX1" fmla="*/ 171987 w 3677885"/>
              <a:gd name="connsiteY1" fmla="*/ 205037 h 2835246"/>
              <a:gd name="connsiteX2" fmla="*/ 238136 w 3677885"/>
              <a:gd name="connsiteY2" fmla="*/ 2744853 h 2835246"/>
              <a:gd name="connsiteX3" fmla="*/ 436583 w 3677885"/>
              <a:gd name="connsiteY3" fmla="*/ 747394 h 2835246"/>
              <a:gd name="connsiteX4" fmla="*/ 568881 w 3677885"/>
              <a:gd name="connsiteY4" fmla="*/ 2030530 h 2835246"/>
              <a:gd name="connsiteX5" fmla="*/ 701179 w 3677885"/>
              <a:gd name="connsiteY5" fmla="*/ 1078099 h 2835246"/>
              <a:gd name="connsiteX6" fmla="*/ 820248 w 3677885"/>
              <a:gd name="connsiteY6" fmla="*/ 1805650 h 2835246"/>
              <a:gd name="connsiteX7" fmla="*/ 952546 w 3677885"/>
              <a:gd name="connsiteY7" fmla="*/ 1316207 h 2835246"/>
              <a:gd name="connsiteX8" fmla="*/ 1349440 w 3677885"/>
              <a:gd name="connsiteY8" fmla="*/ 1673368 h 2835246"/>
              <a:gd name="connsiteX9" fmla="*/ 1719874 w 3677885"/>
              <a:gd name="connsiteY9" fmla="*/ 1355891 h 2835246"/>
              <a:gd name="connsiteX10" fmla="*/ 2315215 w 3677885"/>
              <a:gd name="connsiteY10" fmla="*/ 1607227 h 2835246"/>
              <a:gd name="connsiteX11" fmla="*/ 2791488 w 3677885"/>
              <a:gd name="connsiteY11" fmla="*/ 1342663 h 2835246"/>
              <a:gd name="connsiteX12" fmla="*/ 3479438 w 3677885"/>
              <a:gd name="connsiteY12" fmla="*/ 1633684 h 2835246"/>
              <a:gd name="connsiteX13" fmla="*/ 3677885 w 3677885"/>
              <a:gd name="connsiteY13" fmla="*/ 1554314 h 2835246"/>
              <a:gd name="connsiteX14" fmla="*/ 3677885 w 3677885"/>
              <a:gd name="connsiteY14" fmla="*/ 1554314 h 283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77885" h="2835246">
                <a:moveTo>
                  <a:pt x="0" y="1514630"/>
                </a:moveTo>
                <a:cubicBezTo>
                  <a:pt x="66149" y="757315"/>
                  <a:pt x="132298" y="0"/>
                  <a:pt x="171987" y="205037"/>
                </a:cubicBezTo>
                <a:cubicBezTo>
                  <a:pt x="211676" y="410074"/>
                  <a:pt x="194037" y="2654460"/>
                  <a:pt x="238136" y="2744853"/>
                </a:cubicBezTo>
                <a:cubicBezTo>
                  <a:pt x="282235" y="2835246"/>
                  <a:pt x="381459" y="866448"/>
                  <a:pt x="436583" y="747394"/>
                </a:cubicBezTo>
                <a:cubicBezTo>
                  <a:pt x="491707" y="628340"/>
                  <a:pt x="524782" y="1975413"/>
                  <a:pt x="568881" y="2030530"/>
                </a:cubicBezTo>
                <a:cubicBezTo>
                  <a:pt x="612980" y="2085648"/>
                  <a:pt x="659285" y="1115579"/>
                  <a:pt x="701179" y="1078099"/>
                </a:cubicBezTo>
                <a:cubicBezTo>
                  <a:pt x="743073" y="1040619"/>
                  <a:pt x="778354" y="1765965"/>
                  <a:pt x="820248" y="1805650"/>
                </a:cubicBezTo>
                <a:cubicBezTo>
                  <a:pt x="862142" y="1845335"/>
                  <a:pt x="864347" y="1338254"/>
                  <a:pt x="952546" y="1316207"/>
                </a:cubicBezTo>
                <a:cubicBezTo>
                  <a:pt x="1040745" y="1294160"/>
                  <a:pt x="1221552" y="1666754"/>
                  <a:pt x="1349440" y="1673368"/>
                </a:cubicBezTo>
                <a:cubicBezTo>
                  <a:pt x="1477328" y="1679982"/>
                  <a:pt x="1558912" y="1366914"/>
                  <a:pt x="1719874" y="1355891"/>
                </a:cubicBezTo>
                <a:cubicBezTo>
                  <a:pt x="1880836" y="1344868"/>
                  <a:pt x="2136613" y="1609432"/>
                  <a:pt x="2315215" y="1607227"/>
                </a:cubicBezTo>
                <a:cubicBezTo>
                  <a:pt x="2493817" y="1605022"/>
                  <a:pt x="2597451" y="1338254"/>
                  <a:pt x="2791488" y="1342663"/>
                </a:cubicBezTo>
                <a:cubicBezTo>
                  <a:pt x="2985525" y="1347072"/>
                  <a:pt x="3331705" y="1598409"/>
                  <a:pt x="3479438" y="1633684"/>
                </a:cubicBezTo>
                <a:cubicBezTo>
                  <a:pt x="3627171" y="1668959"/>
                  <a:pt x="3677885" y="1554314"/>
                  <a:pt x="3677885" y="1554314"/>
                </a:cubicBezTo>
                <a:lnTo>
                  <a:pt x="3677885" y="155431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03"/>
          <p:cNvSpPr>
            <a:spLocks noChangeArrowheads="1"/>
          </p:cNvSpPr>
          <p:nvPr/>
        </p:nvSpPr>
        <p:spPr bwMode="auto">
          <a:xfrm rot="16200000">
            <a:off x="-184640" y="2384956"/>
            <a:ext cx="28670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Times New Roman" charset="0"/>
              </a:rPr>
              <a:t>Blood </a:t>
            </a:r>
            <a:r>
              <a:rPr lang="en-US" sz="1600" dirty="0" smtClean="0">
                <a:ea typeface="Times New Roman" charset="0"/>
              </a:rPr>
              <a:t>Glucose (</a:t>
            </a:r>
            <a:r>
              <a:rPr lang="en-US" sz="1600" dirty="0" err="1" smtClean="0">
                <a:ea typeface="Times New Roman" charset="0"/>
              </a:rPr>
              <a:t>mM</a:t>
            </a:r>
            <a:r>
              <a:rPr lang="en-US" sz="1600" dirty="0" smtClean="0">
                <a:ea typeface="Times New Roman" charset="0"/>
              </a:rPr>
              <a:t>)</a:t>
            </a:r>
            <a:endParaRPr lang="en-US" sz="1600" dirty="0">
              <a:ea typeface="Times New Roman" charset="0"/>
            </a:endParaRPr>
          </a:p>
        </p:txBody>
      </p:sp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1525262" y="3891515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Times New Roman" charset="0"/>
              </a:rPr>
              <a:t>4</a:t>
            </a:r>
          </a:p>
        </p:txBody>
      </p:sp>
      <p:sp>
        <p:nvSpPr>
          <p:cNvPr id="14" name="Rectangle 84"/>
          <p:cNvSpPr>
            <a:spLocks noChangeArrowheads="1"/>
          </p:cNvSpPr>
          <p:nvPr/>
        </p:nvSpPr>
        <p:spPr bwMode="auto">
          <a:xfrm>
            <a:off x="1525355" y="2482875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Times New Roman" charset="0"/>
              </a:rPr>
              <a:t>5</a:t>
            </a:r>
            <a:endParaRPr lang="en-US" sz="1600" dirty="0">
              <a:ea typeface="Times New Roman" charset="0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1528628" y="1006695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Times New Roman" charset="0"/>
              </a:rPr>
              <a:t>6</a:t>
            </a:r>
            <a:endParaRPr lang="en-US" sz="1600" dirty="0">
              <a:ea typeface="Times New Roman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1696526" y="4033302"/>
            <a:ext cx="1159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1696526" y="2645670"/>
            <a:ext cx="1159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1709228" y="1137391"/>
            <a:ext cx="1159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848697" y="4137736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(min)</a:t>
            </a:r>
            <a:endParaRPr lang="en-US" dirty="0"/>
          </a:p>
        </p:txBody>
      </p:sp>
      <p:sp>
        <p:nvSpPr>
          <p:cNvPr id="22" name="Left Bracket 21"/>
          <p:cNvSpPr/>
          <p:nvPr/>
        </p:nvSpPr>
        <p:spPr>
          <a:xfrm rot="16200000">
            <a:off x="4446439" y="2161335"/>
            <a:ext cx="288614" cy="1984478"/>
          </a:xfrm>
          <a:prstGeom prst="leftBracket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88790" y="2850528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“Clamped”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855307" y="4775201"/>
          <a:ext cx="5486400" cy="34713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5733"/>
                <a:gridCol w="541867"/>
                <a:gridCol w="694266"/>
                <a:gridCol w="745067"/>
                <a:gridCol w="685800"/>
                <a:gridCol w="2243667"/>
              </a:tblGrid>
              <a:tr h="57573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Graph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Time (min)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Glucose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mM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GIR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000" dirty="0" err="1" smtClean="0">
                          <a:solidFill>
                            <a:srgbClr val="000000"/>
                          </a:solidFill>
                        </a:rPr>
                        <a:t>ul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</a:rPr>
                        <a:t>/min)</a:t>
                      </a:r>
                      <a:endParaRPr lang="en-US" sz="1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of Change (min)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Notes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Start of experiment.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Insulin infusion started at Time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0.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Glucose infused to counter drop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resulting from insulin infusion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5.8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Blood glucose too high, lower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glucose infusion rate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Blood glucose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too low, increase glucose infusion rate 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5.3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glucose slightly high, lower glucose infusion rate between 2 and 3ul/min.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4.8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2.75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Blood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</a:rPr>
                        <a:t> glucose slightly low, increase glucose infusion rate between 2.5 and 3ul/min.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787089" y="2355443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869124" y="4016368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56423" y="1114416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168090" y="3429000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92460" y="1854198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2158" y="3099352"/>
            <a:ext cx="364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514928" y="1475823"/>
            <a:ext cx="1587" cy="255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57778" y="3415748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457778" y="2796623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441903" y="2136223"/>
            <a:ext cx="603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457778" y="1456773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75240" y="4033285"/>
            <a:ext cx="619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719715" y="4034873"/>
            <a:ext cx="29527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719715" y="4031698"/>
            <a:ext cx="1588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689678" y="4031698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4650115" y="4031698"/>
            <a:ext cx="1588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67703" y="4023760"/>
            <a:ext cx="1587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2768928" y="2083346"/>
            <a:ext cx="2868613" cy="347662"/>
          </a:xfrm>
          <a:custGeom>
            <a:avLst/>
            <a:gdLst>
              <a:gd name="T0" fmla="*/ 0 w 305"/>
              <a:gd name="T1" fmla="*/ 27 h 30"/>
              <a:gd name="T2" fmla="*/ 71 w 305"/>
              <a:gd name="T3" fmla="*/ 30 h 30"/>
              <a:gd name="T4" fmla="*/ 102 w 305"/>
              <a:gd name="T5" fmla="*/ 24 h 30"/>
              <a:gd name="T6" fmla="*/ 153 w 305"/>
              <a:gd name="T7" fmla="*/ 20 h 30"/>
              <a:gd name="T8" fmla="*/ 203 w 305"/>
              <a:gd name="T9" fmla="*/ 10 h 30"/>
              <a:gd name="T10" fmla="*/ 305 w 305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30"/>
              <a:gd name="T20" fmla="*/ 305 w 305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30">
                <a:moveTo>
                  <a:pt x="0" y="27"/>
                </a:moveTo>
                <a:lnTo>
                  <a:pt x="71" y="30"/>
                </a:lnTo>
                <a:lnTo>
                  <a:pt x="102" y="24"/>
                </a:lnTo>
                <a:lnTo>
                  <a:pt x="153" y="20"/>
                </a:lnTo>
                <a:lnTo>
                  <a:pt x="203" y="10"/>
                </a:lnTo>
                <a:lnTo>
                  <a:pt x="305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Times New Roman" charset="0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2768928" y="2192883"/>
            <a:ext cx="2868613" cy="219075"/>
          </a:xfrm>
          <a:custGeom>
            <a:avLst/>
            <a:gdLst>
              <a:gd name="T0" fmla="*/ 0 w 305"/>
              <a:gd name="T1" fmla="*/ 19 h 19"/>
              <a:gd name="T2" fmla="*/ 71 w 305"/>
              <a:gd name="T3" fmla="*/ 18 h 19"/>
              <a:gd name="T4" fmla="*/ 102 w 305"/>
              <a:gd name="T5" fmla="*/ 19 h 19"/>
              <a:gd name="T6" fmla="*/ 153 w 305"/>
              <a:gd name="T7" fmla="*/ 13 h 19"/>
              <a:gd name="T8" fmla="*/ 203 w 305"/>
              <a:gd name="T9" fmla="*/ 0 h 19"/>
              <a:gd name="T10" fmla="*/ 305 w 305"/>
              <a:gd name="T11" fmla="*/ 2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19"/>
              <a:gd name="T20" fmla="*/ 305 w 305"/>
              <a:gd name="T21" fmla="*/ 19 h 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19">
                <a:moveTo>
                  <a:pt x="0" y="19"/>
                </a:moveTo>
                <a:lnTo>
                  <a:pt x="71" y="18"/>
                </a:lnTo>
                <a:lnTo>
                  <a:pt x="102" y="19"/>
                </a:lnTo>
                <a:lnTo>
                  <a:pt x="153" y="13"/>
                </a:lnTo>
                <a:lnTo>
                  <a:pt x="203" y="0"/>
                </a:lnTo>
                <a:lnTo>
                  <a:pt x="305" y="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Times New Roman" charset="0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2206953" y="3882473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0</a:t>
            </a: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2232360" y="3261760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Times New Roman" charset="0"/>
              </a:rPr>
              <a:t>2</a:t>
            </a: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2226545" y="2642635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Times New Roman" charset="0"/>
              </a:rPr>
              <a:t>4</a:t>
            </a: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2226545" y="1983823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ea typeface="Times New Roman" charset="0"/>
              </a:rPr>
              <a:t>6</a:t>
            </a:r>
            <a:endParaRPr lang="en-US" sz="1600" dirty="0">
              <a:ea typeface="Times New Roman" charset="0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2226545" y="1342473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Times New Roman" charset="0"/>
              </a:rPr>
              <a:t>8</a:t>
            </a:r>
          </a:p>
        </p:txBody>
      </p:sp>
      <p:grpSp>
        <p:nvGrpSpPr>
          <p:cNvPr id="85" name="Group 86"/>
          <p:cNvGrpSpPr>
            <a:grpSpLocks/>
          </p:cNvGrpSpPr>
          <p:nvPr/>
        </p:nvGrpSpPr>
        <p:grpSpPr bwMode="auto">
          <a:xfrm>
            <a:off x="2635578" y="4192038"/>
            <a:ext cx="3131096" cy="246718"/>
            <a:chOff x="1447" y="2517"/>
            <a:chExt cx="1683" cy="110"/>
          </a:xfrm>
        </p:grpSpPr>
        <p:sp>
          <p:nvSpPr>
            <p:cNvPr id="86" name="Rectangle 87"/>
            <p:cNvSpPr>
              <a:spLocks noChangeArrowheads="1"/>
            </p:cNvSpPr>
            <p:nvPr/>
          </p:nvSpPr>
          <p:spPr bwMode="auto">
            <a:xfrm>
              <a:off x="1447" y="2517"/>
              <a:ext cx="61" cy="109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0</a:t>
              </a:r>
            </a:p>
          </p:txBody>
        </p:sp>
        <p:sp>
          <p:nvSpPr>
            <p:cNvPr id="87" name="Rectangle 88"/>
            <p:cNvSpPr>
              <a:spLocks noChangeArrowheads="1"/>
            </p:cNvSpPr>
            <p:nvPr/>
          </p:nvSpPr>
          <p:spPr bwMode="auto">
            <a:xfrm>
              <a:off x="1951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10</a:t>
              </a:r>
            </a:p>
          </p:txBody>
        </p:sp>
        <p:sp>
          <p:nvSpPr>
            <p:cNvPr id="88" name="Rectangle 89"/>
            <p:cNvSpPr>
              <a:spLocks noChangeArrowheads="1"/>
            </p:cNvSpPr>
            <p:nvPr/>
          </p:nvSpPr>
          <p:spPr bwMode="auto">
            <a:xfrm>
              <a:off x="2476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20</a:t>
              </a:r>
            </a:p>
          </p:txBody>
        </p:sp>
        <p:sp>
          <p:nvSpPr>
            <p:cNvPr id="89" name="Rectangle 90"/>
            <p:cNvSpPr>
              <a:spLocks noChangeArrowheads="1"/>
            </p:cNvSpPr>
            <p:nvPr/>
          </p:nvSpPr>
          <p:spPr bwMode="auto">
            <a:xfrm>
              <a:off x="3007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30</a:t>
              </a:r>
            </a:p>
          </p:txBody>
        </p:sp>
      </p:grpSp>
      <p:sp>
        <p:nvSpPr>
          <p:cNvPr id="102" name="Rectangle 103"/>
          <p:cNvSpPr>
            <a:spLocks noChangeArrowheads="1"/>
          </p:cNvSpPr>
          <p:nvPr/>
        </p:nvSpPr>
        <p:spPr bwMode="auto">
          <a:xfrm rot="16200000">
            <a:off x="238720" y="2636288"/>
            <a:ext cx="28670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ea typeface="Times New Roman" charset="0"/>
              </a:rPr>
              <a:t>Blood </a:t>
            </a:r>
            <a:r>
              <a:rPr lang="en-US" sz="1600" dirty="0" smtClean="0">
                <a:ea typeface="Times New Roman" charset="0"/>
              </a:rPr>
              <a:t>Glucose (</a:t>
            </a:r>
            <a:r>
              <a:rPr lang="en-US" sz="1600" dirty="0" err="1" smtClean="0">
                <a:ea typeface="Times New Roman" charset="0"/>
              </a:rPr>
              <a:t>mM</a:t>
            </a:r>
            <a:r>
              <a:rPr lang="en-US" sz="1600" dirty="0" smtClean="0">
                <a:ea typeface="Times New Roman" charset="0"/>
              </a:rPr>
              <a:t>)</a:t>
            </a:r>
            <a:endParaRPr lang="en-US" sz="1600" dirty="0">
              <a:ea typeface="Times New Roman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2700829" y="2334964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3577129" y="2334964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2706365" y="2297816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4588366" y="2115889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5537842" y="2115889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3579582" y="2257970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4588366" y="2083346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569442" y="1961901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2915915" y="1481379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2" name="Rectangle 201"/>
          <p:cNvSpPr/>
          <p:nvPr/>
        </p:nvSpPr>
        <p:spPr>
          <a:xfrm>
            <a:off x="2915915" y="1771650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3" name="Rectangle 84"/>
          <p:cNvSpPr>
            <a:spLocks noChangeArrowheads="1"/>
          </p:cNvSpPr>
          <p:nvPr/>
        </p:nvSpPr>
        <p:spPr bwMode="auto">
          <a:xfrm>
            <a:off x="3173741" y="1427246"/>
            <a:ext cx="818258" cy="21544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ea typeface="Times New Roman" charset="0"/>
              </a:rPr>
              <a:t>Chow Fed</a:t>
            </a:r>
            <a:endParaRPr lang="en-US" sz="1400" dirty="0">
              <a:ea typeface="Times New Roman" charset="0"/>
            </a:endParaRPr>
          </a:p>
        </p:txBody>
      </p:sp>
      <p:sp>
        <p:nvSpPr>
          <p:cNvPr id="204" name="Rectangle 84"/>
          <p:cNvSpPr>
            <a:spLocks noChangeArrowheads="1"/>
          </p:cNvSpPr>
          <p:nvPr/>
        </p:nvSpPr>
        <p:spPr bwMode="auto">
          <a:xfrm>
            <a:off x="3194937" y="1726327"/>
            <a:ext cx="1037769" cy="21544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ea typeface="Times New Roman" charset="0"/>
              </a:rPr>
              <a:t>High Fat Fed</a:t>
            </a:r>
            <a:endParaRPr lang="en-US" sz="1400" dirty="0">
              <a:ea typeface="Times New Roman" charset="0"/>
            </a:endParaRPr>
          </a:p>
        </p:txBody>
      </p:sp>
      <p:sp>
        <p:nvSpPr>
          <p:cNvPr id="205" name="Line 5"/>
          <p:cNvSpPr>
            <a:spLocks noChangeShapeType="1"/>
          </p:cNvSpPr>
          <p:nvPr/>
        </p:nvSpPr>
        <p:spPr bwMode="auto">
          <a:xfrm>
            <a:off x="2508578" y="5050873"/>
            <a:ext cx="1587" cy="255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Line 6"/>
          <p:cNvSpPr>
            <a:spLocks noChangeShapeType="1"/>
          </p:cNvSpPr>
          <p:nvPr/>
        </p:nvSpPr>
        <p:spPr bwMode="auto">
          <a:xfrm>
            <a:off x="2451428" y="6990798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7"/>
          <p:cNvSpPr>
            <a:spLocks noChangeShapeType="1"/>
          </p:cNvSpPr>
          <p:nvPr/>
        </p:nvSpPr>
        <p:spPr bwMode="auto">
          <a:xfrm>
            <a:off x="2451428" y="6371673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Line 8"/>
          <p:cNvSpPr>
            <a:spLocks noChangeShapeType="1"/>
          </p:cNvSpPr>
          <p:nvPr/>
        </p:nvSpPr>
        <p:spPr bwMode="auto">
          <a:xfrm>
            <a:off x="2435553" y="5711273"/>
            <a:ext cx="603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Line 9"/>
          <p:cNvSpPr>
            <a:spLocks noChangeShapeType="1"/>
          </p:cNvSpPr>
          <p:nvPr/>
        </p:nvSpPr>
        <p:spPr bwMode="auto">
          <a:xfrm>
            <a:off x="2451428" y="5031823"/>
            <a:ext cx="587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Line 10"/>
          <p:cNvSpPr>
            <a:spLocks noChangeShapeType="1"/>
          </p:cNvSpPr>
          <p:nvPr/>
        </p:nvSpPr>
        <p:spPr bwMode="auto">
          <a:xfrm>
            <a:off x="2468890" y="7608335"/>
            <a:ext cx="61913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Line 11"/>
          <p:cNvSpPr>
            <a:spLocks noChangeShapeType="1"/>
          </p:cNvSpPr>
          <p:nvPr/>
        </p:nvSpPr>
        <p:spPr bwMode="auto">
          <a:xfrm>
            <a:off x="2713365" y="7609923"/>
            <a:ext cx="29527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Line 12"/>
          <p:cNvSpPr>
            <a:spLocks noChangeShapeType="1"/>
          </p:cNvSpPr>
          <p:nvPr/>
        </p:nvSpPr>
        <p:spPr bwMode="auto">
          <a:xfrm flipV="1">
            <a:off x="2713365" y="7606748"/>
            <a:ext cx="1588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13"/>
          <p:cNvSpPr>
            <a:spLocks noChangeShapeType="1"/>
          </p:cNvSpPr>
          <p:nvPr/>
        </p:nvSpPr>
        <p:spPr bwMode="auto">
          <a:xfrm flipV="1">
            <a:off x="3683328" y="7606748"/>
            <a:ext cx="0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14"/>
          <p:cNvSpPr>
            <a:spLocks noChangeShapeType="1"/>
          </p:cNvSpPr>
          <p:nvPr/>
        </p:nvSpPr>
        <p:spPr bwMode="auto">
          <a:xfrm flipV="1">
            <a:off x="4643765" y="7606748"/>
            <a:ext cx="1588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15"/>
          <p:cNvSpPr>
            <a:spLocks noChangeShapeType="1"/>
          </p:cNvSpPr>
          <p:nvPr/>
        </p:nvSpPr>
        <p:spPr bwMode="auto">
          <a:xfrm flipV="1">
            <a:off x="5661353" y="7598810"/>
            <a:ext cx="1587" cy="73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17"/>
          <p:cNvSpPr>
            <a:spLocks/>
          </p:cNvSpPr>
          <p:nvPr/>
        </p:nvSpPr>
        <p:spPr bwMode="auto">
          <a:xfrm rot="10800000">
            <a:off x="2721303" y="5785251"/>
            <a:ext cx="2868613" cy="347662"/>
          </a:xfrm>
          <a:custGeom>
            <a:avLst/>
            <a:gdLst>
              <a:gd name="T0" fmla="*/ 0 w 305"/>
              <a:gd name="T1" fmla="*/ 27 h 30"/>
              <a:gd name="T2" fmla="*/ 71 w 305"/>
              <a:gd name="T3" fmla="*/ 30 h 30"/>
              <a:gd name="T4" fmla="*/ 102 w 305"/>
              <a:gd name="T5" fmla="*/ 24 h 30"/>
              <a:gd name="T6" fmla="*/ 153 w 305"/>
              <a:gd name="T7" fmla="*/ 20 h 30"/>
              <a:gd name="T8" fmla="*/ 203 w 305"/>
              <a:gd name="T9" fmla="*/ 10 h 30"/>
              <a:gd name="T10" fmla="*/ 305 w 305"/>
              <a:gd name="T11" fmla="*/ 0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5"/>
              <a:gd name="T19" fmla="*/ 0 h 30"/>
              <a:gd name="T20" fmla="*/ 305 w 305"/>
              <a:gd name="T21" fmla="*/ 30 h 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5" h="30">
                <a:moveTo>
                  <a:pt x="0" y="27"/>
                </a:moveTo>
                <a:lnTo>
                  <a:pt x="71" y="30"/>
                </a:lnTo>
                <a:lnTo>
                  <a:pt x="102" y="24"/>
                </a:lnTo>
                <a:lnTo>
                  <a:pt x="153" y="20"/>
                </a:lnTo>
                <a:lnTo>
                  <a:pt x="203" y="10"/>
                </a:lnTo>
                <a:lnTo>
                  <a:pt x="305" y="0"/>
                </a:lnTo>
              </a:path>
            </a:pathLst>
          </a:cu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Times New Roman" charset="0"/>
            </a:endParaRPr>
          </a:p>
        </p:txBody>
      </p:sp>
      <p:sp>
        <p:nvSpPr>
          <p:cNvPr id="218" name="Rectangle 81"/>
          <p:cNvSpPr>
            <a:spLocks noChangeArrowheads="1"/>
          </p:cNvSpPr>
          <p:nvPr/>
        </p:nvSpPr>
        <p:spPr bwMode="auto">
          <a:xfrm>
            <a:off x="2200603" y="7457523"/>
            <a:ext cx="114114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0</a:t>
            </a:r>
          </a:p>
        </p:txBody>
      </p:sp>
      <p:sp>
        <p:nvSpPr>
          <p:cNvPr id="219" name="Rectangle 82"/>
          <p:cNvSpPr>
            <a:spLocks noChangeArrowheads="1"/>
          </p:cNvSpPr>
          <p:nvPr/>
        </p:nvSpPr>
        <p:spPr bwMode="auto">
          <a:xfrm>
            <a:off x="2106940" y="6836810"/>
            <a:ext cx="228228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50</a:t>
            </a:r>
          </a:p>
        </p:txBody>
      </p:sp>
      <p:sp>
        <p:nvSpPr>
          <p:cNvPr id="220" name="Rectangle 83"/>
          <p:cNvSpPr>
            <a:spLocks noChangeArrowheads="1"/>
          </p:cNvSpPr>
          <p:nvPr/>
        </p:nvSpPr>
        <p:spPr bwMode="auto">
          <a:xfrm>
            <a:off x="2008515" y="6217685"/>
            <a:ext cx="342341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100</a:t>
            </a:r>
          </a:p>
        </p:txBody>
      </p:sp>
      <p:sp>
        <p:nvSpPr>
          <p:cNvPr id="221" name="Rectangle 84"/>
          <p:cNvSpPr>
            <a:spLocks noChangeArrowheads="1"/>
          </p:cNvSpPr>
          <p:nvPr/>
        </p:nvSpPr>
        <p:spPr bwMode="auto">
          <a:xfrm>
            <a:off x="2008515" y="5558873"/>
            <a:ext cx="342341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150</a:t>
            </a:r>
          </a:p>
        </p:txBody>
      </p:sp>
      <p:sp>
        <p:nvSpPr>
          <p:cNvPr id="222" name="Rectangle 85"/>
          <p:cNvSpPr>
            <a:spLocks noChangeArrowheads="1"/>
          </p:cNvSpPr>
          <p:nvPr/>
        </p:nvSpPr>
        <p:spPr bwMode="auto">
          <a:xfrm>
            <a:off x="2008515" y="4917523"/>
            <a:ext cx="342341" cy="246221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Times New Roman" charset="0"/>
              </a:rPr>
              <a:t>200</a:t>
            </a:r>
          </a:p>
        </p:txBody>
      </p:sp>
      <p:grpSp>
        <p:nvGrpSpPr>
          <p:cNvPr id="223" name="Group 86"/>
          <p:cNvGrpSpPr>
            <a:grpSpLocks/>
          </p:cNvGrpSpPr>
          <p:nvPr/>
        </p:nvGrpSpPr>
        <p:grpSpPr bwMode="auto">
          <a:xfrm>
            <a:off x="2629228" y="7767088"/>
            <a:ext cx="3131096" cy="246718"/>
            <a:chOff x="1447" y="2517"/>
            <a:chExt cx="1683" cy="110"/>
          </a:xfrm>
        </p:grpSpPr>
        <p:sp>
          <p:nvSpPr>
            <p:cNvPr id="224" name="Rectangle 87"/>
            <p:cNvSpPr>
              <a:spLocks noChangeArrowheads="1"/>
            </p:cNvSpPr>
            <p:nvPr/>
          </p:nvSpPr>
          <p:spPr bwMode="auto">
            <a:xfrm>
              <a:off x="1447" y="2517"/>
              <a:ext cx="61" cy="109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0</a:t>
              </a:r>
            </a:p>
          </p:txBody>
        </p:sp>
        <p:sp>
          <p:nvSpPr>
            <p:cNvPr id="225" name="Rectangle 88"/>
            <p:cNvSpPr>
              <a:spLocks noChangeArrowheads="1"/>
            </p:cNvSpPr>
            <p:nvPr/>
          </p:nvSpPr>
          <p:spPr bwMode="auto">
            <a:xfrm>
              <a:off x="1951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10</a:t>
              </a:r>
            </a:p>
          </p:txBody>
        </p:sp>
        <p:sp>
          <p:nvSpPr>
            <p:cNvPr id="226" name="Rectangle 89"/>
            <p:cNvSpPr>
              <a:spLocks noChangeArrowheads="1"/>
            </p:cNvSpPr>
            <p:nvPr/>
          </p:nvSpPr>
          <p:spPr bwMode="auto">
            <a:xfrm>
              <a:off x="2476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20</a:t>
              </a:r>
            </a:p>
          </p:txBody>
        </p:sp>
        <p:sp>
          <p:nvSpPr>
            <p:cNvPr id="227" name="Rectangle 90"/>
            <p:cNvSpPr>
              <a:spLocks noChangeArrowheads="1"/>
            </p:cNvSpPr>
            <p:nvPr/>
          </p:nvSpPr>
          <p:spPr bwMode="auto">
            <a:xfrm>
              <a:off x="3007" y="2517"/>
              <a:ext cx="123" cy="110"/>
            </a:xfrm>
            <a:prstGeom prst="rect">
              <a:avLst/>
            </a:prstGeom>
            <a:noFill/>
            <a:ln w="2540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ea typeface="Times New Roman" charset="0"/>
                </a:rPr>
                <a:t>30</a:t>
              </a:r>
            </a:p>
          </p:txBody>
        </p:sp>
      </p:grpSp>
      <p:sp>
        <p:nvSpPr>
          <p:cNvPr id="228" name="Rectangle 91"/>
          <p:cNvSpPr>
            <a:spLocks noChangeArrowheads="1"/>
          </p:cNvSpPr>
          <p:nvPr/>
        </p:nvSpPr>
        <p:spPr bwMode="auto">
          <a:xfrm>
            <a:off x="3678565" y="8100460"/>
            <a:ext cx="971550" cy="244475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Times New Roman" charset="0"/>
              </a:rPr>
              <a:t>Time (min)</a:t>
            </a:r>
          </a:p>
        </p:txBody>
      </p:sp>
      <p:sp>
        <p:nvSpPr>
          <p:cNvPr id="229" name="Rectangle 103"/>
          <p:cNvSpPr>
            <a:spLocks noChangeArrowheads="1"/>
          </p:cNvSpPr>
          <p:nvPr/>
        </p:nvSpPr>
        <p:spPr bwMode="auto">
          <a:xfrm rot="16200000">
            <a:off x="-17545" y="5971464"/>
            <a:ext cx="313158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ea typeface="Times New Roman" charset="0"/>
              </a:rPr>
              <a:t>Glucose Infusion Rate </a:t>
            </a:r>
          </a:p>
          <a:p>
            <a:pPr algn="ctr"/>
            <a:r>
              <a:rPr lang="en-US" sz="1600" dirty="0" smtClean="0">
                <a:ea typeface="Times New Roman" charset="0"/>
              </a:rPr>
              <a:t>(</a:t>
            </a:r>
            <a:r>
              <a:rPr lang="en-US" sz="1600" dirty="0" err="1" smtClean="0">
                <a:ea typeface="Times New Roman" charset="0"/>
              </a:rPr>
              <a:t>umol</a:t>
            </a:r>
            <a:r>
              <a:rPr lang="en-US" sz="1600" dirty="0" smtClean="0">
                <a:ea typeface="Times New Roman" charset="0"/>
              </a:rPr>
              <a:t>/kg/min)</a:t>
            </a:r>
            <a:endParaRPr lang="en-US" sz="1600" dirty="0">
              <a:ea typeface="Times New Roman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2674615" y="7048095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3610466" y="7279077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653204" y="6055920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4583604" y="7202083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5501343" y="6957449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3542368" y="5914632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4636241" y="5788267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5531492" y="5760644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909565" y="5056429"/>
            <a:ext cx="136197" cy="15398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39" name="Rectangle 238"/>
          <p:cNvSpPr/>
          <p:nvPr/>
        </p:nvSpPr>
        <p:spPr>
          <a:xfrm>
            <a:off x="2909565" y="5346700"/>
            <a:ext cx="136197" cy="1539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0" name="Rectangle 84"/>
          <p:cNvSpPr>
            <a:spLocks noChangeArrowheads="1"/>
          </p:cNvSpPr>
          <p:nvPr/>
        </p:nvSpPr>
        <p:spPr bwMode="auto">
          <a:xfrm>
            <a:off x="3167391" y="5002296"/>
            <a:ext cx="818258" cy="21544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ea typeface="Times New Roman" charset="0"/>
              </a:rPr>
              <a:t>Chow Fed</a:t>
            </a:r>
            <a:endParaRPr lang="en-US" sz="1400" dirty="0">
              <a:ea typeface="Times New Roman" charset="0"/>
            </a:endParaRPr>
          </a:p>
        </p:txBody>
      </p:sp>
      <p:sp>
        <p:nvSpPr>
          <p:cNvPr id="241" name="Rectangle 84"/>
          <p:cNvSpPr>
            <a:spLocks noChangeArrowheads="1"/>
          </p:cNvSpPr>
          <p:nvPr/>
        </p:nvSpPr>
        <p:spPr bwMode="auto">
          <a:xfrm>
            <a:off x="3188587" y="5301377"/>
            <a:ext cx="1037769" cy="215444"/>
          </a:xfrm>
          <a:prstGeom prst="rect">
            <a:avLst/>
          </a:prstGeom>
          <a:noFill/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ea typeface="Times New Roman" charset="0"/>
              </a:rPr>
              <a:t>High Fat Fed</a:t>
            </a:r>
            <a:endParaRPr lang="en-US" sz="1400" dirty="0">
              <a:ea typeface="Times New Roman" charset="0"/>
            </a:endParaRPr>
          </a:p>
        </p:txBody>
      </p:sp>
      <p:cxnSp>
        <p:nvCxnSpPr>
          <p:cNvPr id="249" name="Straight Connector 248"/>
          <p:cNvCxnSpPr/>
          <p:nvPr/>
        </p:nvCxnSpPr>
        <p:spPr>
          <a:xfrm>
            <a:off x="2749064" y="7125089"/>
            <a:ext cx="904100" cy="237333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 rot="10800000" flipH="1">
            <a:off x="4609004" y="7048095"/>
            <a:ext cx="985838" cy="230982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>
            <a:stCxn id="231" idx="3"/>
          </p:cNvCxnSpPr>
          <p:nvPr/>
        </p:nvCxnSpPr>
        <p:spPr>
          <a:xfrm flipV="1">
            <a:off x="3746663" y="7279078"/>
            <a:ext cx="862340" cy="76993"/>
          </a:xfrm>
          <a:prstGeom prst="line">
            <a:avLst/>
          </a:pr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Box 256"/>
          <p:cNvSpPr txBox="1"/>
          <p:nvPr/>
        </p:nvSpPr>
        <p:spPr>
          <a:xfrm>
            <a:off x="595340" y="410072"/>
            <a:ext cx="168018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sp>
        <p:nvSpPr>
          <p:cNvPr id="258" name="TextBox 257"/>
          <p:cNvSpPr txBox="1"/>
          <p:nvPr/>
        </p:nvSpPr>
        <p:spPr>
          <a:xfrm>
            <a:off x="888848" y="1218304"/>
            <a:ext cx="66114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9" name="TextBox 258"/>
          <p:cNvSpPr txBox="1"/>
          <p:nvPr/>
        </p:nvSpPr>
        <p:spPr>
          <a:xfrm>
            <a:off x="888848" y="4793354"/>
            <a:ext cx="661146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225</Words>
  <Application>Microsoft Macintosh PowerPoint</Application>
  <PresentationFormat>Letter Paper (8.5x11 in)</PresentationFormat>
  <Paragraphs>100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Aether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 .</dc:creator>
  <cp:lastModifiedBy>. .</cp:lastModifiedBy>
  <cp:revision>12</cp:revision>
  <cp:lastPrinted>2010-06-01T17:14:06Z</cp:lastPrinted>
  <dcterms:created xsi:type="dcterms:W3CDTF">2010-06-01T20:13:37Z</dcterms:created>
  <dcterms:modified xsi:type="dcterms:W3CDTF">2010-06-01T20:38:30Z</dcterms:modified>
</cp:coreProperties>
</file>