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2" r:id="rId2"/>
  </p:sldMasterIdLst>
  <p:notesMasterIdLst>
    <p:notesMasterId r:id="rId5"/>
  </p:notesMasterIdLst>
  <p:sldIdLst>
    <p:sldId id="262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8B900"/>
    <a:srgbClr val="EBF1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2.xml"/><Relationship Id="rId10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9" Type="http://schemas.openxmlformats.org/officeDocument/2006/relationships/theme" Target="theme/theme1.xml"/><Relationship Id="rId3" Type="http://schemas.openxmlformats.org/officeDocument/2006/relationships/slide" Target="slides/slide1.xml"/><Relationship Id="rId6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9C734-D7C6-2344-A54C-A5CED7E355E4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CC221-A0CA-0447-BF7E-6DC9042E00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a typeface="+mn-ea"/>
                <a:cs typeface="+mn-cs"/>
              </a:defRPr>
            </a:lvl1pPr>
          </a:lstStyle>
          <a:p>
            <a:pPr>
              <a:defRPr/>
            </a:pPr>
            <a:fld id="{FBB9015B-22D4-3442-A644-96C20D3E1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806F9-F427-634F-987B-975E653292CD}" type="datetimeFigureOut">
              <a:rPr lang="en-US" smtClean="0"/>
              <a:pPr/>
              <a:t>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9702B-7CBC-CB45-B274-79D8321E4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31763"/>
            <a:ext cx="77724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>
                <a:solidFill>
                  <a:srgbClr val="000000"/>
                </a:solidFill>
                <a:latin typeface="Comic Sans MS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FB2B54F-6C05-D149-B311-536FB7A16E0D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  <a:ea typeface="ＭＳ Ｐゴシック" pitchFamily="30" charset="-128"/>
          <a:cs typeface="ＭＳ Ｐゴシック" pitchFamily="3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/>
          <a:ea typeface="ＭＳ Ｐゴシック" pitchFamily="30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128"/>
          <p:cNvGrpSpPr/>
          <p:nvPr/>
        </p:nvGrpSpPr>
        <p:grpSpPr>
          <a:xfrm rot="4884703">
            <a:off x="3854048" y="4950459"/>
            <a:ext cx="797451" cy="820648"/>
            <a:chOff x="4230732" y="4713698"/>
            <a:chExt cx="797451" cy="820648"/>
          </a:xfrm>
        </p:grpSpPr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2"/>
            <a:srcRect l="47041"/>
            <a:stretch>
              <a:fillRect/>
            </a:stretch>
          </p:blipFill>
          <p:spPr>
            <a:xfrm>
              <a:off x="4230732" y="4713698"/>
              <a:ext cx="797451" cy="820648"/>
            </a:xfrm>
            <a:prstGeom prst="rect">
              <a:avLst/>
            </a:prstGeom>
          </p:spPr>
        </p:pic>
        <p:sp>
          <p:nvSpPr>
            <p:cNvPr id="124" name="Freeform 123"/>
            <p:cNvSpPr/>
            <p:nvPr/>
          </p:nvSpPr>
          <p:spPr>
            <a:xfrm>
              <a:off x="4259307" y="4989035"/>
              <a:ext cx="244475" cy="454025"/>
            </a:xfrm>
            <a:custGeom>
              <a:avLst/>
              <a:gdLst>
                <a:gd name="connsiteX0" fmla="*/ 107950 w 244475"/>
                <a:gd name="connsiteY0" fmla="*/ 0 h 454025"/>
                <a:gd name="connsiteX1" fmla="*/ 57150 w 244475"/>
                <a:gd name="connsiteY1" fmla="*/ 152400 h 454025"/>
                <a:gd name="connsiteX2" fmla="*/ 25400 w 244475"/>
                <a:gd name="connsiteY2" fmla="*/ 336550 h 454025"/>
                <a:gd name="connsiteX3" fmla="*/ 0 w 244475"/>
                <a:gd name="connsiteY3" fmla="*/ 431800 h 454025"/>
                <a:gd name="connsiteX4" fmla="*/ 22225 w 244475"/>
                <a:gd name="connsiteY4" fmla="*/ 454025 h 454025"/>
                <a:gd name="connsiteX5" fmla="*/ 57150 w 244475"/>
                <a:gd name="connsiteY5" fmla="*/ 447675 h 454025"/>
                <a:gd name="connsiteX6" fmla="*/ 139700 w 244475"/>
                <a:gd name="connsiteY6" fmla="*/ 295275 h 454025"/>
                <a:gd name="connsiteX7" fmla="*/ 196850 w 244475"/>
                <a:gd name="connsiteY7" fmla="*/ 184150 h 454025"/>
                <a:gd name="connsiteX8" fmla="*/ 238125 w 244475"/>
                <a:gd name="connsiteY8" fmla="*/ 79375 h 454025"/>
                <a:gd name="connsiteX9" fmla="*/ 244475 w 244475"/>
                <a:gd name="connsiteY9" fmla="*/ 57150 h 454025"/>
                <a:gd name="connsiteX10" fmla="*/ 107950 w 244475"/>
                <a:gd name="connsiteY10" fmla="*/ 0 h 4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4475" h="454025">
                  <a:moveTo>
                    <a:pt x="107950" y="0"/>
                  </a:moveTo>
                  <a:cubicBezTo>
                    <a:pt x="90693" y="50691"/>
                    <a:pt x="57150" y="98852"/>
                    <a:pt x="57150" y="152400"/>
                  </a:cubicBezTo>
                  <a:lnTo>
                    <a:pt x="25400" y="336550"/>
                  </a:lnTo>
                  <a:lnTo>
                    <a:pt x="0" y="431800"/>
                  </a:lnTo>
                  <a:lnTo>
                    <a:pt x="22225" y="454025"/>
                  </a:lnTo>
                  <a:lnTo>
                    <a:pt x="57150" y="447675"/>
                  </a:lnTo>
                  <a:lnTo>
                    <a:pt x="139700" y="295275"/>
                  </a:lnTo>
                  <a:lnTo>
                    <a:pt x="196850" y="184150"/>
                  </a:lnTo>
                  <a:cubicBezTo>
                    <a:pt x="238523" y="81569"/>
                    <a:pt x="238125" y="119105"/>
                    <a:pt x="238125" y="79375"/>
                  </a:cubicBezTo>
                  <a:lnTo>
                    <a:pt x="244475" y="57150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4366905" y="5080682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4319280" y="5185457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4290705" y="5271182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0" y="0"/>
            <a:ext cx="1314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Schematic 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6569" y="504537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56803" y="895987"/>
            <a:ext cx="939407" cy="78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69" y="1313533"/>
            <a:ext cx="1774667" cy="1634099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 rot="5400000" flipH="1" flipV="1">
            <a:off x="1511316" y="1067811"/>
            <a:ext cx="295763" cy="26527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1000295" y="1035170"/>
            <a:ext cx="317506" cy="3131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87278" y="617623"/>
            <a:ext cx="6249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GIRK2</a:t>
            </a:r>
            <a:endParaRPr lang="en-US" sz="1400" dirty="0"/>
          </a:p>
        </p:txBody>
      </p:sp>
      <p:grpSp>
        <p:nvGrpSpPr>
          <p:cNvPr id="36" name="Group 35"/>
          <p:cNvGrpSpPr/>
          <p:nvPr/>
        </p:nvGrpSpPr>
        <p:grpSpPr>
          <a:xfrm>
            <a:off x="3817736" y="907244"/>
            <a:ext cx="1019833" cy="1019833"/>
            <a:chOff x="2550242" y="1759776"/>
            <a:chExt cx="1019833" cy="1019833"/>
          </a:xfrm>
        </p:grpSpPr>
        <p:sp>
          <p:nvSpPr>
            <p:cNvPr id="22" name="Oval 21"/>
            <p:cNvSpPr/>
            <p:nvPr/>
          </p:nvSpPr>
          <p:spPr>
            <a:xfrm>
              <a:off x="2815933" y="2025467"/>
              <a:ext cx="488450" cy="488450"/>
            </a:xfrm>
            <a:prstGeom prst="ellips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550242" y="1759776"/>
              <a:ext cx="1019833" cy="1019833"/>
            </a:xfrm>
            <a:prstGeom prst="ellips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152721" y="2371105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349525" y="2576789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Oval 25"/>
          <p:cNvSpPr/>
          <p:nvPr/>
        </p:nvSpPr>
        <p:spPr>
          <a:xfrm>
            <a:off x="6957086" y="1181816"/>
            <a:ext cx="488450" cy="488450"/>
          </a:xfrm>
          <a:prstGeom prst="ellipse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91395" y="916125"/>
            <a:ext cx="1019833" cy="1019833"/>
          </a:xfrm>
          <a:prstGeom prst="ellips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93874" y="1527454"/>
            <a:ext cx="133208" cy="1332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490678" y="1733138"/>
            <a:ext cx="133208" cy="1332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6300000">
            <a:off x="6829774" y="1048927"/>
            <a:ext cx="1023516" cy="1023516"/>
          </a:xfrm>
          <a:prstGeom prst="arc">
            <a:avLst>
              <a:gd name="adj1" fmla="val 15801950"/>
              <a:gd name="adj2" fmla="val 21065391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iamond 31"/>
          <p:cNvSpPr>
            <a:spLocks noChangeAspect="1"/>
          </p:cNvSpPr>
          <p:nvPr/>
        </p:nvSpPr>
        <p:spPr>
          <a:xfrm>
            <a:off x="7604705" y="1882675"/>
            <a:ext cx="137160" cy="137160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6300000">
            <a:off x="7016919" y="1235517"/>
            <a:ext cx="529889" cy="529889"/>
          </a:xfrm>
          <a:prstGeom prst="arc">
            <a:avLst>
              <a:gd name="adj1" fmla="val 15149491"/>
              <a:gd name="adj2" fmla="val 0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iamond 33"/>
          <p:cNvSpPr>
            <a:spLocks noChangeAspect="1"/>
          </p:cNvSpPr>
          <p:nvPr/>
        </p:nvSpPr>
        <p:spPr>
          <a:xfrm>
            <a:off x="7385630" y="1631850"/>
            <a:ext cx="137160" cy="137160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889981" y="269524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4930687" y="659614"/>
            <a:ext cx="1023516" cy="1023516"/>
            <a:chOff x="2965354" y="3607954"/>
            <a:chExt cx="1023516" cy="1023516"/>
          </a:xfrm>
        </p:grpSpPr>
        <p:sp>
          <p:nvSpPr>
            <p:cNvPr id="37" name="Arc 36"/>
            <p:cNvSpPr/>
            <p:nvPr/>
          </p:nvSpPr>
          <p:spPr>
            <a:xfrm rot="6300000">
              <a:off x="2965354" y="3607954"/>
              <a:ext cx="1023516" cy="1023516"/>
            </a:xfrm>
            <a:prstGeom prst="arc">
              <a:avLst>
                <a:gd name="adj1" fmla="val 15801950"/>
                <a:gd name="adj2" fmla="val 21065391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iamond 37"/>
            <p:cNvSpPr>
              <a:spLocks noChangeAspect="1"/>
            </p:cNvSpPr>
            <p:nvPr/>
          </p:nvSpPr>
          <p:spPr>
            <a:xfrm>
              <a:off x="3740285" y="4441702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/>
            <p:cNvSpPr/>
            <p:nvPr/>
          </p:nvSpPr>
          <p:spPr>
            <a:xfrm rot="6300000">
              <a:off x="3152499" y="3794544"/>
              <a:ext cx="529889" cy="529889"/>
            </a:xfrm>
            <a:prstGeom prst="arc">
              <a:avLst>
                <a:gd name="adj1" fmla="val 15149491"/>
                <a:gd name="adj2" fmla="val 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Diamond 39"/>
            <p:cNvSpPr>
              <a:spLocks noChangeAspect="1"/>
            </p:cNvSpPr>
            <p:nvPr/>
          </p:nvSpPr>
          <p:spPr>
            <a:xfrm>
              <a:off x="3521210" y="4190877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949316" y="10656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4975959" y="1740586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mutant primers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744683" y="578666"/>
            <a:ext cx="7942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annealing</a:t>
            </a:r>
            <a:endParaRPr lang="en-US" sz="1200" dirty="0"/>
          </a:p>
        </p:txBody>
      </p:sp>
      <p:grpSp>
        <p:nvGrpSpPr>
          <p:cNvPr id="70" name="Group 69"/>
          <p:cNvGrpSpPr/>
          <p:nvPr/>
        </p:nvGrpSpPr>
        <p:grpSpPr>
          <a:xfrm>
            <a:off x="6115176" y="2713225"/>
            <a:ext cx="2537430" cy="1705336"/>
            <a:chOff x="3225193" y="2373967"/>
            <a:chExt cx="2537430" cy="1705336"/>
          </a:xfrm>
        </p:grpSpPr>
        <p:sp>
          <p:nvSpPr>
            <p:cNvPr id="45" name="Oval 44"/>
            <p:cNvSpPr/>
            <p:nvPr/>
          </p:nvSpPr>
          <p:spPr>
            <a:xfrm>
              <a:off x="3616639" y="2977117"/>
              <a:ext cx="488450" cy="488450"/>
            </a:xfrm>
            <a:prstGeom prst="ellips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350948" y="2711426"/>
              <a:ext cx="1019833" cy="1019833"/>
            </a:xfrm>
            <a:prstGeom prst="ellips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953427" y="3322755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150231" y="3528439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c 48"/>
            <p:cNvSpPr/>
            <p:nvPr/>
          </p:nvSpPr>
          <p:spPr>
            <a:xfrm rot="6300000">
              <a:off x="4563916" y="2702139"/>
              <a:ext cx="1023516" cy="1023516"/>
            </a:xfrm>
            <a:prstGeom prst="arc">
              <a:avLst>
                <a:gd name="adj1" fmla="val 427510"/>
                <a:gd name="adj2" fmla="val 21065391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Diamond 49"/>
            <p:cNvSpPr>
              <a:spLocks noChangeAspect="1"/>
            </p:cNvSpPr>
            <p:nvPr/>
          </p:nvSpPr>
          <p:spPr>
            <a:xfrm>
              <a:off x="5338847" y="3535887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Arc 50"/>
            <p:cNvSpPr/>
            <p:nvPr/>
          </p:nvSpPr>
          <p:spPr>
            <a:xfrm rot="6300000">
              <a:off x="4822108" y="2924250"/>
              <a:ext cx="529889" cy="529889"/>
            </a:xfrm>
            <a:prstGeom prst="arc">
              <a:avLst>
                <a:gd name="adj1" fmla="val 684613"/>
                <a:gd name="adj2" fmla="val 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Diamond 51"/>
            <p:cNvSpPr>
              <a:spLocks noChangeAspect="1"/>
            </p:cNvSpPr>
            <p:nvPr/>
          </p:nvSpPr>
          <p:spPr>
            <a:xfrm>
              <a:off x="5190819" y="3320583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19328" y="2373967"/>
              <a:ext cx="1152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PCR - extension</a:t>
              </a:r>
              <a:endParaRPr lang="en-US" sz="12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689117" y="3802304"/>
              <a:ext cx="10735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mutant strand</a:t>
              </a:r>
              <a:endParaRPr lang="en-US" sz="12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225193" y="3802304"/>
              <a:ext cx="12257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parent wt strand</a:t>
              </a:r>
              <a:endParaRPr lang="en-US" sz="1200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151954" y="2663734"/>
            <a:ext cx="2537430" cy="1737429"/>
            <a:chOff x="6324628" y="2341874"/>
            <a:chExt cx="2537430" cy="1737429"/>
          </a:xfrm>
        </p:grpSpPr>
        <p:sp>
          <p:nvSpPr>
            <p:cNvPr id="56" name="TextBox 55"/>
            <p:cNvSpPr txBox="1"/>
            <p:nvPr/>
          </p:nvSpPr>
          <p:spPr>
            <a:xfrm>
              <a:off x="7160455" y="2341874"/>
              <a:ext cx="8899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DpnI</a:t>
              </a:r>
              <a:r>
                <a:rPr lang="en-US" sz="1200" dirty="0" smtClean="0"/>
                <a:t> digest</a:t>
              </a:r>
              <a:endParaRPr lang="en-US" sz="1200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6716074" y="2977117"/>
              <a:ext cx="488450" cy="488450"/>
            </a:xfrm>
            <a:prstGeom prst="ellips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6450383" y="2711426"/>
              <a:ext cx="1019833" cy="1019833"/>
            </a:xfrm>
            <a:prstGeom prst="ellipse">
              <a:avLst/>
            </a:prstGeom>
            <a:noFill/>
            <a:ln w="28575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052862" y="3322755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249666" y="3528439"/>
              <a:ext cx="133208" cy="13320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/>
            <p:cNvSpPr/>
            <p:nvPr/>
          </p:nvSpPr>
          <p:spPr>
            <a:xfrm rot="6300000">
              <a:off x="7663351" y="2702139"/>
              <a:ext cx="1023516" cy="1023516"/>
            </a:xfrm>
            <a:prstGeom prst="arc">
              <a:avLst>
                <a:gd name="adj1" fmla="val 427510"/>
                <a:gd name="adj2" fmla="val 21065391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Diamond 61"/>
            <p:cNvSpPr>
              <a:spLocks noChangeAspect="1"/>
            </p:cNvSpPr>
            <p:nvPr/>
          </p:nvSpPr>
          <p:spPr>
            <a:xfrm>
              <a:off x="8438282" y="3535887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Arc 62"/>
            <p:cNvSpPr/>
            <p:nvPr/>
          </p:nvSpPr>
          <p:spPr>
            <a:xfrm rot="6300000">
              <a:off x="7921543" y="2924250"/>
              <a:ext cx="529889" cy="529889"/>
            </a:xfrm>
            <a:prstGeom prst="arc">
              <a:avLst>
                <a:gd name="adj1" fmla="val 684613"/>
                <a:gd name="adj2" fmla="val 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Diamond 63"/>
            <p:cNvSpPr>
              <a:spLocks noChangeAspect="1"/>
            </p:cNvSpPr>
            <p:nvPr/>
          </p:nvSpPr>
          <p:spPr>
            <a:xfrm>
              <a:off x="8290254" y="3320583"/>
              <a:ext cx="137160" cy="13716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788552" y="3802304"/>
              <a:ext cx="10735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mutant strand</a:t>
              </a:r>
              <a:endParaRPr lang="en-US" sz="12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324628" y="3802304"/>
              <a:ext cx="12257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parent wt strand</a:t>
              </a:r>
              <a:endParaRPr lang="en-US" sz="1200" dirty="0"/>
            </a:p>
          </p:txBody>
        </p:sp>
      </p:grpSp>
      <p:sp>
        <p:nvSpPr>
          <p:cNvPr id="67" name="Right Arrow 66"/>
          <p:cNvSpPr/>
          <p:nvPr/>
        </p:nvSpPr>
        <p:spPr>
          <a:xfrm>
            <a:off x="6141450" y="1268605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8" name="Right Arrow 67"/>
          <p:cNvSpPr/>
          <p:nvPr/>
        </p:nvSpPr>
        <p:spPr>
          <a:xfrm rot="5400000">
            <a:off x="7207163" y="2334395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1" name="Right Arrow 70"/>
          <p:cNvSpPr/>
          <p:nvPr/>
        </p:nvSpPr>
        <p:spPr>
          <a:xfrm flipH="1">
            <a:off x="5671746" y="3373740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22683" y="4005173"/>
            <a:ext cx="17318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transform bacteria</a:t>
            </a:r>
            <a:endParaRPr lang="en-US" sz="1600" dirty="0"/>
          </a:p>
        </p:txBody>
      </p:sp>
      <p:grpSp>
        <p:nvGrpSpPr>
          <p:cNvPr id="85" name="Group 84"/>
          <p:cNvGrpSpPr/>
          <p:nvPr/>
        </p:nvGrpSpPr>
        <p:grpSpPr>
          <a:xfrm>
            <a:off x="7085961" y="5388268"/>
            <a:ext cx="1616075" cy="499530"/>
            <a:chOff x="2311400" y="5069810"/>
            <a:chExt cx="1616075" cy="499530"/>
          </a:xfrm>
        </p:grpSpPr>
        <p:grpSp>
          <p:nvGrpSpPr>
            <p:cNvPr id="84" name="Group 83"/>
            <p:cNvGrpSpPr/>
            <p:nvPr/>
          </p:nvGrpSpPr>
          <p:grpSpPr>
            <a:xfrm>
              <a:off x="2311400" y="5149850"/>
              <a:ext cx="1616075" cy="419490"/>
              <a:chOff x="2359025" y="5654675"/>
              <a:chExt cx="1616075" cy="419490"/>
            </a:xfrm>
          </p:grpSpPr>
          <p:sp>
            <p:nvSpPr>
              <p:cNvPr id="82" name="Oval 81"/>
              <p:cNvSpPr/>
              <p:nvPr/>
            </p:nvSpPr>
            <p:spPr>
              <a:xfrm>
                <a:off x="2457858" y="5717510"/>
                <a:ext cx="1374318" cy="356655"/>
              </a:xfrm>
              <a:prstGeom prst="ellipse">
                <a:avLst/>
              </a:prstGeom>
              <a:noFill/>
              <a:ln w="12700" cap="flat" cmpd="sng" algn="ctr">
                <a:solidFill>
                  <a:scrgbClr r="0" g="0" b="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2359025" y="5654675"/>
                <a:ext cx="1616075" cy="244475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Oval 74"/>
            <p:cNvSpPr/>
            <p:nvPr/>
          </p:nvSpPr>
          <p:spPr>
            <a:xfrm>
              <a:off x="2416175" y="5204295"/>
              <a:ext cx="1362026" cy="356655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2403883" y="5069810"/>
              <a:ext cx="1374318" cy="356655"/>
            </a:xfrm>
            <a:prstGeom prst="ellipse">
              <a:avLst/>
            </a:prstGeom>
            <a:noFill/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Connector 78"/>
            <p:cNvCxnSpPr/>
            <p:nvPr/>
          </p:nvCxnSpPr>
          <p:spPr>
            <a:xfrm rot="5400000">
              <a:off x="2335213" y="5338763"/>
              <a:ext cx="142875" cy="1588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4" idx="6"/>
            </p:cNvCxnSpPr>
            <p:nvPr/>
          </p:nvCxnSpPr>
          <p:spPr>
            <a:xfrm>
              <a:off x="3778201" y="5248138"/>
              <a:ext cx="5606" cy="162857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4467798" y="5388268"/>
            <a:ext cx="1616075" cy="499530"/>
            <a:chOff x="2311400" y="5069810"/>
            <a:chExt cx="1616075" cy="499530"/>
          </a:xfrm>
        </p:grpSpPr>
        <p:grpSp>
          <p:nvGrpSpPr>
            <p:cNvPr id="87" name="Group 86"/>
            <p:cNvGrpSpPr/>
            <p:nvPr/>
          </p:nvGrpSpPr>
          <p:grpSpPr>
            <a:xfrm>
              <a:off x="2311400" y="5149850"/>
              <a:ext cx="1616075" cy="419490"/>
              <a:chOff x="2359025" y="5654675"/>
              <a:chExt cx="1616075" cy="419490"/>
            </a:xfrm>
          </p:grpSpPr>
          <p:sp>
            <p:nvSpPr>
              <p:cNvPr id="92" name="Oval 91"/>
              <p:cNvSpPr/>
              <p:nvPr/>
            </p:nvSpPr>
            <p:spPr>
              <a:xfrm>
                <a:off x="2457858" y="5717510"/>
                <a:ext cx="1374318" cy="356655"/>
              </a:xfrm>
              <a:prstGeom prst="ellipse">
                <a:avLst/>
              </a:prstGeom>
              <a:noFill/>
              <a:ln w="12700" cap="flat" cmpd="sng" algn="ctr">
                <a:solidFill>
                  <a:scrgbClr r="0" g="0" b="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2359025" y="5654675"/>
                <a:ext cx="1616075" cy="244475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Oval 87"/>
            <p:cNvSpPr/>
            <p:nvPr/>
          </p:nvSpPr>
          <p:spPr>
            <a:xfrm>
              <a:off x="2416175" y="5204295"/>
              <a:ext cx="1362026" cy="356655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2403883" y="5069810"/>
              <a:ext cx="1374318" cy="356655"/>
            </a:xfrm>
            <a:prstGeom prst="ellipse">
              <a:avLst/>
            </a:prstGeom>
            <a:noFill/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5400000">
              <a:off x="2335213" y="5338763"/>
              <a:ext cx="142875" cy="1588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9" idx="6"/>
            </p:cNvCxnSpPr>
            <p:nvPr/>
          </p:nvCxnSpPr>
          <p:spPr>
            <a:xfrm>
              <a:off x="3778201" y="5248138"/>
              <a:ext cx="5606" cy="162857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ight Arrow 93"/>
          <p:cNvSpPr/>
          <p:nvPr/>
        </p:nvSpPr>
        <p:spPr>
          <a:xfrm>
            <a:off x="6355971" y="5484173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610180" y="5816166"/>
            <a:ext cx="61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+Amp</a:t>
            </a:r>
            <a:endParaRPr lang="en-US" sz="1400" dirty="0"/>
          </a:p>
        </p:txBody>
      </p:sp>
      <p:sp>
        <p:nvSpPr>
          <p:cNvPr id="96" name="Oval 95"/>
          <p:cNvSpPr/>
          <p:nvPr/>
        </p:nvSpPr>
        <p:spPr>
          <a:xfrm>
            <a:off x="7428812" y="55953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644712" y="558895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7917762" y="563023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562162" y="57731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8101912" y="57731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8200337" y="557943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7787587" y="57731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4702630" y="6022629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LB agar plates</a:t>
            </a:r>
            <a:endParaRPr lang="en-US" sz="1200" dirty="0"/>
          </a:p>
        </p:txBody>
      </p:sp>
      <p:sp>
        <p:nvSpPr>
          <p:cNvPr id="104" name="TextBox 103"/>
          <p:cNvSpPr txBox="1"/>
          <p:nvPr/>
        </p:nvSpPr>
        <p:spPr>
          <a:xfrm>
            <a:off x="4922431" y="5816166"/>
            <a:ext cx="61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+Amp</a:t>
            </a:r>
            <a:endParaRPr lang="en-US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4543147" y="243569"/>
            <a:ext cx="2597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site-directed mutagenesis</a:t>
            </a:r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2837794" y="217473"/>
            <a:ext cx="6008292" cy="429174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08909" y="455606"/>
            <a:ext cx="2474461" cy="271949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45571" y="3982368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2879220" y="4628080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0" name="Rectangle 109"/>
          <p:cNvSpPr/>
          <p:nvPr/>
        </p:nvSpPr>
        <p:spPr>
          <a:xfrm>
            <a:off x="108909" y="3953213"/>
            <a:ext cx="2474461" cy="271949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2862798" y="4627603"/>
            <a:ext cx="5983892" cy="208815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6" name="Picture 1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463" y="5101628"/>
            <a:ext cx="1078314" cy="1437752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538120" y="4358556"/>
            <a:ext cx="788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pcr</a:t>
            </a:r>
            <a:r>
              <a:rPr lang="en-US" sz="1400" dirty="0" smtClean="0"/>
              <a:t> DNA</a:t>
            </a:r>
            <a:endParaRPr lang="en-US" sz="1400" dirty="0"/>
          </a:p>
        </p:txBody>
      </p:sp>
      <p:grpSp>
        <p:nvGrpSpPr>
          <p:cNvPr id="130" name="Group 129"/>
          <p:cNvGrpSpPr/>
          <p:nvPr/>
        </p:nvGrpSpPr>
        <p:grpSpPr>
          <a:xfrm rot="20663648">
            <a:off x="420844" y="4971981"/>
            <a:ext cx="797451" cy="820648"/>
            <a:chOff x="463894" y="4810554"/>
            <a:chExt cx="797451" cy="820648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2"/>
            <a:srcRect l="47041"/>
            <a:stretch>
              <a:fillRect/>
            </a:stretch>
          </p:blipFill>
          <p:spPr>
            <a:xfrm>
              <a:off x="463894" y="4810554"/>
              <a:ext cx="797451" cy="820648"/>
            </a:xfrm>
            <a:prstGeom prst="rect">
              <a:avLst/>
            </a:prstGeom>
          </p:spPr>
        </p:pic>
        <p:sp>
          <p:nvSpPr>
            <p:cNvPr id="113" name="Freeform 112"/>
            <p:cNvSpPr/>
            <p:nvPr/>
          </p:nvSpPr>
          <p:spPr>
            <a:xfrm>
              <a:off x="492469" y="5085891"/>
              <a:ext cx="244475" cy="454025"/>
            </a:xfrm>
            <a:custGeom>
              <a:avLst/>
              <a:gdLst>
                <a:gd name="connsiteX0" fmla="*/ 107950 w 244475"/>
                <a:gd name="connsiteY0" fmla="*/ 0 h 454025"/>
                <a:gd name="connsiteX1" fmla="*/ 57150 w 244475"/>
                <a:gd name="connsiteY1" fmla="*/ 152400 h 454025"/>
                <a:gd name="connsiteX2" fmla="*/ 25400 w 244475"/>
                <a:gd name="connsiteY2" fmla="*/ 336550 h 454025"/>
                <a:gd name="connsiteX3" fmla="*/ 0 w 244475"/>
                <a:gd name="connsiteY3" fmla="*/ 431800 h 454025"/>
                <a:gd name="connsiteX4" fmla="*/ 22225 w 244475"/>
                <a:gd name="connsiteY4" fmla="*/ 454025 h 454025"/>
                <a:gd name="connsiteX5" fmla="*/ 57150 w 244475"/>
                <a:gd name="connsiteY5" fmla="*/ 447675 h 454025"/>
                <a:gd name="connsiteX6" fmla="*/ 139700 w 244475"/>
                <a:gd name="connsiteY6" fmla="*/ 295275 h 454025"/>
                <a:gd name="connsiteX7" fmla="*/ 196850 w 244475"/>
                <a:gd name="connsiteY7" fmla="*/ 184150 h 454025"/>
                <a:gd name="connsiteX8" fmla="*/ 238125 w 244475"/>
                <a:gd name="connsiteY8" fmla="*/ 79375 h 454025"/>
                <a:gd name="connsiteX9" fmla="*/ 244475 w 244475"/>
                <a:gd name="connsiteY9" fmla="*/ 57150 h 454025"/>
                <a:gd name="connsiteX10" fmla="*/ 107950 w 244475"/>
                <a:gd name="connsiteY10" fmla="*/ 0 h 4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4475" h="454025">
                  <a:moveTo>
                    <a:pt x="107950" y="0"/>
                  </a:moveTo>
                  <a:cubicBezTo>
                    <a:pt x="90693" y="50691"/>
                    <a:pt x="57150" y="98852"/>
                    <a:pt x="57150" y="152400"/>
                  </a:cubicBezTo>
                  <a:lnTo>
                    <a:pt x="25400" y="336550"/>
                  </a:lnTo>
                  <a:lnTo>
                    <a:pt x="0" y="431800"/>
                  </a:lnTo>
                  <a:lnTo>
                    <a:pt x="22225" y="454025"/>
                  </a:lnTo>
                  <a:lnTo>
                    <a:pt x="57150" y="447675"/>
                  </a:lnTo>
                  <a:lnTo>
                    <a:pt x="139700" y="295275"/>
                  </a:lnTo>
                  <a:lnTo>
                    <a:pt x="196850" y="184150"/>
                  </a:lnTo>
                  <a:cubicBezTo>
                    <a:pt x="238523" y="81569"/>
                    <a:pt x="238125" y="119105"/>
                    <a:pt x="238125" y="79375"/>
                  </a:cubicBezTo>
                  <a:lnTo>
                    <a:pt x="244475" y="57150"/>
                  </a:lnTo>
                  <a:lnTo>
                    <a:pt x="107950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600067" y="5177538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552442" y="5282313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523867" y="5368038"/>
              <a:ext cx="104775" cy="5397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6077805" y="5836424"/>
            <a:ext cx="969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incubate 37°</a:t>
            </a:r>
            <a:endParaRPr lang="en-US" sz="1200" dirty="0"/>
          </a:p>
        </p:txBody>
      </p:sp>
      <p:sp>
        <p:nvSpPr>
          <p:cNvPr id="122" name="TextBox 121"/>
          <p:cNvSpPr txBox="1"/>
          <p:nvPr/>
        </p:nvSpPr>
        <p:spPr>
          <a:xfrm>
            <a:off x="1483989" y="4826543"/>
            <a:ext cx="857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heat shock</a:t>
            </a:r>
            <a:endParaRPr lang="en-US" sz="1200" dirty="0"/>
          </a:p>
        </p:txBody>
      </p:sp>
      <p:sp>
        <p:nvSpPr>
          <p:cNvPr id="126" name="Right Arrow 125"/>
          <p:cNvSpPr/>
          <p:nvPr/>
        </p:nvSpPr>
        <p:spPr>
          <a:xfrm rot="2208712">
            <a:off x="4687446" y="5241674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7" name="Right Arrow 116"/>
          <p:cNvSpPr/>
          <p:nvPr/>
        </p:nvSpPr>
        <p:spPr>
          <a:xfrm>
            <a:off x="856033" y="5543006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2" name="Right Arrow 71"/>
          <p:cNvSpPr/>
          <p:nvPr/>
        </p:nvSpPr>
        <p:spPr>
          <a:xfrm rot="5400000">
            <a:off x="456098" y="4744894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204246" y="4652619"/>
            <a:ext cx="1329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plate bacteria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10872" y="1642443"/>
            <a:ext cx="1616075" cy="499530"/>
            <a:chOff x="2311400" y="5069810"/>
            <a:chExt cx="1616075" cy="499530"/>
          </a:xfrm>
        </p:grpSpPr>
        <p:grpSp>
          <p:nvGrpSpPr>
            <p:cNvPr id="3" name="Group 83"/>
            <p:cNvGrpSpPr/>
            <p:nvPr/>
          </p:nvGrpSpPr>
          <p:grpSpPr>
            <a:xfrm>
              <a:off x="2311400" y="5149850"/>
              <a:ext cx="1616075" cy="419490"/>
              <a:chOff x="2359025" y="5654675"/>
              <a:chExt cx="1616075" cy="41949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2457858" y="5717510"/>
                <a:ext cx="1374318" cy="356655"/>
              </a:xfrm>
              <a:prstGeom prst="ellipse">
                <a:avLst/>
              </a:prstGeom>
              <a:noFill/>
              <a:ln w="12700" cap="flat" cmpd="sng" algn="ctr">
                <a:solidFill>
                  <a:scrgbClr r="0" g="0" b="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359025" y="5654675"/>
                <a:ext cx="1616075" cy="244475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Oval 3"/>
            <p:cNvSpPr/>
            <p:nvPr/>
          </p:nvSpPr>
          <p:spPr>
            <a:xfrm>
              <a:off x="2416175" y="5204295"/>
              <a:ext cx="1362026" cy="356655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403883" y="5069810"/>
              <a:ext cx="1374318" cy="356655"/>
            </a:xfrm>
            <a:prstGeom prst="ellipse">
              <a:avLst/>
            </a:prstGeom>
            <a:noFill/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2335213" y="5338763"/>
              <a:ext cx="142875" cy="1588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5" idx="6"/>
            </p:cNvCxnSpPr>
            <p:nvPr/>
          </p:nvCxnSpPr>
          <p:spPr>
            <a:xfrm>
              <a:off x="3778201" y="5248138"/>
              <a:ext cx="5606" cy="162857"/>
            </a:xfrm>
            <a:prstGeom prst="line">
              <a:avLst/>
            </a:prstGeom>
            <a:ln w="1270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035091" y="2070341"/>
            <a:ext cx="61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+Amp</a:t>
            </a:r>
            <a:endParaRPr lang="en-US" sz="1400" dirty="0"/>
          </a:p>
        </p:txBody>
      </p:sp>
      <p:sp>
        <p:nvSpPr>
          <p:cNvPr id="11" name="Oval 10"/>
          <p:cNvSpPr/>
          <p:nvPr/>
        </p:nvSpPr>
        <p:spPr>
          <a:xfrm>
            <a:off x="853723" y="184948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69623" y="184313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42673" y="18844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87073" y="202728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526823" y="202728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625248" y="1833608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212498" y="2027283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3" idx="0"/>
          </p:cNvCxnSpPr>
          <p:nvPr/>
        </p:nvCxnSpPr>
        <p:spPr>
          <a:xfrm rot="5400000">
            <a:off x="938314" y="1187455"/>
            <a:ext cx="1153700" cy="2402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983876" y="1971477"/>
            <a:ext cx="200025" cy="33600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n 21"/>
          <p:cNvSpPr/>
          <p:nvPr/>
        </p:nvSpPr>
        <p:spPr>
          <a:xfrm>
            <a:off x="2966094" y="1104761"/>
            <a:ext cx="226154" cy="1209148"/>
          </a:xfrm>
          <a:prstGeom prst="can">
            <a:avLst/>
          </a:prstGeom>
          <a:noFill/>
          <a:ln w="254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054172" y="2028965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endCxn id="20" idx="0"/>
          </p:cNvCxnSpPr>
          <p:nvPr/>
        </p:nvCxnSpPr>
        <p:spPr>
          <a:xfrm rot="16200000" flipH="1">
            <a:off x="2425650" y="1348055"/>
            <a:ext cx="1340736" cy="210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523460" y="1971477"/>
            <a:ext cx="200025" cy="336002"/>
          </a:xfrm>
          <a:prstGeom prst="rect">
            <a:avLst/>
          </a:prstGeom>
          <a:solidFill>
            <a:schemeClr val="accent6">
              <a:lumMod val="75000"/>
              <a:alpha val="6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>
            <a:off x="4505678" y="1104761"/>
            <a:ext cx="226154" cy="1209148"/>
          </a:xfrm>
          <a:prstGeom prst="can">
            <a:avLst/>
          </a:prstGeom>
          <a:noFill/>
          <a:ln w="254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17576" y="2453091"/>
            <a:ext cx="12517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pick colonies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4793" y="2453091"/>
            <a:ext cx="163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grow in LB + Amp</a:t>
            </a:r>
            <a:endParaRPr lang="en-US" sz="1600" dirty="0"/>
          </a:p>
        </p:txBody>
      </p:sp>
      <p:sp>
        <p:nvSpPr>
          <p:cNvPr id="31" name="Right Arrow 30"/>
          <p:cNvSpPr/>
          <p:nvPr/>
        </p:nvSpPr>
        <p:spPr>
          <a:xfrm>
            <a:off x="2285968" y="1809421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3651588" y="1809421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82941" y="607006"/>
            <a:ext cx="2181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mini-prep DNA isolation</a:t>
            </a:r>
            <a:endParaRPr lang="en-US" sz="1600" dirty="0"/>
          </a:p>
        </p:txBody>
      </p:sp>
      <p:sp>
        <p:nvSpPr>
          <p:cNvPr id="35" name="Right Arrow 34"/>
          <p:cNvSpPr/>
          <p:nvPr/>
        </p:nvSpPr>
        <p:spPr>
          <a:xfrm rot="5400000">
            <a:off x="6801396" y="1684282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196328" y="2098295"/>
            <a:ext cx="1554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DNA sequencing</a:t>
            </a:r>
            <a:endParaRPr lang="en-US" sz="1600" dirty="0"/>
          </a:p>
        </p:txBody>
      </p:sp>
      <p:pic>
        <p:nvPicPr>
          <p:cNvPr id="37" name="Picture 36" descr="L257W Mutation.jpg"/>
          <p:cNvPicPr>
            <a:picLocks noChangeAspect="1"/>
          </p:cNvPicPr>
          <p:nvPr/>
        </p:nvPicPr>
        <p:blipFill>
          <a:blip r:embed="rId2"/>
          <a:srcRect l="38853" t="57364" r="43934" b="25677"/>
          <a:stretch>
            <a:fillRect/>
          </a:stretch>
        </p:blipFill>
        <p:spPr>
          <a:xfrm>
            <a:off x="5341504" y="2673145"/>
            <a:ext cx="3342591" cy="1561959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243725" y="4273744"/>
            <a:ext cx="1432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CTC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T</a:t>
            </a:r>
            <a:r>
              <a:rPr lang="en-US" b="1" dirty="0" smtClean="0">
                <a:latin typeface="Courier New"/>
                <a:cs typeface="Courier New"/>
              </a:rPr>
              <a:t>GG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12203" y="4600177"/>
            <a:ext cx="1477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Leu</a:t>
            </a:r>
            <a:r>
              <a:rPr lang="en-US" sz="2400" dirty="0" smtClean="0"/>
              <a:t> 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Trp</a:t>
            </a:r>
            <a:endParaRPr lang="en-US" sz="2400" dirty="0"/>
          </a:p>
        </p:txBody>
      </p:sp>
      <p:sp>
        <p:nvSpPr>
          <p:cNvPr id="40" name="Rectangle 39"/>
          <p:cNvSpPr/>
          <p:nvPr/>
        </p:nvSpPr>
        <p:spPr>
          <a:xfrm>
            <a:off x="226155" y="278365"/>
            <a:ext cx="4714434" cy="2809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079758" y="248089"/>
            <a:ext cx="3840444" cy="486379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85483" y="366381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354919" y="2080533"/>
            <a:ext cx="969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incubate 37°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5236185" y="366381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60820" y="3401228"/>
            <a:ext cx="487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6180651" y="1010216"/>
            <a:ext cx="1585887" cy="305162"/>
            <a:chOff x="6087702" y="1150120"/>
            <a:chExt cx="1585887" cy="305162"/>
          </a:xfrm>
        </p:grpSpPr>
        <p:grpSp>
          <p:nvGrpSpPr>
            <p:cNvPr id="59" name="Group 58"/>
            <p:cNvGrpSpPr/>
            <p:nvPr/>
          </p:nvGrpSpPr>
          <p:grpSpPr>
            <a:xfrm>
              <a:off x="6087702" y="1150120"/>
              <a:ext cx="305162" cy="305162"/>
              <a:chOff x="5893978" y="601264"/>
              <a:chExt cx="675027" cy="675027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Diamond 52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Diamond 54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518197" y="1150120"/>
              <a:ext cx="305162" cy="305162"/>
              <a:chOff x="5893978" y="601264"/>
              <a:chExt cx="675027" cy="675027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Diamond 62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Diamond 63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6937931" y="1150120"/>
              <a:ext cx="305162" cy="305162"/>
              <a:chOff x="5893978" y="601264"/>
              <a:chExt cx="675027" cy="675027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Diamond 67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Diamond 68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7368427" y="1150120"/>
              <a:ext cx="305162" cy="305162"/>
              <a:chOff x="5893978" y="601264"/>
              <a:chExt cx="675027" cy="675027"/>
            </a:xfrm>
          </p:grpSpPr>
          <p:sp>
            <p:nvSpPr>
              <p:cNvPr id="71" name="Oval 70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Diamond 72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iamond 73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77" name="Picture 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345" y="4406312"/>
            <a:ext cx="965280" cy="965280"/>
          </a:xfrm>
          <a:prstGeom prst="rect">
            <a:avLst/>
          </a:prstGeom>
        </p:spPr>
      </p:pic>
      <p:sp>
        <p:nvSpPr>
          <p:cNvPr id="80" name="Oval 79"/>
          <p:cNvSpPr/>
          <p:nvPr/>
        </p:nvSpPr>
        <p:spPr>
          <a:xfrm>
            <a:off x="709696" y="4979451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>
            <a:endCxn id="80" idx="0"/>
          </p:cNvCxnSpPr>
          <p:nvPr/>
        </p:nvCxnSpPr>
        <p:spPr>
          <a:xfrm rot="16200000" flipH="1">
            <a:off x="81174" y="4298541"/>
            <a:ext cx="1340736" cy="210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Freeform 82"/>
          <p:cNvSpPr/>
          <p:nvPr/>
        </p:nvSpPr>
        <p:spPr>
          <a:xfrm>
            <a:off x="479900" y="4878368"/>
            <a:ext cx="457481" cy="434340"/>
          </a:xfrm>
          <a:custGeom>
            <a:avLst/>
            <a:gdLst>
              <a:gd name="connsiteX0" fmla="*/ 82831 w 457481"/>
              <a:gd name="connsiteY0" fmla="*/ 0 h 425450"/>
              <a:gd name="connsiteX1" fmla="*/ 25681 w 457481"/>
              <a:gd name="connsiteY1" fmla="*/ 219075 h 425450"/>
              <a:gd name="connsiteX2" fmla="*/ 281 w 457481"/>
              <a:gd name="connsiteY2" fmla="*/ 314325 h 425450"/>
              <a:gd name="connsiteX3" fmla="*/ 47906 w 457481"/>
              <a:gd name="connsiteY3" fmla="*/ 387350 h 425450"/>
              <a:gd name="connsiteX4" fmla="*/ 171731 w 457481"/>
              <a:gd name="connsiteY4" fmla="*/ 425450 h 425450"/>
              <a:gd name="connsiteX5" fmla="*/ 305081 w 457481"/>
              <a:gd name="connsiteY5" fmla="*/ 409575 h 425450"/>
              <a:gd name="connsiteX6" fmla="*/ 413031 w 457481"/>
              <a:gd name="connsiteY6" fmla="*/ 374650 h 425450"/>
              <a:gd name="connsiteX7" fmla="*/ 457481 w 457481"/>
              <a:gd name="connsiteY7" fmla="*/ 320675 h 425450"/>
              <a:gd name="connsiteX8" fmla="*/ 457481 w 457481"/>
              <a:gd name="connsiteY8" fmla="*/ 244475 h 425450"/>
              <a:gd name="connsiteX9" fmla="*/ 403506 w 457481"/>
              <a:gd name="connsiteY9" fmla="*/ 63500 h 425450"/>
              <a:gd name="connsiteX10" fmla="*/ 387631 w 457481"/>
              <a:gd name="connsiteY10" fmla="*/ 22225 h 425450"/>
              <a:gd name="connsiteX11" fmla="*/ 82831 w 457481"/>
              <a:gd name="connsiteY11" fmla="*/ 0 h 425450"/>
              <a:gd name="connsiteX0" fmla="*/ 305081 w 457481"/>
              <a:gd name="connsiteY0" fmla="*/ 409575 h 516890"/>
              <a:gd name="connsiteX1" fmla="*/ 413031 w 457481"/>
              <a:gd name="connsiteY1" fmla="*/ 374650 h 516890"/>
              <a:gd name="connsiteX2" fmla="*/ 457481 w 457481"/>
              <a:gd name="connsiteY2" fmla="*/ 320675 h 516890"/>
              <a:gd name="connsiteX3" fmla="*/ 457481 w 457481"/>
              <a:gd name="connsiteY3" fmla="*/ 244475 h 516890"/>
              <a:gd name="connsiteX4" fmla="*/ 403506 w 457481"/>
              <a:gd name="connsiteY4" fmla="*/ 63500 h 516890"/>
              <a:gd name="connsiteX5" fmla="*/ 387631 w 457481"/>
              <a:gd name="connsiteY5" fmla="*/ 22225 h 516890"/>
              <a:gd name="connsiteX6" fmla="*/ 82831 w 457481"/>
              <a:gd name="connsiteY6" fmla="*/ 0 h 516890"/>
              <a:gd name="connsiteX7" fmla="*/ 25681 w 457481"/>
              <a:gd name="connsiteY7" fmla="*/ 219075 h 516890"/>
              <a:gd name="connsiteX8" fmla="*/ 281 w 457481"/>
              <a:gd name="connsiteY8" fmla="*/ 314325 h 516890"/>
              <a:gd name="connsiteX9" fmla="*/ 47906 w 457481"/>
              <a:gd name="connsiteY9" fmla="*/ 387350 h 516890"/>
              <a:gd name="connsiteX10" fmla="*/ 263171 w 457481"/>
              <a:gd name="connsiteY10" fmla="*/ 516890 h 51689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7481" h="434340">
                <a:moveTo>
                  <a:pt x="305081" y="409575"/>
                </a:moveTo>
                <a:cubicBezTo>
                  <a:pt x="398214" y="369358"/>
                  <a:pt x="377048" y="386292"/>
                  <a:pt x="413031" y="374650"/>
                </a:cubicBezTo>
                <a:lnTo>
                  <a:pt x="457481" y="320675"/>
                </a:lnTo>
                <a:lnTo>
                  <a:pt x="457481" y="244475"/>
                </a:lnTo>
                <a:lnTo>
                  <a:pt x="403506" y="63500"/>
                </a:lnTo>
                <a:lnTo>
                  <a:pt x="387631" y="22225"/>
                </a:lnTo>
                <a:lnTo>
                  <a:pt x="82831" y="0"/>
                </a:lnTo>
                <a:cubicBezTo>
                  <a:pt x="63519" y="72956"/>
                  <a:pt x="25681" y="143606"/>
                  <a:pt x="25681" y="219075"/>
                </a:cubicBezTo>
                <a:cubicBezTo>
                  <a:pt x="0" y="312170"/>
                  <a:pt x="281" y="279312"/>
                  <a:pt x="281" y="314325"/>
                </a:cubicBezTo>
                <a:lnTo>
                  <a:pt x="47906" y="387350"/>
                </a:lnTo>
                <a:cubicBezTo>
                  <a:pt x="172750" y="422562"/>
                  <a:pt x="89181" y="411140"/>
                  <a:pt x="183796" y="434340"/>
                </a:cubicBezTo>
              </a:path>
            </a:pathLst>
          </a:custGeom>
          <a:solidFill>
            <a:srgbClr val="FFFF00">
              <a:alpha val="4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645" y="4406312"/>
            <a:ext cx="965280" cy="965280"/>
          </a:xfrm>
          <a:prstGeom prst="rect">
            <a:avLst/>
          </a:prstGeom>
        </p:spPr>
      </p:pic>
      <p:sp>
        <p:nvSpPr>
          <p:cNvPr id="85" name="Oval 84"/>
          <p:cNvSpPr/>
          <p:nvPr/>
        </p:nvSpPr>
        <p:spPr>
          <a:xfrm>
            <a:off x="2054996" y="4979451"/>
            <a:ext cx="104775" cy="5397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(Body)"/>
              <a:cs typeface="Calibri (Body)"/>
            </a:endParaRPr>
          </a:p>
        </p:txBody>
      </p:sp>
      <p:sp>
        <p:nvSpPr>
          <p:cNvPr id="87" name="Freeform 86"/>
          <p:cNvSpPr/>
          <p:nvPr/>
        </p:nvSpPr>
        <p:spPr>
          <a:xfrm>
            <a:off x="1825200" y="4878368"/>
            <a:ext cx="457481" cy="434340"/>
          </a:xfrm>
          <a:custGeom>
            <a:avLst/>
            <a:gdLst>
              <a:gd name="connsiteX0" fmla="*/ 82831 w 457481"/>
              <a:gd name="connsiteY0" fmla="*/ 0 h 425450"/>
              <a:gd name="connsiteX1" fmla="*/ 25681 w 457481"/>
              <a:gd name="connsiteY1" fmla="*/ 219075 h 425450"/>
              <a:gd name="connsiteX2" fmla="*/ 281 w 457481"/>
              <a:gd name="connsiteY2" fmla="*/ 314325 h 425450"/>
              <a:gd name="connsiteX3" fmla="*/ 47906 w 457481"/>
              <a:gd name="connsiteY3" fmla="*/ 387350 h 425450"/>
              <a:gd name="connsiteX4" fmla="*/ 171731 w 457481"/>
              <a:gd name="connsiteY4" fmla="*/ 425450 h 425450"/>
              <a:gd name="connsiteX5" fmla="*/ 305081 w 457481"/>
              <a:gd name="connsiteY5" fmla="*/ 409575 h 425450"/>
              <a:gd name="connsiteX6" fmla="*/ 413031 w 457481"/>
              <a:gd name="connsiteY6" fmla="*/ 374650 h 425450"/>
              <a:gd name="connsiteX7" fmla="*/ 457481 w 457481"/>
              <a:gd name="connsiteY7" fmla="*/ 320675 h 425450"/>
              <a:gd name="connsiteX8" fmla="*/ 457481 w 457481"/>
              <a:gd name="connsiteY8" fmla="*/ 244475 h 425450"/>
              <a:gd name="connsiteX9" fmla="*/ 403506 w 457481"/>
              <a:gd name="connsiteY9" fmla="*/ 63500 h 425450"/>
              <a:gd name="connsiteX10" fmla="*/ 387631 w 457481"/>
              <a:gd name="connsiteY10" fmla="*/ 22225 h 425450"/>
              <a:gd name="connsiteX11" fmla="*/ 82831 w 457481"/>
              <a:gd name="connsiteY11" fmla="*/ 0 h 425450"/>
              <a:gd name="connsiteX0" fmla="*/ 305081 w 457481"/>
              <a:gd name="connsiteY0" fmla="*/ 409575 h 516890"/>
              <a:gd name="connsiteX1" fmla="*/ 413031 w 457481"/>
              <a:gd name="connsiteY1" fmla="*/ 374650 h 516890"/>
              <a:gd name="connsiteX2" fmla="*/ 457481 w 457481"/>
              <a:gd name="connsiteY2" fmla="*/ 320675 h 516890"/>
              <a:gd name="connsiteX3" fmla="*/ 457481 w 457481"/>
              <a:gd name="connsiteY3" fmla="*/ 244475 h 516890"/>
              <a:gd name="connsiteX4" fmla="*/ 403506 w 457481"/>
              <a:gd name="connsiteY4" fmla="*/ 63500 h 516890"/>
              <a:gd name="connsiteX5" fmla="*/ 387631 w 457481"/>
              <a:gd name="connsiteY5" fmla="*/ 22225 h 516890"/>
              <a:gd name="connsiteX6" fmla="*/ 82831 w 457481"/>
              <a:gd name="connsiteY6" fmla="*/ 0 h 516890"/>
              <a:gd name="connsiteX7" fmla="*/ 25681 w 457481"/>
              <a:gd name="connsiteY7" fmla="*/ 219075 h 516890"/>
              <a:gd name="connsiteX8" fmla="*/ 281 w 457481"/>
              <a:gd name="connsiteY8" fmla="*/ 314325 h 516890"/>
              <a:gd name="connsiteX9" fmla="*/ 47906 w 457481"/>
              <a:gd name="connsiteY9" fmla="*/ 387350 h 516890"/>
              <a:gd name="connsiteX10" fmla="*/ 263171 w 457481"/>
              <a:gd name="connsiteY10" fmla="*/ 516890 h 51689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  <a:gd name="connsiteX0" fmla="*/ 305081 w 457481"/>
              <a:gd name="connsiteY0" fmla="*/ 409575 h 434340"/>
              <a:gd name="connsiteX1" fmla="*/ 413031 w 457481"/>
              <a:gd name="connsiteY1" fmla="*/ 374650 h 434340"/>
              <a:gd name="connsiteX2" fmla="*/ 457481 w 457481"/>
              <a:gd name="connsiteY2" fmla="*/ 320675 h 434340"/>
              <a:gd name="connsiteX3" fmla="*/ 457481 w 457481"/>
              <a:gd name="connsiteY3" fmla="*/ 244475 h 434340"/>
              <a:gd name="connsiteX4" fmla="*/ 403506 w 457481"/>
              <a:gd name="connsiteY4" fmla="*/ 63500 h 434340"/>
              <a:gd name="connsiteX5" fmla="*/ 387631 w 457481"/>
              <a:gd name="connsiteY5" fmla="*/ 22225 h 434340"/>
              <a:gd name="connsiteX6" fmla="*/ 82831 w 457481"/>
              <a:gd name="connsiteY6" fmla="*/ 0 h 434340"/>
              <a:gd name="connsiteX7" fmla="*/ 25681 w 457481"/>
              <a:gd name="connsiteY7" fmla="*/ 219075 h 434340"/>
              <a:gd name="connsiteX8" fmla="*/ 281 w 457481"/>
              <a:gd name="connsiteY8" fmla="*/ 314325 h 434340"/>
              <a:gd name="connsiteX9" fmla="*/ 47906 w 457481"/>
              <a:gd name="connsiteY9" fmla="*/ 387350 h 434340"/>
              <a:gd name="connsiteX10" fmla="*/ 183796 w 457481"/>
              <a:gd name="connsiteY10" fmla="*/ 434340 h 43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7481" h="434340">
                <a:moveTo>
                  <a:pt x="305081" y="409575"/>
                </a:moveTo>
                <a:cubicBezTo>
                  <a:pt x="398214" y="369358"/>
                  <a:pt x="377048" y="386292"/>
                  <a:pt x="413031" y="374650"/>
                </a:cubicBezTo>
                <a:lnTo>
                  <a:pt x="457481" y="320675"/>
                </a:lnTo>
                <a:lnTo>
                  <a:pt x="457481" y="244475"/>
                </a:lnTo>
                <a:lnTo>
                  <a:pt x="403506" y="63500"/>
                </a:lnTo>
                <a:lnTo>
                  <a:pt x="387631" y="22225"/>
                </a:lnTo>
                <a:lnTo>
                  <a:pt x="82831" y="0"/>
                </a:lnTo>
                <a:cubicBezTo>
                  <a:pt x="63519" y="72956"/>
                  <a:pt x="25681" y="143606"/>
                  <a:pt x="25681" y="219075"/>
                </a:cubicBezTo>
                <a:cubicBezTo>
                  <a:pt x="0" y="312170"/>
                  <a:pt x="281" y="279312"/>
                  <a:pt x="281" y="314325"/>
                </a:cubicBezTo>
                <a:lnTo>
                  <a:pt x="47906" y="387350"/>
                </a:lnTo>
                <a:cubicBezTo>
                  <a:pt x="172750" y="422562"/>
                  <a:pt x="89181" y="411140"/>
                  <a:pt x="183796" y="434340"/>
                </a:cubicBezTo>
              </a:path>
            </a:pathLst>
          </a:custGeom>
          <a:solidFill>
            <a:schemeClr val="accent6">
              <a:lumMod val="75000"/>
              <a:alpha val="5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74778" y="5423367"/>
            <a:ext cx="163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grow in LB + Amp</a:t>
            </a:r>
            <a:endParaRPr lang="en-US" sz="1600" dirty="0"/>
          </a:p>
        </p:txBody>
      </p:sp>
      <p:sp>
        <p:nvSpPr>
          <p:cNvPr id="93" name="Right Arrow 92"/>
          <p:cNvSpPr/>
          <p:nvPr/>
        </p:nvSpPr>
        <p:spPr>
          <a:xfrm>
            <a:off x="1219286" y="4779697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933380" y="4458906"/>
            <a:ext cx="969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incubate 37°</a:t>
            </a:r>
            <a:endParaRPr lang="en-US" sz="1200" dirty="0"/>
          </a:p>
        </p:txBody>
      </p:sp>
      <p:sp>
        <p:nvSpPr>
          <p:cNvPr id="95" name="TextBox 94"/>
          <p:cNvSpPr txBox="1"/>
          <p:nvPr/>
        </p:nvSpPr>
        <p:spPr>
          <a:xfrm>
            <a:off x="2729559" y="4352136"/>
            <a:ext cx="2211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maxi-prep DNA isolation</a:t>
            </a:r>
            <a:endParaRPr lang="en-US" sz="1600" dirty="0"/>
          </a:p>
        </p:txBody>
      </p:sp>
      <p:sp>
        <p:nvSpPr>
          <p:cNvPr id="116" name="Right Arrow 115"/>
          <p:cNvSpPr/>
          <p:nvPr/>
        </p:nvSpPr>
        <p:spPr>
          <a:xfrm>
            <a:off x="2521535" y="4779697"/>
            <a:ext cx="344397" cy="215238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rgbClr val="FFFFFF"/>
              </a:solidFill>
              <a:latin typeface="Arial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2869745" y="5304201"/>
            <a:ext cx="1585887" cy="305162"/>
            <a:chOff x="2740597" y="5766961"/>
            <a:chExt cx="1585887" cy="305162"/>
          </a:xfrm>
        </p:grpSpPr>
        <p:grpSp>
          <p:nvGrpSpPr>
            <p:cNvPr id="96" name="Group 95"/>
            <p:cNvGrpSpPr/>
            <p:nvPr/>
          </p:nvGrpSpPr>
          <p:grpSpPr>
            <a:xfrm>
              <a:off x="2740597" y="5766961"/>
              <a:ext cx="305162" cy="305162"/>
              <a:chOff x="5893978" y="601264"/>
              <a:chExt cx="675027" cy="675027"/>
            </a:xfrm>
          </p:grpSpPr>
          <p:sp>
            <p:nvSpPr>
              <p:cNvPr id="97" name="Oval 96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99" name="Diamond 98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0" name="Diamond 99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3171092" y="5766961"/>
              <a:ext cx="305162" cy="305162"/>
              <a:chOff x="5893978" y="601264"/>
              <a:chExt cx="675027" cy="675027"/>
            </a:xfrm>
          </p:grpSpPr>
          <p:sp>
            <p:nvSpPr>
              <p:cNvPr id="102" name="Oval 101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4" name="Diamond 103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5" name="Diamond 104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3590826" y="5766961"/>
              <a:ext cx="305162" cy="305162"/>
              <a:chOff x="5893978" y="601264"/>
              <a:chExt cx="675027" cy="675027"/>
            </a:xfrm>
          </p:grpSpPr>
          <p:sp>
            <p:nvSpPr>
              <p:cNvPr id="107" name="Oval 106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09" name="Diamond 108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10" name="Diamond 109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4021322" y="5766961"/>
              <a:ext cx="305162" cy="305162"/>
              <a:chOff x="5893978" y="601264"/>
              <a:chExt cx="675027" cy="675027"/>
            </a:xfrm>
          </p:grpSpPr>
          <p:sp>
            <p:nvSpPr>
              <p:cNvPr id="112" name="Oval 111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14" name="Diamond 113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15" name="Diamond 114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</p:grpSp>
      <p:grpSp>
        <p:nvGrpSpPr>
          <p:cNvPr id="118" name="Group 117"/>
          <p:cNvGrpSpPr/>
          <p:nvPr/>
        </p:nvGrpSpPr>
        <p:grpSpPr>
          <a:xfrm>
            <a:off x="3160330" y="4906012"/>
            <a:ext cx="1585887" cy="305162"/>
            <a:chOff x="2740597" y="5766961"/>
            <a:chExt cx="1585887" cy="305162"/>
          </a:xfrm>
        </p:grpSpPr>
        <p:grpSp>
          <p:nvGrpSpPr>
            <p:cNvPr id="119" name="Group 118"/>
            <p:cNvGrpSpPr/>
            <p:nvPr/>
          </p:nvGrpSpPr>
          <p:grpSpPr>
            <a:xfrm>
              <a:off x="2740606" y="5766962"/>
              <a:ext cx="305163" cy="305163"/>
              <a:chOff x="5893978" y="601264"/>
              <a:chExt cx="675027" cy="675027"/>
            </a:xfrm>
          </p:grpSpPr>
          <p:sp>
            <p:nvSpPr>
              <p:cNvPr id="135" name="Oval 134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7" name="Diamond 136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8" name="Diamond 137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3171101" y="5766962"/>
              <a:ext cx="305163" cy="305163"/>
              <a:chOff x="5893978" y="601264"/>
              <a:chExt cx="675027" cy="675027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3" name="Diamond 132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4" name="Diamond 133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3590835" y="5766962"/>
              <a:ext cx="305163" cy="305163"/>
              <a:chOff x="5893978" y="601264"/>
              <a:chExt cx="675027" cy="675027"/>
            </a:xfrm>
          </p:grpSpPr>
          <p:sp>
            <p:nvSpPr>
              <p:cNvPr id="127" name="Oval 126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29" name="Diamond 128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30" name="Diamond 129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4021331" y="5766962"/>
              <a:ext cx="305163" cy="305163"/>
              <a:chOff x="5893978" y="601264"/>
              <a:chExt cx="675027" cy="675027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25" name="Diamond 124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26" name="Diamond 125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</p:grpSp>
      <p:grpSp>
        <p:nvGrpSpPr>
          <p:cNvPr id="139" name="Group 138"/>
          <p:cNvGrpSpPr/>
          <p:nvPr/>
        </p:nvGrpSpPr>
        <p:grpSpPr>
          <a:xfrm>
            <a:off x="2493061" y="5702390"/>
            <a:ext cx="1585887" cy="305162"/>
            <a:chOff x="2740597" y="5766961"/>
            <a:chExt cx="1585887" cy="305162"/>
          </a:xfrm>
        </p:grpSpPr>
        <p:grpSp>
          <p:nvGrpSpPr>
            <p:cNvPr id="140" name="Group 139"/>
            <p:cNvGrpSpPr/>
            <p:nvPr/>
          </p:nvGrpSpPr>
          <p:grpSpPr>
            <a:xfrm>
              <a:off x="2740606" y="5766962"/>
              <a:ext cx="305163" cy="305163"/>
              <a:chOff x="5893978" y="601264"/>
              <a:chExt cx="675027" cy="675027"/>
            </a:xfrm>
          </p:grpSpPr>
          <p:sp>
            <p:nvSpPr>
              <p:cNvPr id="156" name="Oval 155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8" name="Diamond 157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9" name="Diamond 158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3171101" y="5766962"/>
              <a:ext cx="305163" cy="305163"/>
              <a:chOff x="5893978" y="601264"/>
              <a:chExt cx="675027" cy="675027"/>
            </a:xfrm>
          </p:grpSpPr>
          <p:sp>
            <p:nvSpPr>
              <p:cNvPr id="152" name="Oval 151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3" name="Oval 152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4" name="Diamond 153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5" name="Diamond 154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3590835" y="5766962"/>
              <a:ext cx="305163" cy="305163"/>
              <a:chOff x="5893978" y="601264"/>
              <a:chExt cx="675027" cy="675027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0" name="Diamond 149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51" name="Diamond 150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  <p:grpSp>
          <p:nvGrpSpPr>
            <p:cNvPr id="143" name="Group 142"/>
            <p:cNvGrpSpPr/>
            <p:nvPr/>
          </p:nvGrpSpPr>
          <p:grpSpPr>
            <a:xfrm>
              <a:off x="4021331" y="5766962"/>
              <a:ext cx="305163" cy="305163"/>
              <a:chOff x="5893978" y="601264"/>
              <a:chExt cx="675027" cy="675027"/>
            </a:xfrm>
          </p:grpSpPr>
          <p:sp>
            <p:nvSpPr>
              <p:cNvPr id="144" name="Oval 143"/>
              <p:cNvSpPr/>
              <p:nvPr/>
            </p:nvSpPr>
            <p:spPr>
              <a:xfrm>
                <a:off x="6069839" y="777125"/>
                <a:ext cx="323305" cy="323305"/>
              </a:xfrm>
              <a:prstGeom prst="ellipse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45" name="Oval 144"/>
              <p:cNvSpPr/>
              <p:nvPr/>
            </p:nvSpPr>
            <p:spPr>
              <a:xfrm>
                <a:off x="5893978" y="601264"/>
                <a:ext cx="675027" cy="675027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46" name="Diamond 145"/>
              <p:cNvSpPr>
                <a:spLocks noChangeAspect="1"/>
              </p:cNvSpPr>
              <p:nvPr/>
            </p:nvSpPr>
            <p:spPr>
              <a:xfrm>
                <a:off x="6412844" y="113745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  <p:sp>
            <p:nvSpPr>
              <p:cNvPr id="147" name="Diamond 146"/>
              <p:cNvSpPr>
                <a:spLocks noChangeAspect="1"/>
              </p:cNvSpPr>
              <p:nvPr/>
            </p:nvSpPr>
            <p:spPr>
              <a:xfrm>
                <a:off x="6314864" y="994940"/>
                <a:ext cx="90786" cy="90786"/>
              </a:xfrm>
              <a:prstGeom prst="diamond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 (Body)"/>
                  <a:cs typeface="Calibri (Body)"/>
                </a:endParaRPr>
              </a:p>
            </p:txBody>
          </p:sp>
        </p:grpSp>
      </p:grpSp>
      <p:sp>
        <p:nvSpPr>
          <p:cNvPr id="162" name="Rectangle 161"/>
          <p:cNvSpPr/>
          <p:nvPr/>
        </p:nvSpPr>
        <p:spPr>
          <a:xfrm>
            <a:off x="226155" y="3399307"/>
            <a:ext cx="4714434" cy="2809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6956426" y="2854324"/>
            <a:ext cx="311150" cy="1320801"/>
          </a:xfrm>
          <a:prstGeom prst="rect">
            <a:avLst/>
          </a:prstGeom>
          <a:solidFill>
            <a:schemeClr val="accent4">
              <a:lumMod val="40000"/>
              <a:lumOff val="6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8_Default Design">
  <a:themeElements>
    <a:clrScheme name="">
      <a:dk1>
        <a:srgbClr val="000000"/>
      </a:dk1>
      <a:lt1>
        <a:srgbClr val="FFFFCC"/>
      </a:lt1>
      <a:dk2>
        <a:srgbClr val="080808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89</Words>
  <Application>Microsoft Macintosh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8_Default Design</vt:lpstr>
      <vt:lpstr>Slide 1</vt:lpstr>
      <vt:lpstr>Slide 2</vt:lpstr>
    </vt:vector>
  </TitlesOfParts>
  <Company>Salk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Slesinger</dc:creator>
  <cp:lastModifiedBy>Paul Slesinger</cp:lastModifiedBy>
  <cp:revision>18</cp:revision>
  <dcterms:created xsi:type="dcterms:W3CDTF">2010-05-10T21:00:34Z</dcterms:created>
  <dcterms:modified xsi:type="dcterms:W3CDTF">2010-05-10T21:09:04Z</dcterms:modified>
</cp:coreProperties>
</file>