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0" r:id="rId4"/>
    <p:sldId id="271" r:id="rId5"/>
    <p:sldId id="268" r:id="rId6"/>
    <p:sldId id="261" r:id="rId7"/>
    <p:sldId id="260" r:id="rId8"/>
    <p:sldId id="257" r:id="rId9"/>
    <p:sldId id="258" r:id="rId10"/>
    <p:sldId id="259"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BAC27-784E-4AE6-95B4-42C31D56F401}"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BAC27-784E-4AE6-95B4-42C31D56F401}"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BAC27-784E-4AE6-95B4-42C31D56F401}"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BAC27-784E-4AE6-95B4-42C31D56F401}"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BAC27-784E-4AE6-95B4-42C31D56F401}"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BAC27-784E-4AE6-95B4-42C31D56F401}"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BAC27-784E-4AE6-95B4-42C31D56F401}" type="datetimeFigureOut">
              <a:rPr lang="en-US" smtClean="0"/>
              <a:pPr/>
              <a:t>5/20/2010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BAC27-784E-4AE6-95B4-42C31D56F401}" type="datetimeFigureOut">
              <a:rPr lang="en-US" smtClean="0"/>
              <a:pPr/>
              <a:t>5/20/2010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BAC27-784E-4AE6-95B4-42C31D56F401}" type="datetimeFigureOut">
              <a:rPr lang="en-US" smtClean="0"/>
              <a:pPr/>
              <a:t>5/20/2010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BAC27-784E-4AE6-95B4-42C31D56F401}"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BAC27-784E-4AE6-95B4-42C31D56F401}"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E06A3-4453-4C8D-955C-6D567BD230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BAC27-784E-4AE6-95B4-42C31D56F401}" type="datetimeFigureOut">
              <a:rPr lang="en-US" smtClean="0"/>
              <a:pPr/>
              <a:t>5/20/2010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E06A3-4453-4C8D-955C-6D567BD230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Background</a:t>
            </a:r>
            <a:endParaRPr lang="en-US" dirty="0"/>
          </a:p>
        </p:txBody>
      </p:sp>
      <p:sp>
        <p:nvSpPr>
          <p:cNvPr id="3" name="Content Placeholder 2"/>
          <p:cNvSpPr>
            <a:spLocks noGrp="1"/>
          </p:cNvSpPr>
          <p:nvPr>
            <p:ph idx="1"/>
          </p:nvPr>
        </p:nvSpPr>
        <p:spPr/>
        <p:txBody>
          <a:bodyPr/>
          <a:lstStyle/>
          <a:p>
            <a:r>
              <a:rPr lang="en-US" dirty="0" smtClean="0"/>
              <a:t>Patient is a 24-month-old male who was born with bladder </a:t>
            </a:r>
            <a:r>
              <a:rPr lang="en-US" dirty="0" err="1" smtClean="0"/>
              <a:t>exstrophy</a:t>
            </a:r>
            <a:r>
              <a:rPr lang="en-US" dirty="0" smtClean="0"/>
              <a:t>.  He had a failed closure in Israel and as a result came to United States to the Johns Hopkins Hospital in order to undergo re-closure of his </a:t>
            </a:r>
            <a:r>
              <a:rPr lang="en-US" dirty="0" err="1" smtClean="0"/>
              <a:t>exstrophic</a:t>
            </a:r>
            <a:r>
              <a:rPr lang="en-US" dirty="0" smtClean="0"/>
              <a:t> bladder.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Pelvis, </a:t>
            </a:r>
            <a:r>
              <a:rPr lang="en-US" dirty="0" smtClean="0"/>
              <a:t>fluoroscopic view, intra-op</a:t>
            </a:r>
            <a:endParaRPr lang="en-US" dirty="0"/>
          </a:p>
        </p:txBody>
      </p:sp>
      <p:sp>
        <p:nvSpPr>
          <p:cNvPr id="3" name="Content Placeholder 2"/>
          <p:cNvSpPr>
            <a:spLocks noGrp="1"/>
          </p:cNvSpPr>
          <p:nvPr>
            <p:ph idx="1"/>
          </p:nvPr>
        </p:nvSpPr>
        <p:spPr>
          <a:xfrm>
            <a:off x="6019800" y="1600200"/>
            <a:ext cx="2971800" cy="5029200"/>
          </a:xfrm>
        </p:spPr>
        <p:txBody>
          <a:bodyPr>
            <a:normAutofit fontScale="70000" lnSpcReduction="20000"/>
          </a:bodyPr>
          <a:lstStyle/>
          <a:p>
            <a:r>
              <a:rPr lang="en-US" dirty="0" err="1"/>
              <a:t>Intraoperative</a:t>
            </a:r>
            <a:r>
              <a:rPr lang="en-US" dirty="0"/>
              <a:t> examination for repair of bladder </a:t>
            </a:r>
            <a:r>
              <a:rPr lang="en-US" dirty="0" err="1"/>
              <a:t>exstrophy</a:t>
            </a:r>
            <a:r>
              <a:rPr lang="en-US" dirty="0"/>
              <a:t>. External</a:t>
            </a:r>
            <a:br>
              <a:rPr lang="en-US" dirty="0"/>
            </a:br>
            <a:r>
              <a:rPr lang="en-US" dirty="0"/>
              <a:t>fixation device securing bilateral iliac </a:t>
            </a:r>
            <a:r>
              <a:rPr lang="en-US" dirty="0" err="1"/>
              <a:t>osteotomies</a:t>
            </a:r>
            <a:r>
              <a:rPr lang="en-US" dirty="0"/>
              <a:t>. Surgical </a:t>
            </a:r>
            <a:r>
              <a:rPr lang="en-US" dirty="0" smtClean="0"/>
              <a:t>sponge overlying </a:t>
            </a:r>
            <a:r>
              <a:rPr lang="en-US" dirty="0"/>
              <a:t>operative field. Widened separation of the pubic </a:t>
            </a:r>
            <a:r>
              <a:rPr lang="en-US" dirty="0" err="1"/>
              <a:t>symphysis</a:t>
            </a:r>
            <a:r>
              <a:rPr lang="en-US" dirty="0"/>
              <a:t>,</a:t>
            </a:r>
            <a:br>
              <a:rPr lang="en-US" dirty="0"/>
            </a:br>
            <a:r>
              <a:rPr lang="en-US" dirty="0"/>
              <a:t>unchanged in appearance since prior preoperative exam </a:t>
            </a:r>
            <a:r>
              <a:rPr lang="en-US" dirty="0" smtClean="0"/>
              <a:t>one day previous (see above slides).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1524000"/>
            <a:ext cx="5591175" cy="5200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 Pelvic Radiograph Post-Op Day #4</a:t>
            </a:r>
            <a:endParaRPr lang="en-US" dirty="0"/>
          </a:p>
        </p:txBody>
      </p:sp>
      <p:sp>
        <p:nvSpPr>
          <p:cNvPr id="3" name="Content Placeholder 2"/>
          <p:cNvSpPr>
            <a:spLocks noGrp="1"/>
          </p:cNvSpPr>
          <p:nvPr>
            <p:ph idx="1"/>
          </p:nvPr>
        </p:nvSpPr>
        <p:spPr>
          <a:xfrm>
            <a:off x="7086600" y="1600200"/>
            <a:ext cx="1905000" cy="4525963"/>
          </a:xfrm>
        </p:spPr>
        <p:txBody>
          <a:bodyPr>
            <a:normAutofit fontScale="47500" lnSpcReduction="20000"/>
          </a:bodyPr>
          <a:lstStyle/>
          <a:p>
            <a:pPr>
              <a:buNone/>
            </a:pPr>
            <a:r>
              <a:rPr lang="en-US" dirty="0" err="1" smtClean="0"/>
              <a:t>Supraacetabular</a:t>
            </a:r>
            <a:endParaRPr lang="en-US" dirty="0" smtClean="0"/>
          </a:p>
          <a:p>
            <a:pPr>
              <a:buNone/>
            </a:pPr>
            <a:r>
              <a:rPr lang="en-US" dirty="0" err="1" smtClean="0"/>
              <a:t>osteotomies</a:t>
            </a:r>
            <a:r>
              <a:rPr lang="en-US" dirty="0" smtClean="0"/>
              <a:t> </a:t>
            </a:r>
            <a:r>
              <a:rPr lang="en-US" dirty="0"/>
              <a:t>are </a:t>
            </a:r>
            <a:r>
              <a:rPr lang="en-US" dirty="0" smtClean="0"/>
              <a:t>fixed</a:t>
            </a:r>
          </a:p>
          <a:p>
            <a:pPr>
              <a:buNone/>
            </a:pPr>
            <a:r>
              <a:rPr lang="en-US" dirty="0" smtClean="0"/>
              <a:t>by </a:t>
            </a:r>
            <a:r>
              <a:rPr lang="en-US" dirty="0"/>
              <a:t>external </a:t>
            </a:r>
            <a:r>
              <a:rPr lang="en-US" dirty="0" smtClean="0"/>
              <a:t>fixation </a:t>
            </a:r>
          </a:p>
          <a:p>
            <a:pPr>
              <a:buNone/>
            </a:pPr>
            <a:r>
              <a:rPr lang="en-US" dirty="0" smtClean="0"/>
              <a:t>devices.</a:t>
            </a:r>
            <a:br>
              <a:rPr lang="en-US" dirty="0" smtClean="0"/>
            </a:br>
            <a:endParaRPr lang="en-US" dirty="0" smtClean="0"/>
          </a:p>
          <a:p>
            <a:pPr>
              <a:buNone/>
            </a:pPr>
            <a:r>
              <a:rPr lang="en-US" dirty="0" smtClean="0"/>
              <a:t>Interval decreased</a:t>
            </a:r>
          </a:p>
          <a:p>
            <a:pPr>
              <a:buNone/>
            </a:pPr>
            <a:r>
              <a:rPr lang="en-US" dirty="0" smtClean="0"/>
              <a:t>separation of the </a:t>
            </a:r>
          </a:p>
          <a:p>
            <a:pPr>
              <a:buNone/>
            </a:pPr>
            <a:r>
              <a:rPr lang="en-US" dirty="0" err="1" smtClean="0"/>
              <a:t>symphysis</a:t>
            </a:r>
            <a:r>
              <a:rPr lang="en-US" dirty="0" smtClean="0"/>
              <a:t> pubis is </a:t>
            </a:r>
          </a:p>
          <a:p>
            <a:pPr>
              <a:buNone/>
            </a:pPr>
            <a:r>
              <a:rPr lang="en-US" dirty="0" smtClean="0"/>
              <a:t>noted with </a:t>
            </a:r>
          </a:p>
          <a:p>
            <a:pPr>
              <a:buNone/>
            </a:pPr>
            <a:r>
              <a:rPr lang="en-US" dirty="0" smtClean="0"/>
              <a:t>multiple surgical </a:t>
            </a:r>
          </a:p>
          <a:p>
            <a:pPr>
              <a:buNone/>
            </a:pPr>
            <a:r>
              <a:rPr lang="en-US" dirty="0" smtClean="0"/>
              <a:t>staples overlying the </a:t>
            </a:r>
          </a:p>
          <a:p>
            <a:pPr>
              <a:buNone/>
            </a:pPr>
            <a:r>
              <a:rPr lang="en-US" dirty="0" smtClean="0"/>
              <a:t>pelvis. Stents overlie </a:t>
            </a:r>
          </a:p>
          <a:p>
            <a:pPr>
              <a:buNone/>
            </a:pPr>
            <a:r>
              <a:rPr lang="en-US" dirty="0" smtClean="0"/>
              <a:t>the region of both </a:t>
            </a:r>
          </a:p>
          <a:p>
            <a:pPr>
              <a:buNone/>
            </a:pPr>
            <a:r>
              <a:rPr lang="en-US" dirty="0" err="1" smtClean="0"/>
              <a:t>ureters</a:t>
            </a:r>
            <a:r>
              <a:rPr lang="en-US" dirty="0" smtClean="0"/>
              <a: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 y="1447800"/>
            <a:ext cx="6915150" cy="5267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of previous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914400" y="1524000"/>
            <a:ext cx="7600950" cy="5210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 Pelvic Radiograph Post-Op Day #14</a:t>
            </a:r>
            <a:endParaRPr lang="en-US" dirty="0"/>
          </a:p>
        </p:txBody>
      </p:sp>
      <p:sp>
        <p:nvSpPr>
          <p:cNvPr id="3" name="Content Placeholder 2"/>
          <p:cNvSpPr>
            <a:spLocks noGrp="1"/>
          </p:cNvSpPr>
          <p:nvPr>
            <p:ph idx="1"/>
          </p:nvPr>
        </p:nvSpPr>
        <p:spPr>
          <a:xfrm>
            <a:off x="6553200" y="1600200"/>
            <a:ext cx="2590800" cy="5257800"/>
          </a:xfrm>
        </p:spPr>
        <p:txBody>
          <a:bodyPr>
            <a:normAutofit fontScale="47500" lnSpcReduction="20000"/>
          </a:bodyPr>
          <a:lstStyle/>
          <a:p>
            <a:r>
              <a:rPr lang="en-US" dirty="0" smtClean="0"/>
              <a:t>Status post </a:t>
            </a:r>
            <a:r>
              <a:rPr lang="en-US" dirty="0"/>
              <a:t>bilateral iliac </a:t>
            </a:r>
            <a:r>
              <a:rPr lang="en-US" dirty="0" err="1"/>
              <a:t>osteotomies</a:t>
            </a:r>
            <a:r>
              <a:rPr lang="en-US" dirty="0" smtClean="0"/>
              <a:t>.</a:t>
            </a:r>
            <a:r>
              <a:rPr lang="en-US" dirty="0"/>
              <a:t/>
            </a:r>
            <a:br>
              <a:rPr lang="en-US" dirty="0"/>
            </a:br>
            <a:r>
              <a:rPr lang="en-US" dirty="0"/>
              <a:t/>
            </a:r>
            <a:br>
              <a:rPr lang="en-US" dirty="0"/>
            </a:br>
            <a:r>
              <a:rPr lang="en-US" dirty="0"/>
              <a:t>Comparison is made with the prior image </a:t>
            </a:r>
            <a:r>
              <a:rPr lang="en-US" dirty="0" smtClean="0"/>
              <a:t>from Post-Op Day #4.</a:t>
            </a:r>
            <a:r>
              <a:rPr lang="en-US" dirty="0"/>
              <a:t/>
            </a:r>
            <a:br>
              <a:rPr lang="en-US" dirty="0"/>
            </a:br>
            <a:r>
              <a:rPr lang="en-US" dirty="0"/>
              <a:t/>
            </a:r>
            <a:br>
              <a:rPr lang="en-US" dirty="0"/>
            </a:br>
            <a:r>
              <a:rPr lang="en-US" dirty="0"/>
              <a:t/>
            </a:r>
            <a:br>
              <a:rPr lang="en-US" dirty="0"/>
            </a:br>
            <a:r>
              <a:rPr lang="en-US" dirty="0"/>
              <a:t>IMPRESSION:</a:t>
            </a:r>
            <a:br>
              <a:rPr lang="en-US" dirty="0"/>
            </a:br>
            <a:r>
              <a:rPr lang="en-US" dirty="0"/>
              <a:t/>
            </a:r>
            <a:br>
              <a:rPr lang="en-US" dirty="0"/>
            </a:br>
            <a:r>
              <a:rPr lang="en-US" dirty="0"/>
              <a:t>Bilateral iliac </a:t>
            </a:r>
            <a:r>
              <a:rPr lang="en-US" dirty="0" err="1"/>
              <a:t>osteotomies</a:t>
            </a:r>
            <a:r>
              <a:rPr lang="en-US" dirty="0"/>
              <a:t> with external </a:t>
            </a:r>
            <a:r>
              <a:rPr lang="en-US" dirty="0" err="1"/>
              <a:t>fixators</a:t>
            </a:r>
            <a:r>
              <a:rPr lang="en-US" dirty="0"/>
              <a:t> once again noted.</a:t>
            </a:r>
            <a:br>
              <a:rPr lang="en-US" dirty="0"/>
            </a:br>
            <a:r>
              <a:rPr lang="en-US" dirty="0"/>
              <a:t>Interval appearance of </a:t>
            </a:r>
            <a:r>
              <a:rPr lang="en-US" dirty="0" err="1"/>
              <a:t>radiodense</a:t>
            </a:r>
            <a:r>
              <a:rPr lang="en-US" dirty="0"/>
              <a:t> material overlying the left iliac</a:t>
            </a:r>
            <a:br>
              <a:rPr lang="en-US" dirty="0"/>
            </a:br>
            <a:r>
              <a:rPr lang="en-US" dirty="0" err="1"/>
              <a:t>osteotomy</a:t>
            </a:r>
            <a:r>
              <a:rPr lang="en-US" dirty="0"/>
              <a:t>. Surgical clips in the pelvis appear unchanged. Bilateral</a:t>
            </a:r>
            <a:br>
              <a:rPr lang="en-US" dirty="0"/>
            </a:br>
            <a:r>
              <a:rPr lang="en-US" dirty="0"/>
              <a:t>femoral heads are well seated. Bilateral </a:t>
            </a:r>
            <a:r>
              <a:rPr lang="en-US" dirty="0" err="1"/>
              <a:t>ureteral</a:t>
            </a:r>
            <a:r>
              <a:rPr lang="en-US" dirty="0"/>
              <a:t> stents are</a:t>
            </a:r>
            <a:br>
              <a:rPr lang="en-US" dirty="0"/>
            </a:br>
            <a:r>
              <a:rPr lang="en-US" dirty="0"/>
              <a:t>incompletely included on the image</a:t>
            </a:r>
            <a:br>
              <a:rPr lang="en-US" dirty="0"/>
            </a:b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 y="1609725"/>
            <a:ext cx="6534150" cy="5248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 Pelvic Radiograph, 5 wks post-op</a:t>
            </a:r>
            <a:endParaRPr lang="en-US" dirty="0"/>
          </a:p>
        </p:txBody>
      </p:sp>
      <p:sp>
        <p:nvSpPr>
          <p:cNvPr id="3" name="Content Placeholder 2"/>
          <p:cNvSpPr>
            <a:spLocks noGrp="1"/>
          </p:cNvSpPr>
          <p:nvPr>
            <p:ph idx="1"/>
          </p:nvPr>
        </p:nvSpPr>
        <p:spPr>
          <a:xfrm>
            <a:off x="6324600" y="1752600"/>
            <a:ext cx="2743200" cy="4906963"/>
          </a:xfrm>
        </p:spPr>
        <p:txBody>
          <a:bodyPr>
            <a:normAutofit fontScale="47500" lnSpcReduction="20000"/>
          </a:bodyPr>
          <a:lstStyle/>
          <a:p>
            <a:r>
              <a:rPr lang="en-US" dirty="0"/>
              <a:t>RESULT:</a:t>
            </a:r>
            <a:br>
              <a:rPr lang="en-US" dirty="0"/>
            </a:br>
            <a:r>
              <a:rPr lang="en-US" dirty="0"/>
              <a:t>Indication: Follow up pelvic </a:t>
            </a:r>
            <a:r>
              <a:rPr lang="en-US" dirty="0" err="1"/>
              <a:t>osteotomy</a:t>
            </a:r>
            <a:r>
              <a:rPr lang="en-US" dirty="0"/>
              <a:t>.</a:t>
            </a:r>
            <a:br>
              <a:rPr lang="en-US" dirty="0"/>
            </a:br>
            <a:r>
              <a:rPr lang="en-US" dirty="0"/>
              <a:t/>
            </a:r>
            <a:br>
              <a:rPr lang="en-US" dirty="0"/>
            </a:br>
            <a:r>
              <a:rPr lang="en-US" dirty="0"/>
              <a:t>AP pelvis, 0855 hrs: Comparison is made with a prior exam of 4/21/09.</a:t>
            </a:r>
            <a:br>
              <a:rPr lang="en-US" dirty="0"/>
            </a:br>
            <a:r>
              <a:rPr lang="en-US" dirty="0" err="1"/>
              <a:t>Osteotomy</a:t>
            </a:r>
            <a:r>
              <a:rPr lang="en-US" dirty="0"/>
              <a:t> lines are no longer clearly distinct . All orthopedic pins are</a:t>
            </a:r>
            <a:br>
              <a:rPr lang="en-US" dirty="0"/>
            </a:br>
            <a:r>
              <a:rPr lang="en-US" dirty="0"/>
              <a:t>unchanged in orientation. The hips remain normally articulated.</a:t>
            </a:r>
            <a:br>
              <a:rPr lang="en-US" dirty="0"/>
            </a:br>
            <a:r>
              <a:rPr lang="en-US" dirty="0" err="1"/>
              <a:t>Nephroureteral</a:t>
            </a:r>
            <a:r>
              <a:rPr lang="en-US" dirty="0"/>
              <a:t> stents have been removed.</a:t>
            </a:r>
            <a:br>
              <a:rPr lang="en-US" dirty="0"/>
            </a:br>
            <a:r>
              <a:rPr lang="en-US" dirty="0"/>
              <a:t/>
            </a:r>
            <a:br>
              <a:rPr lang="en-US" dirty="0"/>
            </a:br>
            <a:r>
              <a:rPr lang="en-US" dirty="0"/>
              <a:t>IMPRESSION:</a:t>
            </a:r>
            <a:br>
              <a:rPr lang="en-US" dirty="0"/>
            </a:br>
            <a:r>
              <a:rPr lang="en-US" dirty="0"/>
              <a:t/>
            </a:r>
            <a:br>
              <a:rPr lang="en-US" dirty="0"/>
            </a:br>
            <a:r>
              <a:rPr lang="en-US" dirty="0"/>
              <a:t>Evidence of interval bony healing.</a:t>
            </a:r>
          </a:p>
        </p:txBody>
      </p:sp>
      <p:pic>
        <p:nvPicPr>
          <p:cNvPr id="4" name="Picture 2"/>
          <p:cNvPicPr>
            <a:picLocks noChangeAspect="1" noChangeArrowheads="1"/>
          </p:cNvPicPr>
          <p:nvPr/>
        </p:nvPicPr>
        <p:blipFill>
          <a:blip r:embed="rId2" cstate="print"/>
          <a:srcRect/>
          <a:stretch>
            <a:fillRect/>
          </a:stretch>
        </p:blipFill>
        <p:spPr bwMode="auto">
          <a:xfrm>
            <a:off x="152400" y="2209800"/>
            <a:ext cx="6210300" cy="4419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of previous</a:t>
            </a:r>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914400" y="1447800"/>
            <a:ext cx="7229475" cy="5286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a:xfrm>
            <a:off x="0" y="1600200"/>
            <a:ext cx="9144000" cy="5257800"/>
          </a:xfrm>
        </p:spPr>
        <p:txBody>
          <a:bodyPr>
            <a:normAutofit fontScale="55000" lnSpcReduction="20000"/>
          </a:bodyPr>
          <a:lstStyle/>
          <a:p>
            <a:r>
              <a:rPr lang="en-US" b="1" dirty="0" smtClean="0"/>
              <a:t>History of Present Illness:</a:t>
            </a:r>
            <a:endParaRPr lang="en-US" dirty="0" smtClean="0"/>
          </a:p>
          <a:p>
            <a:r>
              <a:rPr lang="en-US" dirty="0" smtClean="0"/>
              <a:t>The patient is a </a:t>
            </a:r>
            <a:r>
              <a:rPr lang="en-US" dirty="0" smtClean="0"/>
              <a:t>24-month-old </a:t>
            </a:r>
            <a:r>
              <a:rPr lang="en-US" dirty="0" smtClean="0"/>
              <a:t>male with bladder </a:t>
            </a:r>
            <a:r>
              <a:rPr lang="en-US" dirty="0" err="1" smtClean="0"/>
              <a:t>exstrophy</a:t>
            </a:r>
            <a:r>
              <a:rPr lang="en-US" dirty="0" smtClean="0"/>
              <a:t> and urethral anomalies.  The patient is here for a definitive surgery.</a:t>
            </a:r>
            <a:br>
              <a:rPr lang="en-US" dirty="0" smtClean="0"/>
            </a:br>
            <a:r>
              <a:rPr lang="en-US" dirty="0" smtClean="0"/>
              <a:t/>
            </a:r>
            <a:br>
              <a:rPr lang="en-US" dirty="0" smtClean="0"/>
            </a:br>
            <a:r>
              <a:rPr lang="en-US" dirty="0" smtClean="0"/>
              <a:t>Past Surgical History:  Includes bladder repair two years ago, and bilateral hernia repairs 18-22 months ago.</a:t>
            </a:r>
            <a:br>
              <a:rPr lang="en-US" dirty="0" smtClean="0"/>
            </a:br>
            <a:r>
              <a:rPr lang="en-US" dirty="0" smtClean="0"/>
              <a:t/>
            </a:r>
            <a:br>
              <a:rPr lang="en-US" dirty="0" smtClean="0"/>
            </a:br>
            <a:r>
              <a:rPr lang="en-US" dirty="0" smtClean="0"/>
              <a:t>Past Medical History:  He was 38 weeks' gestation, no health problems during the delivery, he was head first.  He has continued to meet all of his milestones, first sat at  7 months, crawled at 7 months, walked at 14 months, and he said his first words at 16 months.  He has had no other surgery that are reported.  He had no developmental delays.</a:t>
            </a:r>
            <a:br>
              <a:rPr lang="en-US" dirty="0" smtClean="0"/>
            </a:br>
            <a:r>
              <a:rPr lang="en-US" dirty="0" smtClean="0"/>
              <a:t/>
            </a:r>
            <a:br>
              <a:rPr lang="en-US" dirty="0" smtClean="0"/>
            </a:br>
            <a:r>
              <a:rPr lang="en-US" dirty="0" smtClean="0"/>
              <a:t>Social  History:  He is not currently in school.  He lives with his parents.  He also has a 14-year-old, an 11-year-old brother, and a 5-year-old sister.</a:t>
            </a:r>
            <a:br>
              <a:rPr lang="en-US" dirty="0" smtClean="0"/>
            </a:br>
            <a:r>
              <a:rPr lang="en-US" dirty="0" smtClean="0"/>
              <a:t/>
            </a:r>
            <a:br>
              <a:rPr lang="en-US" dirty="0" smtClean="0"/>
            </a:br>
            <a:r>
              <a:rPr lang="en-US" dirty="0" smtClean="0"/>
              <a:t>Family History:  His family history appears to be noncontributory.</a:t>
            </a:r>
            <a:br>
              <a:rPr lang="en-US" dirty="0" smtClean="0"/>
            </a:br>
            <a:r>
              <a:rPr lang="en-US" dirty="0" smtClean="0"/>
              <a:t/>
            </a:r>
            <a:br>
              <a:rPr lang="en-US" dirty="0" smtClean="0"/>
            </a:br>
            <a:r>
              <a:rPr lang="en-US" dirty="0" smtClean="0"/>
              <a:t>Review of Systems:  His complete review of systems is negative at this point.</a:t>
            </a:r>
          </a:p>
          <a:p>
            <a:r>
              <a:rPr lang="en-US" b="1" dirty="0" smtClean="0"/>
              <a:t>Medications:</a:t>
            </a:r>
            <a:endParaRPr lang="en-US" dirty="0" smtClean="0"/>
          </a:p>
          <a:p>
            <a:r>
              <a:rPr lang="en-US" dirty="0" smtClean="0"/>
              <a:t>He is not currently taking any medications.</a:t>
            </a:r>
          </a:p>
          <a:p>
            <a:r>
              <a:rPr lang="en-US" b="1" dirty="0" smtClean="0"/>
              <a:t>Allergies:</a:t>
            </a:r>
            <a:endParaRPr lang="en-US" dirty="0" smtClean="0"/>
          </a:p>
          <a:p>
            <a:r>
              <a:rPr lang="en-US" dirty="0" smtClean="0"/>
              <a:t>He has no known drug allergies.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 physical examination, the patient is 34 inches tall and weighs 26.2 pounds.  On evaluation, he has a full and equal flexion of bilateral hips to approximately 120 degrees. He has external rotation of approximately 50 degrees.  On examination of his hips, he has small incisions where his hernia repairs were performed.  He is noted to have </a:t>
            </a:r>
            <a:r>
              <a:rPr lang="en-US" dirty="0" err="1" smtClean="0"/>
              <a:t>exstrophy</a:t>
            </a:r>
            <a:r>
              <a:rPr lang="en-US" dirty="0" smtClean="0"/>
              <a:t> at the midline of the skin.  On evaluation of his gait, he has a mild </a:t>
            </a:r>
            <a:r>
              <a:rPr lang="en-US" dirty="0" err="1" smtClean="0"/>
              <a:t>pes</a:t>
            </a:r>
            <a:r>
              <a:rPr lang="en-US" dirty="0" smtClean="0"/>
              <a:t> </a:t>
            </a:r>
            <a:r>
              <a:rPr lang="en-US" dirty="0" err="1" smtClean="0"/>
              <a:t>planus</a:t>
            </a:r>
            <a:r>
              <a:rPr lang="en-US" dirty="0" smtClean="0"/>
              <a:t> that is noted.  His hips appear to be well located at this point.</a:t>
            </a:r>
            <a:br>
              <a:rPr lang="en-US" dirty="0" smtClean="0"/>
            </a:br>
            <a:r>
              <a:rPr lang="en-US" dirty="0" smtClean="0"/>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 Note</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b="1" dirty="0" smtClean="0"/>
              <a:t>Title of Operation:</a:t>
            </a:r>
            <a:endParaRPr lang="en-US" dirty="0" smtClean="0"/>
          </a:p>
          <a:p>
            <a:r>
              <a:rPr lang="en-US" dirty="0" smtClean="0"/>
              <a:t>Bilateral anterior and posterior iliac </a:t>
            </a:r>
            <a:r>
              <a:rPr lang="en-US" dirty="0" err="1" smtClean="0"/>
              <a:t>osteotomies</a:t>
            </a:r>
            <a:r>
              <a:rPr lang="en-US" dirty="0" smtClean="0"/>
              <a:t> (27146) x4.</a:t>
            </a:r>
            <a:br>
              <a:rPr lang="en-US" dirty="0" smtClean="0"/>
            </a:br>
            <a:r>
              <a:rPr lang="en-US" dirty="0" smtClean="0"/>
              <a:t>Application external </a:t>
            </a:r>
            <a:r>
              <a:rPr lang="en-US" dirty="0" err="1" smtClean="0"/>
              <a:t>fixator</a:t>
            </a:r>
            <a:r>
              <a:rPr lang="en-US" dirty="0" smtClean="0"/>
              <a:t> bilaterally (20692-50).</a:t>
            </a:r>
          </a:p>
          <a:p>
            <a:r>
              <a:rPr lang="en-US" b="1" dirty="0" smtClean="0"/>
              <a:t>Indications for Surgery:</a:t>
            </a:r>
            <a:endParaRPr lang="en-US" dirty="0" smtClean="0"/>
          </a:p>
          <a:p>
            <a:r>
              <a:rPr lang="en-US" dirty="0" smtClean="0"/>
              <a:t>Brief Clinical History:  The patient has classic </a:t>
            </a:r>
            <a:r>
              <a:rPr lang="en-US" dirty="0" err="1" smtClean="0"/>
              <a:t>exstrophy</a:t>
            </a:r>
            <a:r>
              <a:rPr lang="en-US" dirty="0" smtClean="0"/>
              <a:t>.  Dr. Gearhart wants to perform a reconstruction and requested </a:t>
            </a:r>
            <a:r>
              <a:rPr lang="en-US" dirty="0" err="1" smtClean="0"/>
              <a:t>osteotomies</a:t>
            </a:r>
            <a:r>
              <a:rPr lang="en-US" dirty="0" smtClean="0"/>
              <a:t>.</a:t>
            </a:r>
          </a:p>
          <a:p>
            <a:r>
              <a:rPr lang="en-US" b="1" dirty="0" smtClean="0"/>
              <a:t>Preoperative Diagnosis:</a:t>
            </a:r>
            <a:endParaRPr lang="en-US" dirty="0" smtClean="0"/>
          </a:p>
          <a:p>
            <a:r>
              <a:rPr lang="en-US" dirty="0" err="1" smtClean="0"/>
              <a:t>Exstrophy</a:t>
            </a:r>
            <a:r>
              <a:rPr lang="en-US" dirty="0" smtClean="0"/>
              <a:t>, classic.</a:t>
            </a:r>
          </a:p>
          <a:p>
            <a:r>
              <a:rPr lang="en-US" b="1" dirty="0" smtClean="0"/>
              <a:t>Postoperative Diagnosis:</a:t>
            </a:r>
            <a:endParaRPr lang="en-US" dirty="0" smtClean="0"/>
          </a:p>
          <a:p>
            <a:r>
              <a:rPr lang="en-US" dirty="0" smtClean="0"/>
              <a:t>same</a:t>
            </a:r>
          </a:p>
          <a:p>
            <a:r>
              <a:rPr lang="en-US" b="1" dirty="0" smtClean="0"/>
              <a:t>Anesthesia:</a:t>
            </a:r>
            <a:endParaRPr lang="en-US" dirty="0" smtClean="0"/>
          </a:p>
          <a:p>
            <a:r>
              <a:rPr lang="en-US" dirty="0" smtClean="0"/>
              <a:t>general</a:t>
            </a:r>
          </a:p>
          <a:p>
            <a:r>
              <a:rPr lang="en-US" b="1" dirty="0" smtClean="0"/>
              <a:t>Specimen (Bacteriological, Pathological or other):</a:t>
            </a:r>
            <a:endParaRPr lang="en-US" dirty="0" smtClean="0"/>
          </a:p>
          <a:p>
            <a:r>
              <a:rPr lang="en-US" dirty="0" smtClean="0"/>
              <a:t>None.</a:t>
            </a:r>
          </a:p>
          <a:p>
            <a:r>
              <a:rPr lang="en-US" b="1" dirty="0" smtClean="0"/>
              <a:t>Prosthetic Device/Implant:</a:t>
            </a:r>
            <a:endParaRPr lang="en-US" dirty="0" smtClean="0"/>
          </a:p>
          <a:p>
            <a:r>
              <a:rPr lang="en-US" dirty="0" smtClean="0"/>
              <a:t>External </a:t>
            </a:r>
            <a:r>
              <a:rPr lang="en-US" dirty="0" err="1" smtClean="0"/>
              <a:t>fixators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 Note</a:t>
            </a:r>
            <a:endParaRPr lang="en-US" dirty="0"/>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r>
              <a:rPr lang="en-US" dirty="0" smtClean="0"/>
              <a:t>Procedure:  The patient was taken after giving general anesthetic in supine position.  He was given a tunneled epidural, arterial line, central line, and peripheral line.  The lower half of the body was prepped and draped in a sterile fashion.  Bilateral transverse inguinal incisions were made in a skin lines.  The lateral femoral </a:t>
            </a:r>
            <a:r>
              <a:rPr lang="en-US" dirty="0" err="1" smtClean="0"/>
              <a:t>cutaneous</a:t>
            </a:r>
            <a:r>
              <a:rPr lang="en-US" dirty="0" smtClean="0"/>
              <a:t> nerve was identified and protected. Tensor-</a:t>
            </a:r>
            <a:r>
              <a:rPr lang="en-US" dirty="0" err="1" smtClean="0"/>
              <a:t>sartorius</a:t>
            </a:r>
            <a:r>
              <a:rPr lang="en-US" dirty="0" smtClean="0"/>
              <a:t> interval was identified.  </a:t>
            </a:r>
            <a:r>
              <a:rPr lang="en-US" dirty="0" err="1" smtClean="0"/>
              <a:t>Subperiosteal</a:t>
            </a:r>
            <a:r>
              <a:rPr lang="en-US" dirty="0" smtClean="0"/>
              <a:t> exposure of the </a:t>
            </a:r>
            <a:r>
              <a:rPr lang="en-US" dirty="0" err="1" smtClean="0"/>
              <a:t>ilium</a:t>
            </a:r>
            <a:r>
              <a:rPr lang="en-US" dirty="0" smtClean="0"/>
              <a:t> was carried out, first on the left and then on the right side.</a:t>
            </a:r>
            <a:br>
              <a:rPr lang="en-US" dirty="0" smtClean="0"/>
            </a:br>
            <a:r>
              <a:rPr lang="en-US" dirty="0" smtClean="0"/>
              <a:t/>
            </a:r>
            <a:br>
              <a:rPr lang="en-US" dirty="0" smtClean="0"/>
            </a:br>
            <a:r>
              <a:rPr lang="en-US" dirty="0" smtClean="0"/>
              <a:t>A </a:t>
            </a:r>
            <a:r>
              <a:rPr lang="en-US" dirty="0" err="1" smtClean="0"/>
              <a:t>Gigli</a:t>
            </a:r>
            <a:r>
              <a:rPr lang="en-US" dirty="0" smtClean="0"/>
              <a:t> saw was passed around the sciatic notch, first on the right side. </a:t>
            </a:r>
            <a:r>
              <a:rPr lang="en-US" dirty="0" err="1" smtClean="0"/>
              <a:t>Osteotomy</a:t>
            </a:r>
            <a:r>
              <a:rPr lang="en-US" dirty="0" smtClean="0"/>
              <a:t> was then done transversely, so that it was complete.  Then a second </a:t>
            </a:r>
            <a:r>
              <a:rPr lang="en-US" dirty="0" err="1" smtClean="0"/>
              <a:t>osteotomy</a:t>
            </a:r>
            <a:r>
              <a:rPr lang="en-US" dirty="0" smtClean="0"/>
              <a:t> was done vertically just lateral to the SI joint, so that it was closed down.  This was done using a </a:t>
            </a:r>
            <a:r>
              <a:rPr lang="en-US" dirty="0" err="1" smtClean="0"/>
              <a:t>rongeur</a:t>
            </a:r>
            <a:r>
              <a:rPr lang="en-US" dirty="0" smtClean="0"/>
              <a:t> and an </a:t>
            </a:r>
            <a:r>
              <a:rPr lang="en-US" dirty="0" err="1" smtClean="0"/>
              <a:t>osteotome</a:t>
            </a:r>
            <a:r>
              <a:rPr lang="en-US" dirty="0" smtClean="0"/>
              <a:t>. The wound was irrigated.  4-mm external </a:t>
            </a:r>
            <a:r>
              <a:rPr lang="en-US" dirty="0" err="1" smtClean="0"/>
              <a:t>fixator</a:t>
            </a:r>
            <a:r>
              <a:rPr lang="en-US" dirty="0" smtClean="0"/>
              <a:t> pins were placed with 2 in the inferior fragment, one in the superior fragment on each side. Bone graft was applied.  The wound was closed using #1 pop-offs for the fascia </a:t>
            </a:r>
            <a:r>
              <a:rPr lang="en-US" dirty="0" err="1" smtClean="0"/>
              <a:t>lata</a:t>
            </a:r>
            <a:r>
              <a:rPr lang="en-US" dirty="0" smtClean="0"/>
              <a:t>, 2-0 for subcutaneous, and 4-0 for the skin.</a:t>
            </a:r>
            <a:br>
              <a:rPr lang="en-US" dirty="0" smtClean="0"/>
            </a:br>
            <a:r>
              <a:rPr lang="en-US" dirty="0" smtClean="0"/>
              <a:t/>
            </a:r>
            <a:br>
              <a:rPr lang="en-US" dirty="0" smtClean="0"/>
            </a:br>
            <a:r>
              <a:rPr lang="en-US" dirty="0" smtClean="0"/>
              <a:t>The same procedure was then performed on the right side. Fluoroscopy was used to verify pin placement and mobility.</a:t>
            </a:r>
            <a:br>
              <a:rPr lang="en-US" dirty="0" smtClean="0"/>
            </a:br>
            <a:r>
              <a:rPr lang="en-US" dirty="0" smtClean="0"/>
              <a:t/>
            </a:r>
            <a:br>
              <a:rPr lang="en-US" dirty="0" smtClean="0"/>
            </a:br>
            <a:r>
              <a:rPr lang="en-US" dirty="0" smtClean="0"/>
              <a:t>The urological procedure was then performed </a:t>
            </a:r>
            <a:r>
              <a:rPr lang="en-US" dirty="0" err="1" smtClean="0"/>
              <a:t>performed</a:t>
            </a:r>
            <a:r>
              <a:rPr lang="en-US" dirty="0" smtClean="0"/>
              <a:t>.</a:t>
            </a:r>
            <a:br>
              <a:rPr lang="en-US" dirty="0" smtClean="0"/>
            </a:br>
            <a:r>
              <a:rPr lang="en-US" dirty="0" smtClean="0"/>
              <a:t/>
            </a:r>
            <a:br>
              <a:rPr lang="en-US" dirty="0" smtClean="0"/>
            </a:br>
            <a:r>
              <a:rPr lang="en-US" dirty="0" smtClean="0"/>
              <a:t>Following this, the external </a:t>
            </a:r>
            <a:r>
              <a:rPr lang="en-US" dirty="0" err="1" smtClean="0"/>
              <a:t>fixator</a:t>
            </a:r>
            <a:r>
              <a:rPr lang="en-US" dirty="0" smtClean="0"/>
              <a:t> was affixed and the patient was placed, given sterile dressing, and was placed in bilateral longitudinal skin traction.  He was awakened and taken to the PACU in stable condition.</a:t>
            </a:r>
            <a:br>
              <a:rPr lang="en-US" dirty="0" smtClean="0"/>
            </a:br>
            <a:r>
              <a:rPr lang="en-US" dirty="0" smtClean="0"/>
              <a:t/>
            </a:r>
            <a:br>
              <a:rPr lang="en-US" dirty="0" smtClean="0"/>
            </a:br>
            <a:r>
              <a:rPr lang="en-US" dirty="0" smtClean="0"/>
              <a:t>Complications:  No complications.</a:t>
            </a:r>
            <a:br>
              <a:rPr lang="en-US" dirty="0" smtClean="0"/>
            </a:br>
            <a:r>
              <a:rPr lang="en-US" dirty="0" smtClean="0"/>
              <a:t/>
            </a:r>
            <a:br>
              <a:rPr lang="en-US" dirty="0" smtClean="0"/>
            </a:br>
            <a:r>
              <a:rPr lang="en-US" dirty="0" smtClean="0"/>
              <a:t>Estimated Blood Loss:  100 cubic centimeters.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 Abdominal Radiograph 2 months pre-op</a:t>
            </a:r>
            <a:endParaRPr lang="en-US" dirty="0"/>
          </a:p>
        </p:txBody>
      </p:sp>
      <p:sp>
        <p:nvSpPr>
          <p:cNvPr id="3" name="Content Placeholder 2"/>
          <p:cNvSpPr>
            <a:spLocks noGrp="1"/>
          </p:cNvSpPr>
          <p:nvPr>
            <p:ph idx="1"/>
          </p:nvPr>
        </p:nvSpPr>
        <p:spPr>
          <a:xfrm>
            <a:off x="4876800" y="1600200"/>
            <a:ext cx="3810000" cy="4953000"/>
          </a:xfrm>
        </p:spPr>
        <p:txBody>
          <a:bodyPr>
            <a:normAutofit fontScale="85000" lnSpcReduction="10000"/>
          </a:bodyPr>
          <a:lstStyle/>
          <a:p>
            <a:r>
              <a:rPr lang="en-US" dirty="0" smtClean="0"/>
              <a:t>IMPRESSION</a:t>
            </a:r>
            <a:r>
              <a:rPr lang="en-US" dirty="0"/>
              <a:t>:</a:t>
            </a:r>
            <a:br>
              <a:rPr lang="en-US" dirty="0"/>
            </a:br>
            <a:r>
              <a:rPr lang="en-US" dirty="0"/>
              <a:t>There is approximately 4.5 cm </a:t>
            </a:r>
            <a:r>
              <a:rPr lang="en-US" dirty="0" err="1"/>
              <a:t>diastasis</a:t>
            </a:r>
            <a:r>
              <a:rPr lang="en-US" dirty="0"/>
              <a:t> of pubic </a:t>
            </a:r>
            <a:r>
              <a:rPr lang="en-US" dirty="0" err="1"/>
              <a:t>symphysis</a:t>
            </a:r>
            <a:r>
              <a:rPr lang="en-US" dirty="0"/>
              <a:t>. Few</a:t>
            </a:r>
            <a:br>
              <a:rPr lang="en-US" dirty="0"/>
            </a:br>
            <a:r>
              <a:rPr lang="en-US" dirty="0"/>
              <a:t>air-filled loops of bowel without distention. Air filled stomach</a:t>
            </a:r>
            <a:br>
              <a:rPr lang="en-US" dirty="0"/>
            </a:br>
            <a:r>
              <a:rPr lang="en-US" dirty="0"/>
              <a:t>compatible with </a:t>
            </a:r>
            <a:r>
              <a:rPr lang="en-US" dirty="0" err="1"/>
              <a:t>aerophagia</a:t>
            </a:r>
            <a:r>
              <a:rPr lang="en-US" dirty="0"/>
              <a:t>. Otherwise unremarkable.</a:t>
            </a:r>
            <a:br>
              <a:rPr lang="en-US" dirty="0"/>
            </a:b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 y="1447800"/>
            <a:ext cx="4133850" cy="5229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day Pre-Op AP Pelvic Radiograph</a:t>
            </a:r>
            <a:endParaRPr lang="en-US" dirty="0"/>
          </a:p>
        </p:txBody>
      </p:sp>
      <p:sp>
        <p:nvSpPr>
          <p:cNvPr id="3" name="Content Placeholder 2"/>
          <p:cNvSpPr>
            <a:spLocks noGrp="1"/>
          </p:cNvSpPr>
          <p:nvPr>
            <p:ph idx="1"/>
          </p:nvPr>
        </p:nvSpPr>
        <p:spPr>
          <a:xfrm>
            <a:off x="6477000" y="1600200"/>
            <a:ext cx="2514600" cy="4525963"/>
          </a:xfrm>
        </p:spPr>
        <p:txBody>
          <a:bodyPr>
            <a:normAutofit fontScale="70000" lnSpcReduction="20000"/>
          </a:bodyPr>
          <a:lstStyle/>
          <a:p>
            <a:r>
              <a:rPr lang="en-US" dirty="0"/>
              <a:t>Indication: </a:t>
            </a:r>
            <a:r>
              <a:rPr lang="en-US" dirty="0" err="1"/>
              <a:t>Preop</a:t>
            </a:r>
            <a:r>
              <a:rPr lang="en-US" dirty="0"/>
              <a:t> </a:t>
            </a:r>
            <a:r>
              <a:rPr lang="en-US" dirty="0" err="1"/>
              <a:t>exstrophy</a:t>
            </a:r>
            <a:r>
              <a:rPr lang="en-US" dirty="0"/>
              <a:t> of the bladder.</a:t>
            </a:r>
            <a:br>
              <a:rPr lang="en-US" dirty="0"/>
            </a:br>
            <a:r>
              <a:rPr lang="en-US" dirty="0"/>
              <a:t/>
            </a:r>
            <a:br>
              <a:rPr lang="en-US" dirty="0"/>
            </a:br>
            <a:r>
              <a:rPr lang="en-US" dirty="0"/>
              <a:t>Result: AP pelvis: Wide separation of the </a:t>
            </a:r>
            <a:r>
              <a:rPr lang="en-US" dirty="0" err="1"/>
              <a:t>symphysis</a:t>
            </a:r>
            <a:r>
              <a:rPr lang="en-US" dirty="0"/>
              <a:t> pubis compatible with</a:t>
            </a:r>
            <a:br>
              <a:rPr lang="en-US" dirty="0"/>
            </a:br>
            <a:r>
              <a:rPr lang="en-US" dirty="0"/>
              <a:t>skeletal deformity accompanying </a:t>
            </a:r>
            <a:r>
              <a:rPr lang="en-US" dirty="0" err="1"/>
              <a:t>extrophy</a:t>
            </a:r>
            <a:r>
              <a:rPr lang="en-US" dirty="0"/>
              <a:t> of the urinary bladder.</a:t>
            </a:r>
          </a:p>
        </p:txBody>
      </p:sp>
      <p:pic>
        <p:nvPicPr>
          <p:cNvPr id="1026" name="Picture 2"/>
          <p:cNvPicPr>
            <a:picLocks noChangeAspect="1" noChangeArrowheads="1"/>
          </p:cNvPicPr>
          <p:nvPr/>
        </p:nvPicPr>
        <p:blipFill>
          <a:blip r:embed="rId2" cstate="print"/>
          <a:srcRect/>
          <a:stretch>
            <a:fillRect/>
          </a:stretch>
        </p:blipFill>
        <p:spPr bwMode="auto">
          <a:xfrm>
            <a:off x="0" y="1647825"/>
            <a:ext cx="6419850" cy="5210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of previous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04800" y="1447800"/>
            <a:ext cx="8515350" cy="5257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of previous, continued</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04800" y="1447800"/>
            <a:ext cx="8610600" cy="5229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160</Words>
  <Application>Microsoft Office PowerPoint</Application>
  <PresentationFormat>On-screen Show (4:3)</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Patient Background</vt:lpstr>
      <vt:lpstr>HPI</vt:lpstr>
      <vt:lpstr>Physical Exam</vt:lpstr>
      <vt:lpstr>Op Note</vt:lpstr>
      <vt:lpstr>Op Note</vt:lpstr>
      <vt:lpstr>AP Abdominal Radiograph 2 months pre-op</vt:lpstr>
      <vt:lpstr>1- day Pre-Op AP Pelvic Radiograph</vt:lpstr>
      <vt:lpstr>Zoom of previous</vt:lpstr>
      <vt:lpstr>Zoom of previous, continued</vt:lpstr>
      <vt:lpstr>Pelvis, fluoroscopic view, intra-op</vt:lpstr>
      <vt:lpstr>AP Pelvic Radiograph Post-Op Day #4</vt:lpstr>
      <vt:lpstr>Zoom of previous</vt:lpstr>
      <vt:lpstr>AP Pelvic Radiograph Post-Op Day #14</vt:lpstr>
      <vt:lpstr>AP Pelvic Radiograph, 5 wks post-op</vt:lpstr>
      <vt:lpstr>Zoom of previous</vt:lpstr>
    </vt:vector>
  </TitlesOfParts>
  <Company>Johns Hopkins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kvenuti1</dc:creator>
  <cp:lastModifiedBy>awild1</cp:lastModifiedBy>
  <cp:revision>24</cp:revision>
  <dcterms:created xsi:type="dcterms:W3CDTF">2010-05-19T15:52:50Z</dcterms:created>
  <dcterms:modified xsi:type="dcterms:W3CDTF">2010-05-21T00:11:28Z</dcterms:modified>
</cp:coreProperties>
</file>