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75" r:id="rId4"/>
    <p:sldId id="268" r:id="rId5"/>
    <p:sldId id="276" r:id="rId6"/>
    <p:sldId id="265" r:id="rId7"/>
    <p:sldId id="259" r:id="rId8"/>
    <p:sldId id="261" r:id="rId9"/>
    <p:sldId id="263"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0000"/>
    <a:srgbClr val="BBE0E3"/>
    <a:srgbClr val="0000FF"/>
    <a:srgbClr val="00FF00"/>
    <a:srgbClr val="B2B2B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68" autoAdjust="0"/>
    <p:restoredTop sz="94714" autoAdjust="0"/>
  </p:normalViewPr>
  <p:slideViewPr>
    <p:cSldViewPr>
      <p:cViewPr>
        <p:scale>
          <a:sx n="100" d="100"/>
          <a:sy n="100" d="100"/>
        </p:scale>
        <p:origin x="-990"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75907FC1-65AC-49AB-991E-A3CBF6097B6D}"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23E99716-3692-4CCF-A2AA-BC675538D69B}"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C5E00CA-9EDF-4C6C-9699-EB90DB231643}"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F79F460-40C5-4A8A-AB92-0B2226069641}"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A797861-1ACD-4EB4-8C2D-8706BD2EC3D0}"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484A806-0A49-46F4-86D6-8EF7C1B99166}"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DA1940F2-CD04-43D4-9774-63D825BD8E05}"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7D5A46D-57E8-4B5D-A509-E22988410141}"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A888784-081C-4F07-B3C1-48A8C1AE2910}" type="datetimeFigureOut">
              <a:rPr lang="en-US"/>
              <a:pPr>
                <a:defRPr/>
              </a:pPr>
              <a:t>5/20/2010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54B2F8-2450-4F27-8A69-63F3B7E6809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2461BB9-A674-4826-B21F-BD7B5CF45B59}" type="datetimeFigureOut">
              <a:rPr lang="en-US"/>
              <a:pPr>
                <a:defRPr/>
              </a:pPr>
              <a:t>5/20/2010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7B55DF1-2076-4C1B-AB1A-8FF8F8666A19}"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452FCDB4-F9B3-4313-954E-F26AF87E1792}" type="datetimeFigureOut">
              <a:rPr lang="en-US"/>
              <a:pPr>
                <a:defRPr/>
              </a:pPr>
              <a:t>5/20/2010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7C990547-80F3-4019-A049-BD799466F00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6F7A16C-E590-4267-B587-DC88789E0AB4}" type="datetimeFigureOut">
              <a:rPr lang="en-US"/>
              <a:pPr>
                <a:defRPr/>
              </a:pPr>
              <a:t>5/20/2010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33F0171-037F-48F6-B04E-3E14AC3CEFA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EDA8A2C-F2D9-4AA7-AA84-C58D08220A5E}" type="datetimeFigureOut">
              <a:rPr lang="en-US"/>
              <a:pPr>
                <a:defRPr/>
              </a:pPr>
              <a:t>5/20/2010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18D54ED-EF00-48D7-8DA5-210C834DDFA0}"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7314C5CA-5FEA-49EB-A1E8-A877B66C76E2}" type="datetimeFigureOut">
              <a:rPr lang="en-US"/>
              <a:pPr>
                <a:defRPr/>
              </a:pPr>
              <a:t>5/20/2010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3D529C52-C55F-4FDC-A5FC-C666A188A8A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4C6F312-EF3A-41DC-A33B-0F4E5FA50A8B}" type="datetimeFigureOut">
              <a:rPr lang="en-US"/>
              <a:pPr>
                <a:defRPr/>
              </a:pPr>
              <a:t>5/20/2010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627B56B-E485-4998-AF43-C675A3979FEB}"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020E8333-E5F2-4651-87AA-7E8DA7032F57}" type="datetimeFigureOut">
              <a:rPr lang="en-US"/>
              <a:pPr>
                <a:defRPr/>
              </a:pPr>
              <a:t>5/20/2010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B7B01400-6C67-4915-8EF1-FE0776C3B45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title" idx="4294967295"/>
          </p:nvPr>
        </p:nvSpPr>
        <p:spPr>
          <a:xfrm>
            <a:off x="381000" y="228600"/>
            <a:ext cx="8229600" cy="1143000"/>
          </a:xfrm>
        </p:spPr>
        <p:txBody>
          <a:bodyPr/>
          <a:lstStyle/>
          <a:p>
            <a:pPr algn="l" eaLnBrk="1" hangingPunct="1"/>
            <a:r>
              <a:rPr lang="en-US" sz="1800" smtClean="0"/>
              <a:t>The overall goal of the following experiment is to obtain coronal viewing images of intact  Drosophila embryos using Confocal microscopy that can be used to precisely measure embryo size and quantify protein and RNA expression levels  (Intro).</a:t>
            </a:r>
          </a:p>
        </p:txBody>
      </p:sp>
      <p:grpSp>
        <p:nvGrpSpPr>
          <p:cNvPr id="2051" name="Group 11"/>
          <p:cNvGrpSpPr>
            <a:grpSpLocks/>
          </p:cNvGrpSpPr>
          <p:nvPr/>
        </p:nvGrpSpPr>
        <p:grpSpPr bwMode="auto">
          <a:xfrm>
            <a:off x="2997200" y="4267200"/>
            <a:ext cx="889000" cy="2133600"/>
            <a:chOff x="2133600" y="2819401"/>
            <a:chExt cx="889000" cy="2133600"/>
          </a:xfrm>
        </p:grpSpPr>
        <p:sp>
          <p:nvSpPr>
            <p:cNvPr id="8" name="Oval 7"/>
            <p:cNvSpPr/>
            <p:nvPr/>
          </p:nvSpPr>
          <p:spPr>
            <a:xfrm rot="682321">
              <a:off x="2211388" y="3124201"/>
              <a:ext cx="695325" cy="1522413"/>
            </a:xfrm>
            <a:prstGeom prst="ellipse">
              <a:avLst/>
            </a:prstGeom>
            <a:solidFill>
              <a:schemeClr val="bg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 name="Group 6"/>
            <p:cNvGrpSpPr/>
            <p:nvPr/>
          </p:nvGrpSpPr>
          <p:grpSpPr>
            <a:xfrm>
              <a:off x="2133600" y="2819401"/>
              <a:ext cx="889000" cy="2133600"/>
              <a:chOff x="1701800" y="1905000"/>
              <a:chExt cx="1320800" cy="3224213"/>
            </a:xfrm>
            <a:solidFill>
              <a:schemeClr val="bg2">
                <a:lumMod val="90000"/>
              </a:schemeClr>
            </a:solidFill>
          </p:grpSpPr>
          <p:sp>
            <p:nvSpPr>
              <p:cNvPr id="20486" name="Freeform 6"/>
              <p:cNvSpPr>
                <a:spLocks/>
              </p:cNvSpPr>
              <p:nvPr/>
            </p:nvSpPr>
            <p:spPr bwMode="auto">
              <a:xfrm>
                <a:off x="1752600" y="1905000"/>
                <a:ext cx="1270000" cy="1120775"/>
              </a:xfrm>
              <a:custGeom>
                <a:avLst/>
                <a:gdLst/>
                <a:ahLst/>
                <a:cxnLst>
                  <a:cxn ang="0">
                    <a:pos x="397" y="16"/>
                  </a:cxn>
                  <a:cxn ang="0">
                    <a:pos x="223" y="160"/>
                  </a:cxn>
                  <a:cxn ang="0">
                    <a:pos x="79" y="532"/>
                  </a:cxn>
                  <a:cxn ang="0">
                    <a:pos x="709" y="706"/>
                  </a:cxn>
                  <a:cxn ang="0">
                    <a:pos x="625" y="256"/>
                  </a:cxn>
                  <a:cxn ang="0">
                    <a:pos x="397" y="16"/>
                  </a:cxn>
                </a:cxnLst>
                <a:rect l="0" t="0" r="r" b="b"/>
                <a:pathLst>
                  <a:path w="800" h="706">
                    <a:moveTo>
                      <a:pt x="397" y="16"/>
                    </a:moveTo>
                    <a:cubicBezTo>
                      <a:pt x="330" y="0"/>
                      <a:pt x="307" y="70"/>
                      <a:pt x="223" y="160"/>
                    </a:cubicBezTo>
                    <a:cubicBezTo>
                      <a:pt x="139" y="250"/>
                      <a:pt x="0" y="442"/>
                      <a:pt x="79" y="532"/>
                    </a:cubicBezTo>
                    <a:lnTo>
                      <a:pt x="709" y="706"/>
                    </a:lnTo>
                    <a:cubicBezTo>
                      <a:pt x="800" y="660"/>
                      <a:pt x="673" y="418"/>
                      <a:pt x="625" y="256"/>
                    </a:cubicBezTo>
                    <a:cubicBezTo>
                      <a:pt x="577" y="94"/>
                      <a:pt x="462" y="31"/>
                      <a:pt x="397" y="16"/>
                    </a:cubicBezTo>
                    <a:close/>
                  </a:path>
                </a:pathLst>
              </a:custGeom>
              <a:grpFill/>
              <a:ln w="9525">
                <a:solidFill>
                  <a:schemeClr val="tx1"/>
                </a:solidFill>
                <a:round/>
                <a:headEnd/>
                <a:tailEnd/>
              </a:ln>
              <a:effectLst/>
            </p:spPr>
            <p:txBody>
              <a:bodyPr/>
              <a:lstStyle/>
              <a:p>
                <a:pPr>
                  <a:defRPr/>
                </a:pPr>
                <a:endParaRPr lang="en-US"/>
              </a:p>
            </p:txBody>
          </p:sp>
          <p:sp>
            <p:nvSpPr>
              <p:cNvPr id="20497" name="Freeform 17"/>
              <p:cNvSpPr>
                <a:spLocks/>
              </p:cNvSpPr>
              <p:nvPr/>
            </p:nvSpPr>
            <p:spPr bwMode="auto">
              <a:xfrm>
                <a:off x="1701800" y="2714625"/>
                <a:ext cx="993775" cy="2414588"/>
              </a:xfrm>
              <a:custGeom>
                <a:avLst/>
                <a:gdLst/>
                <a:ahLst/>
                <a:cxnLst>
                  <a:cxn ang="0">
                    <a:pos x="98" y="0"/>
                  </a:cxn>
                  <a:cxn ang="0">
                    <a:pos x="2" y="366"/>
                  </a:cxn>
                  <a:cxn ang="0">
                    <a:pos x="86" y="1206"/>
                  </a:cxn>
                  <a:cxn ang="0">
                    <a:pos x="482" y="1380"/>
                  </a:cxn>
                  <a:cxn ang="0">
                    <a:pos x="608" y="402"/>
                  </a:cxn>
                  <a:cxn ang="0">
                    <a:pos x="374" y="348"/>
                  </a:cxn>
                  <a:cxn ang="0">
                    <a:pos x="326" y="1152"/>
                  </a:cxn>
                  <a:cxn ang="0">
                    <a:pos x="230" y="258"/>
                  </a:cxn>
                  <a:cxn ang="0">
                    <a:pos x="362" y="90"/>
                  </a:cxn>
                  <a:cxn ang="0">
                    <a:pos x="98" y="0"/>
                  </a:cxn>
                </a:cxnLst>
                <a:rect l="0" t="0" r="r" b="b"/>
                <a:pathLst>
                  <a:path w="626" h="1521">
                    <a:moveTo>
                      <a:pt x="98" y="0"/>
                    </a:moveTo>
                    <a:cubicBezTo>
                      <a:pt x="38" y="46"/>
                      <a:pt x="7" y="163"/>
                      <a:pt x="2" y="366"/>
                    </a:cubicBezTo>
                    <a:cubicBezTo>
                      <a:pt x="0" y="567"/>
                      <a:pt x="6" y="1037"/>
                      <a:pt x="86" y="1206"/>
                    </a:cubicBezTo>
                    <a:cubicBezTo>
                      <a:pt x="179" y="1380"/>
                      <a:pt x="392" y="1521"/>
                      <a:pt x="482" y="1380"/>
                    </a:cubicBezTo>
                    <a:cubicBezTo>
                      <a:pt x="569" y="1246"/>
                      <a:pt x="626" y="574"/>
                      <a:pt x="608" y="402"/>
                    </a:cubicBezTo>
                    <a:cubicBezTo>
                      <a:pt x="591" y="235"/>
                      <a:pt x="512" y="240"/>
                      <a:pt x="374" y="348"/>
                    </a:cubicBezTo>
                    <a:cubicBezTo>
                      <a:pt x="236" y="456"/>
                      <a:pt x="386" y="1158"/>
                      <a:pt x="326" y="1152"/>
                    </a:cubicBezTo>
                    <a:cubicBezTo>
                      <a:pt x="266" y="1146"/>
                      <a:pt x="194" y="420"/>
                      <a:pt x="230" y="258"/>
                    </a:cubicBezTo>
                    <a:cubicBezTo>
                      <a:pt x="266" y="96"/>
                      <a:pt x="390" y="118"/>
                      <a:pt x="362" y="90"/>
                    </a:cubicBezTo>
                    <a:lnTo>
                      <a:pt x="98" y="0"/>
                    </a:lnTo>
                    <a:close/>
                  </a:path>
                </a:pathLst>
              </a:custGeom>
              <a:grpFill/>
              <a:ln w="9525">
                <a:solidFill>
                  <a:schemeClr val="tx1"/>
                </a:solidFill>
                <a:round/>
                <a:headEnd/>
                <a:tailEnd/>
              </a:ln>
              <a:effectLst/>
            </p:spPr>
            <p:txBody>
              <a:bodyPr/>
              <a:lstStyle/>
              <a:p>
                <a:pPr>
                  <a:defRPr/>
                </a:pPr>
                <a:endParaRPr lang="en-US"/>
              </a:p>
            </p:txBody>
          </p:sp>
          <p:sp>
            <p:nvSpPr>
              <p:cNvPr id="20498" name="Freeform 18"/>
              <p:cNvSpPr>
                <a:spLocks/>
              </p:cNvSpPr>
              <p:nvPr/>
            </p:nvSpPr>
            <p:spPr bwMode="auto">
              <a:xfrm>
                <a:off x="2362200" y="3067050"/>
                <a:ext cx="590550" cy="1981200"/>
              </a:xfrm>
              <a:custGeom>
                <a:avLst/>
                <a:gdLst/>
                <a:ahLst/>
                <a:cxnLst>
                  <a:cxn ang="0">
                    <a:pos x="180" y="138"/>
                  </a:cxn>
                  <a:cxn ang="0">
                    <a:pos x="336" y="126"/>
                  </a:cxn>
                  <a:cxn ang="0">
                    <a:pos x="192" y="954"/>
                  </a:cxn>
                  <a:cxn ang="0">
                    <a:pos x="48" y="1152"/>
                  </a:cxn>
                  <a:cxn ang="0">
                    <a:pos x="180" y="138"/>
                  </a:cxn>
                </a:cxnLst>
                <a:rect l="0" t="0" r="r" b="b"/>
                <a:pathLst>
                  <a:path w="372" h="1248">
                    <a:moveTo>
                      <a:pt x="180" y="138"/>
                    </a:moveTo>
                    <a:cubicBezTo>
                      <a:pt x="138" y="0"/>
                      <a:pt x="300" y="84"/>
                      <a:pt x="336" y="126"/>
                    </a:cubicBezTo>
                    <a:cubicBezTo>
                      <a:pt x="372" y="168"/>
                      <a:pt x="216" y="870"/>
                      <a:pt x="192" y="954"/>
                    </a:cubicBezTo>
                    <a:cubicBezTo>
                      <a:pt x="168" y="1038"/>
                      <a:pt x="0" y="1248"/>
                      <a:pt x="48" y="1152"/>
                    </a:cubicBezTo>
                    <a:cubicBezTo>
                      <a:pt x="96" y="1056"/>
                      <a:pt x="222" y="276"/>
                      <a:pt x="180" y="138"/>
                    </a:cubicBezTo>
                    <a:close/>
                  </a:path>
                </a:pathLst>
              </a:custGeom>
              <a:grpFill/>
              <a:ln w="9525">
                <a:solidFill>
                  <a:schemeClr val="tx1"/>
                </a:solidFill>
                <a:round/>
                <a:headEnd/>
                <a:tailEnd/>
              </a:ln>
              <a:effectLst/>
            </p:spPr>
            <p:txBody>
              <a:bodyPr/>
              <a:lstStyle/>
              <a:p>
                <a:pPr>
                  <a:defRPr/>
                </a:pPr>
                <a:endParaRPr lang="en-US"/>
              </a:p>
            </p:txBody>
          </p:sp>
        </p:grpSp>
      </p:grpSp>
      <p:grpSp>
        <p:nvGrpSpPr>
          <p:cNvPr id="2052" name="Group 32"/>
          <p:cNvGrpSpPr>
            <a:grpSpLocks/>
          </p:cNvGrpSpPr>
          <p:nvPr/>
        </p:nvGrpSpPr>
        <p:grpSpPr bwMode="auto">
          <a:xfrm flipV="1">
            <a:off x="2438400" y="1524000"/>
            <a:ext cx="1905000" cy="1828800"/>
            <a:chOff x="3744" y="2448"/>
            <a:chExt cx="935" cy="1200"/>
          </a:xfrm>
        </p:grpSpPr>
        <p:sp>
          <p:nvSpPr>
            <p:cNvPr id="2057" name="Freeform 33"/>
            <p:cNvSpPr>
              <a:spLocks/>
            </p:cNvSpPr>
            <p:nvPr/>
          </p:nvSpPr>
          <p:spPr bwMode="auto">
            <a:xfrm>
              <a:off x="3767" y="3360"/>
              <a:ext cx="891" cy="288"/>
            </a:xfrm>
            <a:custGeom>
              <a:avLst/>
              <a:gdLst>
                <a:gd name="T0" fmla="*/ 0 w 891"/>
                <a:gd name="T1" fmla="*/ 0 h 288"/>
                <a:gd name="T2" fmla="*/ 0 w 891"/>
                <a:gd name="T3" fmla="*/ 258 h 288"/>
                <a:gd name="T4" fmla="*/ 434 w 891"/>
                <a:gd name="T5" fmla="*/ 288 h 288"/>
                <a:gd name="T6" fmla="*/ 891 w 891"/>
                <a:gd name="T7" fmla="*/ 258 h 288"/>
                <a:gd name="T8" fmla="*/ 891 w 891"/>
                <a:gd name="T9" fmla="*/ 0 h 288"/>
                <a:gd name="T10" fmla="*/ 0 w 891"/>
                <a:gd name="T11" fmla="*/ 0 h 288"/>
                <a:gd name="T12" fmla="*/ 0 60000 65536"/>
                <a:gd name="T13" fmla="*/ 0 60000 65536"/>
                <a:gd name="T14" fmla="*/ 0 60000 65536"/>
                <a:gd name="T15" fmla="*/ 0 60000 65536"/>
                <a:gd name="T16" fmla="*/ 0 60000 65536"/>
                <a:gd name="T17" fmla="*/ 0 60000 65536"/>
                <a:gd name="T18" fmla="*/ 0 w 891"/>
                <a:gd name="T19" fmla="*/ 0 h 288"/>
                <a:gd name="T20" fmla="*/ 891 w 891"/>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891" h="288">
                  <a:moveTo>
                    <a:pt x="0" y="0"/>
                  </a:moveTo>
                  <a:lnTo>
                    <a:pt x="0" y="258"/>
                  </a:lnTo>
                  <a:lnTo>
                    <a:pt x="434" y="288"/>
                  </a:lnTo>
                  <a:lnTo>
                    <a:pt x="891" y="258"/>
                  </a:lnTo>
                  <a:lnTo>
                    <a:pt x="891" y="0"/>
                  </a:lnTo>
                  <a:lnTo>
                    <a:pt x="0" y="0"/>
                  </a:lnTo>
                  <a:close/>
                </a:path>
              </a:pathLst>
            </a:custGeom>
            <a:solidFill>
              <a:srgbClr val="DDDDDD"/>
            </a:solidFill>
            <a:ln w="9525">
              <a:solidFill>
                <a:schemeClr val="tx1"/>
              </a:solidFill>
              <a:round/>
              <a:headEnd/>
              <a:tailEnd/>
            </a:ln>
          </p:spPr>
          <p:txBody>
            <a:bodyPr/>
            <a:lstStyle/>
            <a:p>
              <a:endParaRPr lang="en-US"/>
            </a:p>
          </p:txBody>
        </p:sp>
        <p:sp>
          <p:nvSpPr>
            <p:cNvPr id="2058" name="Freeform 34"/>
            <p:cNvSpPr>
              <a:spLocks/>
            </p:cNvSpPr>
            <p:nvPr/>
          </p:nvSpPr>
          <p:spPr bwMode="auto">
            <a:xfrm>
              <a:off x="4047" y="2448"/>
              <a:ext cx="336" cy="86"/>
            </a:xfrm>
            <a:custGeom>
              <a:avLst/>
              <a:gdLst>
                <a:gd name="T0" fmla="*/ 48 w 336"/>
                <a:gd name="T1" fmla="*/ 0 h 86"/>
                <a:gd name="T2" fmla="*/ 154 w 336"/>
                <a:gd name="T3" fmla="*/ 10 h 86"/>
                <a:gd name="T4" fmla="*/ 288 w 336"/>
                <a:gd name="T5" fmla="*/ 0 h 86"/>
                <a:gd name="T6" fmla="*/ 336 w 336"/>
                <a:gd name="T7" fmla="*/ 66 h 86"/>
                <a:gd name="T8" fmla="*/ 169 w 336"/>
                <a:gd name="T9" fmla="*/ 86 h 86"/>
                <a:gd name="T10" fmla="*/ 46 w 336"/>
                <a:gd name="T11" fmla="*/ 71 h 86"/>
                <a:gd name="T12" fmla="*/ 0 w 336"/>
                <a:gd name="T13" fmla="*/ 66 h 86"/>
                <a:gd name="T14" fmla="*/ 48 w 336"/>
                <a:gd name="T15" fmla="*/ 0 h 86"/>
                <a:gd name="T16" fmla="*/ 0 60000 65536"/>
                <a:gd name="T17" fmla="*/ 0 60000 65536"/>
                <a:gd name="T18" fmla="*/ 0 60000 65536"/>
                <a:gd name="T19" fmla="*/ 0 60000 65536"/>
                <a:gd name="T20" fmla="*/ 0 60000 65536"/>
                <a:gd name="T21" fmla="*/ 0 60000 65536"/>
                <a:gd name="T22" fmla="*/ 0 60000 65536"/>
                <a:gd name="T23" fmla="*/ 0 60000 65536"/>
                <a:gd name="T24" fmla="*/ 0 w 336"/>
                <a:gd name="T25" fmla="*/ 0 h 86"/>
                <a:gd name="T26" fmla="*/ 336 w 336"/>
                <a:gd name="T27" fmla="*/ 86 h 8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6" h="86">
                  <a:moveTo>
                    <a:pt x="48" y="0"/>
                  </a:moveTo>
                  <a:lnTo>
                    <a:pt x="154" y="10"/>
                  </a:lnTo>
                  <a:lnTo>
                    <a:pt x="288" y="0"/>
                  </a:lnTo>
                  <a:lnTo>
                    <a:pt x="336" y="66"/>
                  </a:lnTo>
                  <a:lnTo>
                    <a:pt x="169" y="86"/>
                  </a:lnTo>
                  <a:lnTo>
                    <a:pt x="46" y="71"/>
                  </a:lnTo>
                  <a:lnTo>
                    <a:pt x="0" y="66"/>
                  </a:lnTo>
                  <a:lnTo>
                    <a:pt x="48" y="0"/>
                  </a:lnTo>
                  <a:close/>
                </a:path>
              </a:pathLst>
            </a:custGeom>
            <a:solidFill>
              <a:srgbClr val="DDDDDD"/>
            </a:solidFill>
            <a:ln w="9525">
              <a:solidFill>
                <a:schemeClr val="tx1"/>
              </a:solidFill>
              <a:round/>
              <a:headEnd/>
              <a:tailEnd/>
            </a:ln>
          </p:spPr>
          <p:txBody>
            <a:bodyPr/>
            <a:lstStyle/>
            <a:p>
              <a:endParaRPr lang="en-US"/>
            </a:p>
          </p:txBody>
        </p:sp>
        <p:sp>
          <p:nvSpPr>
            <p:cNvPr id="2059" name="Freeform 35"/>
            <p:cNvSpPr>
              <a:spLocks/>
            </p:cNvSpPr>
            <p:nvPr/>
          </p:nvSpPr>
          <p:spPr bwMode="auto">
            <a:xfrm>
              <a:off x="4047" y="2515"/>
              <a:ext cx="336" cy="47"/>
            </a:xfrm>
            <a:custGeom>
              <a:avLst/>
              <a:gdLst>
                <a:gd name="T0" fmla="*/ 336 w 336"/>
                <a:gd name="T1" fmla="*/ 0 h 47"/>
                <a:gd name="T2" fmla="*/ 336 w 336"/>
                <a:gd name="T3" fmla="*/ 47 h 47"/>
                <a:gd name="T4" fmla="*/ 0 w 336"/>
                <a:gd name="T5" fmla="*/ 47 h 47"/>
                <a:gd name="T6" fmla="*/ 0 w 336"/>
                <a:gd name="T7" fmla="*/ 0 h 47"/>
                <a:gd name="T8" fmla="*/ 169 w 336"/>
                <a:gd name="T9" fmla="*/ 19 h 47"/>
                <a:gd name="T10" fmla="*/ 336 w 336"/>
                <a:gd name="T11" fmla="*/ 0 h 47"/>
                <a:gd name="T12" fmla="*/ 0 60000 65536"/>
                <a:gd name="T13" fmla="*/ 0 60000 65536"/>
                <a:gd name="T14" fmla="*/ 0 60000 65536"/>
                <a:gd name="T15" fmla="*/ 0 60000 65536"/>
                <a:gd name="T16" fmla="*/ 0 60000 65536"/>
                <a:gd name="T17" fmla="*/ 0 60000 65536"/>
                <a:gd name="T18" fmla="*/ 0 w 336"/>
                <a:gd name="T19" fmla="*/ 0 h 47"/>
                <a:gd name="T20" fmla="*/ 336 w 33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336" h="47">
                  <a:moveTo>
                    <a:pt x="336" y="0"/>
                  </a:moveTo>
                  <a:lnTo>
                    <a:pt x="336" y="47"/>
                  </a:lnTo>
                  <a:lnTo>
                    <a:pt x="0" y="47"/>
                  </a:lnTo>
                  <a:lnTo>
                    <a:pt x="0" y="0"/>
                  </a:lnTo>
                  <a:lnTo>
                    <a:pt x="169" y="19"/>
                  </a:lnTo>
                  <a:lnTo>
                    <a:pt x="336" y="0"/>
                  </a:lnTo>
                  <a:close/>
                </a:path>
              </a:pathLst>
            </a:custGeom>
            <a:solidFill>
              <a:srgbClr val="DDDDDD"/>
            </a:solidFill>
            <a:ln w="9525">
              <a:solidFill>
                <a:schemeClr val="tx1"/>
              </a:solidFill>
              <a:round/>
              <a:headEnd/>
              <a:tailEnd/>
            </a:ln>
          </p:spPr>
          <p:txBody>
            <a:bodyPr/>
            <a:lstStyle/>
            <a:p>
              <a:endParaRPr lang="en-US"/>
            </a:p>
          </p:txBody>
        </p:sp>
        <p:sp>
          <p:nvSpPr>
            <p:cNvPr id="2060" name="Freeform 36"/>
            <p:cNvSpPr>
              <a:spLocks/>
            </p:cNvSpPr>
            <p:nvPr/>
          </p:nvSpPr>
          <p:spPr bwMode="auto">
            <a:xfrm>
              <a:off x="3951" y="2562"/>
              <a:ext cx="528" cy="69"/>
            </a:xfrm>
            <a:custGeom>
              <a:avLst/>
              <a:gdLst>
                <a:gd name="T0" fmla="*/ 432 w 528"/>
                <a:gd name="T1" fmla="*/ 0 h 69"/>
                <a:gd name="T2" fmla="*/ 480 w 528"/>
                <a:gd name="T3" fmla="*/ 0 h 69"/>
                <a:gd name="T4" fmla="*/ 528 w 528"/>
                <a:gd name="T5" fmla="*/ 69 h 69"/>
                <a:gd name="T6" fmla="*/ 0 w 528"/>
                <a:gd name="T7" fmla="*/ 69 h 69"/>
                <a:gd name="T8" fmla="*/ 48 w 528"/>
                <a:gd name="T9" fmla="*/ 0 h 69"/>
                <a:gd name="T10" fmla="*/ 96 w 528"/>
                <a:gd name="T11" fmla="*/ 0 h 69"/>
                <a:gd name="T12" fmla="*/ 273 w 528"/>
                <a:gd name="T13" fmla="*/ 11 h 69"/>
                <a:gd name="T14" fmla="*/ 432 w 528"/>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528"/>
                <a:gd name="T25" fmla="*/ 0 h 69"/>
                <a:gd name="T26" fmla="*/ 528 w 528"/>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8" h="69">
                  <a:moveTo>
                    <a:pt x="432" y="0"/>
                  </a:moveTo>
                  <a:lnTo>
                    <a:pt x="480" y="0"/>
                  </a:lnTo>
                  <a:lnTo>
                    <a:pt x="528" y="69"/>
                  </a:lnTo>
                  <a:lnTo>
                    <a:pt x="0" y="69"/>
                  </a:lnTo>
                  <a:lnTo>
                    <a:pt x="48" y="0"/>
                  </a:lnTo>
                  <a:lnTo>
                    <a:pt x="96" y="0"/>
                  </a:lnTo>
                  <a:lnTo>
                    <a:pt x="273" y="11"/>
                  </a:lnTo>
                  <a:lnTo>
                    <a:pt x="432" y="0"/>
                  </a:lnTo>
                  <a:close/>
                </a:path>
              </a:pathLst>
            </a:custGeom>
            <a:solidFill>
              <a:srgbClr val="DDDDDD"/>
            </a:solidFill>
            <a:ln w="9525">
              <a:solidFill>
                <a:schemeClr val="tx1"/>
              </a:solidFill>
              <a:round/>
              <a:headEnd/>
              <a:tailEnd/>
            </a:ln>
          </p:spPr>
          <p:txBody>
            <a:bodyPr/>
            <a:lstStyle/>
            <a:p>
              <a:endParaRPr lang="en-US"/>
            </a:p>
          </p:txBody>
        </p:sp>
        <p:sp>
          <p:nvSpPr>
            <p:cNvPr id="2061" name="Freeform 37"/>
            <p:cNvSpPr>
              <a:spLocks/>
            </p:cNvSpPr>
            <p:nvPr/>
          </p:nvSpPr>
          <p:spPr bwMode="auto">
            <a:xfrm>
              <a:off x="3951" y="2611"/>
              <a:ext cx="528" cy="47"/>
            </a:xfrm>
            <a:custGeom>
              <a:avLst/>
              <a:gdLst>
                <a:gd name="T0" fmla="*/ 528 w 528"/>
                <a:gd name="T1" fmla="*/ 0 h 47"/>
                <a:gd name="T2" fmla="*/ 528 w 528"/>
                <a:gd name="T3" fmla="*/ 47 h 47"/>
                <a:gd name="T4" fmla="*/ 0 w 528"/>
                <a:gd name="T5" fmla="*/ 47 h 47"/>
                <a:gd name="T6" fmla="*/ 0 w 528"/>
                <a:gd name="T7" fmla="*/ 0 h 47"/>
                <a:gd name="T8" fmla="*/ 250 w 528"/>
                <a:gd name="T9" fmla="*/ 16 h 47"/>
                <a:gd name="T10" fmla="*/ 528 w 528"/>
                <a:gd name="T11" fmla="*/ 0 h 47"/>
                <a:gd name="T12" fmla="*/ 0 60000 65536"/>
                <a:gd name="T13" fmla="*/ 0 60000 65536"/>
                <a:gd name="T14" fmla="*/ 0 60000 65536"/>
                <a:gd name="T15" fmla="*/ 0 60000 65536"/>
                <a:gd name="T16" fmla="*/ 0 60000 65536"/>
                <a:gd name="T17" fmla="*/ 0 60000 65536"/>
                <a:gd name="T18" fmla="*/ 0 w 528"/>
                <a:gd name="T19" fmla="*/ 0 h 47"/>
                <a:gd name="T20" fmla="*/ 528 w 528"/>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528" h="47">
                  <a:moveTo>
                    <a:pt x="528" y="0"/>
                  </a:moveTo>
                  <a:lnTo>
                    <a:pt x="528" y="47"/>
                  </a:lnTo>
                  <a:lnTo>
                    <a:pt x="0" y="47"/>
                  </a:lnTo>
                  <a:lnTo>
                    <a:pt x="0" y="0"/>
                  </a:lnTo>
                  <a:lnTo>
                    <a:pt x="250" y="16"/>
                  </a:lnTo>
                  <a:lnTo>
                    <a:pt x="528" y="0"/>
                  </a:lnTo>
                  <a:close/>
                </a:path>
              </a:pathLst>
            </a:custGeom>
            <a:solidFill>
              <a:srgbClr val="DDDDDD"/>
            </a:solidFill>
            <a:ln w="9525">
              <a:solidFill>
                <a:schemeClr val="tx1"/>
              </a:solidFill>
              <a:round/>
              <a:headEnd/>
              <a:tailEnd/>
            </a:ln>
          </p:spPr>
          <p:txBody>
            <a:bodyPr/>
            <a:lstStyle/>
            <a:p>
              <a:endParaRPr lang="en-US"/>
            </a:p>
          </p:txBody>
        </p:sp>
        <p:sp>
          <p:nvSpPr>
            <p:cNvPr id="2062" name="Freeform 38"/>
            <p:cNvSpPr>
              <a:spLocks/>
            </p:cNvSpPr>
            <p:nvPr/>
          </p:nvSpPr>
          <p:spPr bwMode="auto">
            <a:xfrm>
              <a:off x="3855" y="2665"/>
              <a:ext cx="720" cy="47"/>
            </a:xfrm>
            <a:custGeom>
              <a:avLst/>
              <a:gdLst>
                <a:gd name="T0" fmla="*/ 624 w 720"/>
                <a:gd name="T1" fmla="*/ 0 h 48"/>
                <a:gd name="T2" fmla="*/ 672 w 720"/>
                <a:gd name="T3" fmla="*/ 0 h 48"/>
                <a:gd name="T4" fmla="*/ 720 w 720"/>
                <a:gd name="T5" fmla="*/ 46 h 48"/>
                <a:gd name="T6" fmla="*/ 0 w 720"/>
                <a:gd name="T7" fmla="*/ 46 h 48"/>
                <a:gd name="T8" fmla="*/ 48 w 720"/>
                <a:gd name="T9" fmla="*/ 0 h 48"/>
                <a:gd name="T10" fmla="*/ 96 w 720"/>
                <a:gd name="T11" fmla="*/ 0 h 48"/>
                <a:gd name="T12" fmla="*/ 672 w 720"/>
                <a:gd name="T13" fmla="*/ 0 h 48"/>
                <a:gd name="T14" fmla="*/ 624 w 720"/>
                <a:gd name="T15" fmla="*/ 0 h 48"/>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48"/>
                <a:gd name="T26" fmla="*/ 720 w 720"/>
                <a:gd name="T27" fmla="*/ 48 h 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48">
                  <a:moveTo>
                    <a:pt x="624" y="0"/>
                  </a:moveTo>
                  <a:lnTo>
                    <a:pt x="672" y="0"/>
                  </a:lnTo>
                  <a:lnTo>
                    <a:pt x="720" y="48"/>
                  </a:lnTo>
                  <a:lnTo>
                    <a:pt x="0" y="48"/>
                  </a:lnTo>
                  <a:lnTo>
                    <a:pt x="48" y="0"/>
                  </a:lnTo>
                  <a:lnTo>
                    <a:pt x="96" y="0"/>
                  </a:lnTo>
                  <a:lnTo>
                    <a:pt x="672" y="0"/>
                  </a:lnTo>
                  <a:lnTo>
                    <a:pt x="624" y="0"/>
                  </a:lnTo>
                  <a:close/>
                </a:path>
              </a:pathLst>
            </a:custGeom>
            <a:solidFill>
              <a:srgbClr val="DDDDDD"/>
            </a:solidFill>
            <a:ln w="9525">
              <a:solidFill>
                <a:schemeClr val="tx1"/>
              </a:solidFill>
              <a:round/>
              <a:headEnd/>
              <a:tailEnd/>
            </a:ln>
          </p:spPr>
          <p:txBody>
            <a:bodyPr/>
            <a:lstStyle/>
            <a:p>
              <a:endParaRPr lang="en-US"/>
            </a:p>
          </p:txBody>
        </p:sp>
        <p:sp>
          <p:nvSpPr>
            <p:cNvPr id="2063" name="Freeform 39"/>
            <p:cNvSpPr>
              <a:spLocks/>
            </p:cNvSpPr>
            <p:nvPr/>
          </p:nvSpPr>
          <p:spPr bwMode="auto">
            <a:xfrm>
              <a:off x="3855" y="2713"/>
              <a:ext cx="720" cy="75"/>
            </a:xfrm>
            <a:custGeom>
              <a:avLst/>
              <a:gdLst>
                <a:gd name="T0" fmla="*/ 720 w 720"/>
                <a:gd name="T1" fmla="*/ 0 h 75"/>
                <a:gd name="T2" fmla="*/ 720 w 720"/>
                <a:gd name="T3" fmla="*/ 55 h 75"/>
                <a:gd name="T4" fmla="*/ 369 w 720"/>
                <a:gd name="T5" fmla="*/ 75 h 75"/>
                <a:gd name="T6" fmla="*/ 0 w 720"/>
                <a:gd name="T7" fmla="*/ 55 h 75"/>
                <a:gd name="T8" fmla="*/ 0 w 720"/>
                <a:gd name="T9" fmla="*/ 0 h 75"/>
                <a:gd name="T10" fmla="*/ 361 w 720"/>
                <a:gd name="T11" fmla="*/ 13 h 75"/>
                <a:gd name="T12" fmla="*/ 720 w 720"/>
                <a:gd name="T13" fmla="*/ 0 h 75"/>
                <a:gd name="T14" fmla="*/ 0 60000 65536"/>
                <a:gd name="T15" fmla="*/ 0 60000 65536"/>
                <a:gd name="T16" fmla="*/ 0 60000 65536"/>
                <a:gd name="T17" fmla="*/ 0 60000 65536"/>
                <a:gd name="T18" fmla="*/ 0 60000 65536"/>
                <a:gd name="T19" fmla="*/ 0 60000 65536"/>
                <a:gd name="T20" fmla="*/ 0 60000 65536"/>
                <a:gd name="T21" fmla="*/ 0 w 720"/>
                <a:gd name="T22" fmla="*/ 0 h 75"/>
                <a:gd name="T23" fmla="*/ 720 w 720"/>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0" h="75">
                  <a:moveTo>
                    <a:pt x="720" y="0"/>
                  </a:moveTo>
                  <a:lnTo>
                    <a:pt x="720" y="55"/>
                  </a:lnTo>
                  <a:lnTo>
                    <a:pt x="369" y="75"/>
                  </a:lnTo>
                  <a:lnTo>
                    <a:pt x="0" y="55"/>
                  </a:lnTo>
                  <a:lnTo>
                    <a:pt x="0" y="0"/>
                  </a:lnTo>
                  <a:lnTo>
                    <a:pt x="361" y="13"/>
                  </a:lnTo>
                  <a:lnTo>
                    <a:pt x="720" y="0"/>
                  </a:lnTo>
                  <a:close/>
                </a:path>
              </a:pathLst>
            </a:custGeom>
            <a:solidFill>
              <a:srgbClr val="DDDDDD"/>
            </a:solidFill>
            <a:ln w="9525">
              <a:solidFill>
                <a:schemeClr val="tx1"/>
              </a:solidFill>
              <a:round/>
              <a:headEnd/>
              <a:tailEnd/>
            </a:ln>
          </p:spPr>
          <p:txBody>
            <a:bodyPr/>
            <a:lstStyle/>
            <a:p>
              <a:endParaRPr lang="en-US"/>
            </a:p>
          </p:txBody>
        </p:sp>
        <p:sp>
          <p:nvSpPr>
            <p:cNvPr id="2064" name="Freeform 40"/>
            <p:cNvSpPr>
              <a:spLocks/>
            </p:cNvSpPr>
            <p:nvPr/>
          </p:nvSpPr>
          <p:spPr bwMode="auto">
            <a:xfrm>
              <a:off x="3759" y="2769"/>
              <a:ext cx="912" cy="73"/>
            </a:xfrm>
            <a:custGeom>
              <a:avLst/>
              <a:gdLst>
                <a:gd name="T0" fmla="*/ 816 w 912"/>
                <a:gd name="T1" fmla="*/ 0 h 73"/>
                <a:gd name="T2" fmla="*/ 912 w 912"/>
                <a:gd name="T3" fmla="*/ 47 h 73"/>
                <a:gd name="T4" fmla="*/ 442 w 912"/>
                <a:gd name="T5" fmla="*/ 73 h 73"/>
                <a:gd name="T6" fmla="*/ 0 w 912"/>
                <a:gd name="T7" fmla="*/ 47 h 73"/>
                <a:gd name="T8" fmla="*/ 96 w 912"/>
                <a:gd name="T9" fmla="*/ 0 h 73"/>
                <a:gd name="T10" fmla="*/ 450 w 912"/>
                <a:gd name="T11" fmla="*/ 19 h 73"/>
                <a:gd name="T12" fmla="*/ 816 w 912"/>
                <a:gd name="T13" fmla="*/ 0 h 73"/>
                <a:gd name="T14" fmla="*/ 0 60000 65536"/>
                <a:gd name="T15" fmla="*/ 0 60000 65536"/>
                <a:gd name="T16" fmla="*/ 0 60000 65536"/>
                <a:gd name="T17" fmla="*/ 0 60000 65536"/>
                <a:gd name="T18" fmla="*/ 0 60000 65536"/>
                <a:gd name="T19" fmla="*/ 0 60000 65536"/>
                <a:gd name="T20" fmla="*/ 0 60000 65536"/>
                <a:gd name="T21" fmla="*/ 0 w 912"/>
                <a:gd name="T22" fmla="*/ 0 h 73"/>
                <a:gd name="T23" fmla="*/ 912 w 912"/>
                <a:gd name="T24" fmla="*/ 73 h 7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73">
                  <a:moveTo>
                    <a:pt x="816" y="0"/>
                  </a:moveTo>
                  <a:lnTo>
                    <a:pt x="912" y="47"/>
                  </a:lnTo>
                  <a:lnTo>
                    <a:pt x="442" y="73"/>
                  </a:lnTo>
                  <a:lnTo>
                    <a:pt x="0" y="47"/>
                  </a:lnTo>
                  <a:lnTo>
                    <a:pt x="96" y="0"/>
                  </a:lnTo>
                  <a:lnTo>
                    <a:pt x="450" y="19"/>
                  </a:lnTo>
                  <a:lnTo>
                    <a:pt x="816" y="0"/>
                  </a:lnTo>
                  <a:close/>
                </a:path>
              </a:pathLst>
            </a:custGeom>
            <a:solidFill>
              <a:srgbClr val="DDDDDD"/>
            </a:solidFill>
            <a:ln w="9525">
              <a:solidFill>
                <a:schemeClr val="tx1"/>
              </a:solidFill>
              <a:round/>
              <a:headEnd/>
              <a:tailEnd/>
            </a:ln>
          </p:spPr>
          <p:txBody>
            <a:bodyPr/>
            <a:lstStyle/>
            <a:p>
              <a:endParaRPr lang="en-US"/>
            </a:p>
          </p:txBody>
        </p:sp>
        <p:sp>
          <p:nvSpPr>
            <p:cNvPr id="2065" name="Freeform 41"/>
            <p:cNvSpPr>
              <a:spLocks/>
            </p:cNvSpPr>
            <p:nvPr/>
          </p:nvSpPr>
          <p:spPr bwMode="auto">
            <a:xfrm>
              <a:off x="3752" y="2816"/>
              <a:ext cx="914" cy="456"/>
            </a:xfrm>
            <a:custGeom>
              <a:avLst/>
              <a:gdLst>
                <a:gd name="T0" fmla="*/ 0 w 914"/>
                <a:gd name="T1" fmla="*/ 0 h 456"/>
                <a:gd name="T2" fmla="*/ 0 w 914"/>
                <a:gd name="T3" fmla="*/ 432 h 456"/>
                <a:gd name="T4" fmla="*/ 441 w 914"/>
                <a:gd name="T5" fmla="*/ 456 h 456"/>
                <a:gd name="T6" fmla="*/ 914 w 914"/>
                <a:gd name="T7" fmla="*/ 432 h 456"/>
                <a:gd name="T8" fmla="*/ 914 w 914"/>
                <a:gd name="T9" fmla="*/ 0 h 456"/>
                <a:gd name="T10" fmla="*/ 426 w 914"/>
                <a:gd name="T11" fmla="*/ 26 h 456"/>
                <a:gd name="T12" fmla="*/ 0 w 914"/>
                <a:gd name="T13" fmla="*/ 0 h 456"/>
                <a:gd name="T14" fmla="*/ 0 60000 65536"/>
                <a:gd name="T15" fmla="*/ 0 60000 65536"/>
                <a:gd name="T16" fmla="*/ 0 60000 65536"/>
                <a:gd name="T17" fmla="*/ 0 60000 65536"/>
                <a:gd name="T18" fmla="*/ 0 60000 65536"/>
                <a:gd name="T19" fmla="*/ 0 60000 65536"/>
                <a:gd name="T20" fmla="*/ 0 60000 65536"/>
                <a:gd name="T21" fmla="*/ 0 w 914"/>
                <a:gd name="T22" fmla="*/ 0 h 456"/>
                <a:gd name="T23" fmla="*/ 914 w 914"/>
                <a:gd name="T24" fmla="*/ 456 h 45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4" h="456">
                  <a:moveTo>
                    <a:pt x="0" y="0"/>
                  </a:moveTo>
                  <a:lnTo>
                    <a:pt x="0" y="432"/>
                  </a:lnTo>
                  <a:lnTo>
                    <a:pt x="441" y="456"/>
                  </a:lnTo>
                  <a:lnTo>
                    <a:pt x="914" y="432"/>
                  </a:lnTo>
                  <a:lnTo>
                    <a:pt x="914" y="0"/>
                  </a:lnTo>
                  <a:lnTo>
                    <a:pt x="426" y="26"/>
                  </a:lnTo>
                  <a:lnTo>
                    <a:pt x="0" y="0"/>
                  </a:lnTo>
                  <a:close/>
                </a:path>
              </a:pathLst>
            </a:custGeom>
            <a:solidFill>
              <a:srgbClr val="DDDDDD"/>
            </a:solidFill>
            <a:ln w="9525">
              <a:solidFill>
                <a:schemeClr val="tx1"/>
              </a:solidFill>
              <a:round/>
              <a:headEnd/>
              <a:tailEnd/>
            </a:ln>
          </p:spPr>
          <p:txBody>
            <a:bodyPr/>
            <a:lstStyle/>
            <a:p>
              <a:endParaRPr lang="en-US"/>
            </a:p>
          </p:txBody>
        </p:sp>
        <p:sp>
          <p:nvSpPr>
            <p:cNvPr id="2066" name="Freeform 42"/>
            <p:cNvSpPr>
              <a:spLocks/>
            </p:cNvSpPr>
            <p:nvPr/>
          </p:nvSpPr>
          <p:spPr bwMode="auto">
            <a:xfrm>
              <a:off x="3744" y="3234"/>
              <a:ext cx="935" cy="114"/>
            </a:xfrm>
            <a:custGeom>
              <a:avLst/>
              <a:gdLst>
                <a:gd name="T0" fmla="*/ 0 w 935"/>
                <a:gd name="T1" fmla="*/ 0 h 114"/>
                <a:gd name="T2" fmla="*/ 0 w 935"/>
                <a:gd name="T3" fmla="*/ 73 h 114"/>
                <a:gd name="T4" fmla="*/ 449 w 935"/>
                <a:gd name="T5" fmla="*/ 114 h 114"/>
                <a:gd name="T6" fmla="*/ 449 w 935"/>
                <a:gd name="T7" fmla="*/ 107 h 114"/>
                <a:gd name="T8" fmla="*/ 935 w 935"/>
                <a:gd name="T9" fmla="*/ 73 h 114"/>
                <a:gd name="T10" fmla="*/ 935 w 935"/>
                <a:gd name="T11" fmla="*/ 0 h 114"/>
                <a:gd name="T12" fmla="*/ 419 w 935"/>
                <a:gd name="T13" fmla="*/ 22 h 114"/>
                <a:gd name="T14" fmla="*/ 0 w 935"/>
                <a:gd name="T15" fmla="*/ 0 h 114"/>
                <a:gd name="T16" fmla="*/ 0 60000 65536"/>
                <a:gd name="T17" fmla="*/ 0 60000 65536"/>
                <a:gd name="T18" fmla="*/ 0 60000 65536"/>
                <a:gd name="T19" fmla="*/ 0 60000 65536"/>
                <a:gd name="T20" fmla="*/ 0 60000 65536"/>
                <a:gd name="T21" fmla="*/ 0 60000 65536"/>
                <a:gd name="T22" fmla="*/ 0 60000 65536"/>
                <a:gd name="T23" fmla="*/ 0 60000 65536"/>
                <a:gd name="T24" fmla="*/ 0 w 935"/>
                <a:gd name="T25" fmla="*/ 0 h 114"/>
                <a:gd name="T26" fmla="*/ 935 w 935"/>
                <a:gd name="T27" fmla="*/ 114 h 1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5" h="114">
                  <a:moveTo>
                    <a:pt x="0" y="0"/>
                  </a:moveTo>
                  <a:lnTo>
                    <a:pt x="0" y="73"/>
                  </a:lnTo>
                  <a:lnTo>
                    <a:pt x="449" y="114"/>
                  </a:lnTo>
                  <a:lnTo>
                    <a:pt x="449" y="107"/>
                  </a:lnTo>
                  <a:lnTo>
                    <a:pt x="935" y="73"/>
                  </a:lnTo>
                  <a:lnTo>
                    <a:pt x="935" y="0"/>
                  </a:lnTo>
                  <a:lnTo>
                    <a:pt x="419" y="22"/>
                  </a:lnTo>
                  <a:lnTo>
                    <a:pt x="0" y="0"/>
                  </a:lnTo>
                  <a:close/>
                </a:path>
              </a:pathLst>
            </a:custGeom>
            <a:solidFill>
              <a:srgbClr val="DDDDDD"/>
            </a:solidFill>
            <a:ln w="9525">
              <a:solidFill>
                <a:schemeClr val="tx1"/>
              </a:solidFill>
              <a:round/>
              <a:headEnd/>
              <a:tailEnd/>
            </a:ln>
          </p:spPr>
          <p:txBody>
            <a:bodyPr/>
            <a:lstStyle/>
            <a:p>
              <a:endParaRPr lang="en-US"/>
            </a:p>
          </p:txBody>
        </p:sp>
        <p:sp>
          <p:nvSpPr>
            <p:cNvPr id="2067" name="Freeform 43"/>
            <p:cNvSpPr>
              <a:spLocks/>
            </p:cNvSpPr>
            <p:nvPr/>
          </p:nvSpPr>
          <p:spPr bwMode="auto">
            <a:xfrm>
              <a:off x="3749" y="3310"/>
              <a:ext cx="927" cy="92"/>
            </a:xfrm>
            <a:custGeom>
              <a:avLst/>
              <a:gdLst>
                <a:gd name="T0" fmla="*/ 0 w 927"/>
                <a:gd name="T1" fmla="*/ 0 h 92"/>
                <a:gd name="T2" fmla="*/ 0 w 927"/>
                <a:gd name="T3" fmla="*/ 73 h 92"/>
                <a:gd name="T4" fmla="*/ 475 w 927"/>
                <a:gd name="T5" fmla="*/ 92 h 92"/>
                <a:gd name="T6" fmla="*/ 927 w 927"/>
                <a:gd name="T7" fmla="*/ 73 h 92"/>
                <a:gd name="T8" fmla="*/ 927 w 927"/>
                <a:gd name="T9" fmla="*/ 0 h 92"/>
                <a:gd name="T10" fmla="*/ 475 w 927"/>
                <a:gd name="T11" fmla="*/ 15 h 92"/>
                <a:gd name="T12" fmla="*/ 0 w 927"/>
                <a:gd name="T13" fmla="*/ 0 h 92"/>
                <a:gd name="T14" fmla="*/ 0 60000 65536"/>
                <a:gd name="T15" fmla="*/ 0 60000 65536"/>
                <a:gd name="T16" fmla="*/ 0 60000 65536"/>
                <a:gd name="T17" fmla="*/ 0 60000 65536"/>
                <a:gd name="T18" fmla="*/ 0 60000 65536"/>
                <a:gd name="T19" fmla="*/ 0 60000 65536"/>
                <a:gd name="T20" fmla="*/ 0 60000 65536"/>
                <a:gd name="T21" fmla="*/ 0 w 927"/>
                <a:gd name="T22" fmla="*/ 0 h 92"/>
                <a:gd name="T23" fmla="*/ 927 w 927"/>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27" h="92">
                  <a:moveTo>
                    <a:pt x="0" y="0"/>
                  </a:moveTo>
                  <a:lnTo>
                    <a:pt x="0" y="73"/>
                  </a:lnTo>
                  <a:lnTo>
                    <a:pt x="475" y="92"/>
                  </a:lnTo>
                  <a:lnTo>
                    <a:pt x="927" y="73"/>
                  </a:lnTo>
                  <a:lnTo>
                    <a:pt x="927" y="0"/>
                  </a:lnTo>
                  <a:lnTo>
                    <a:pt x="475" y="15"/>
                  </a:lnTo>
                  <a:lnTo>
                    <a:pt x="0" y="0"/>
                  </a:lnTo>
                  <a:close/>
                </a:path>
              </a:pathLst>
            </a:custGeom>
            <a:solidFill>
              <a:srgbClr val="DDDDDD"/>
            </a:solidFill>
            <a:ln w="9525">
              <a:solidFill>
                <a:schemeClr val="tx1"/>
              </a:solidFill>
              <a:round/>
              <a:headEnd/>
              <a:tailEnd/>
            </a:ln>
          </p:spPr>
          <p:txBody>
            <a:bodyPr/>
            <a:lstStyle/>
            <a:p>
              <a:endParaRPr lang="en-US"/>
            </a:p>
          </p:txBody>
        </p:sp>
        <p:sp>
          <p:nvSpPr>
            <p:cNvPr id="2068" name="Line 44"/>
            <p:cNvSpPr>
              <a:spLocks noChangeShapeType="1"/>
            </p:cNvSpPr>
            <p:nvPr/>
          </p:nvSpPr>
          <p:spPr bwMode="auto">
            <a:xfrm>
              <a:off x="3805" y="3222"/>
              <a:ext cx="0" cy="0"/>
            </a:xfrm>
            <a:prstGeom prst="line">
              <a:avLst/>
            </a:prstGeom>
            <a:noFill/>
            <a:ln w="9525">
              <a:solidFill>
                <a:schemeClr val="tx1"/>
              </a:solidFill>
              <a:round/>
              <a:headEnd/>
              <a:tailEnd/>
            </a:ln>
          </p:spPr>
          <p:txBody>
            <a:bodyPr/>
            <a:lstStyle/>
            <a:p>
              <a:endParaRPr lang="en-US"/>
            </a:p>
          </p:txBody>
        </p:sp>
        <p:sp>
          <p:nvSpPr>
            <p:cNvPr id="2069" name="Line 45"/>
            <p:cNvSpPr>
              <a:spLocks noChangeShapeType="1"/>
            </p:cNvSpPr>
            <p:nvPr/>
          </p:nvSpPr>
          <p:spPr bwMode="auto">
            <a:xfrm>
              <a:off x="3807" y="3234"/>
              <a:ext cx="0" cy="0"/>
            </a:xfrm>
            <a:prstGeom prst="line">
              <a:avLst/>
            </a:prstGeom>
            <a:noFill/>
            <a:ln w="9525">
              <a:solidFill>
                <a:schemeClr val="tx1"/>
              </a:solidFill>
              <a:round/>
              <a:headEnd/>
              <a:tailEnd/>
            </a:ln>
          </p:spPr>
          <p:txBody>
            <a:bodyPr/>
            <a:lstStyle/>
            <a:p>
              <a:endParaRPr lang="en-US"/>
            </a:p>
          </p:txBody>
        </p:sp>
        <p:sp>
          <p:nvSpPr>
            <p:cNvPr id="2070" name="Freeform 46"/>
            <p:cNvSpPr>
              <a:spLocks/>
            </p:cNvSpPr>
            <p:nvPr/>
          </p:nvSpPr>
          <p:spPr bwMode="auto">
            <a:xfrm>
              <a:off x="3759" y="3456"/>
              <a:ext cx="912" cy="31"/>
            </a:xfrm>
            <a:custGeom>
              <a:avLst/>
              <a:gdLst>
                <a:gd name="T0" fmla="*/ 0 w 912"/>
                <a:gd name="T1" fmla="*/ 0 h 31"/>
                <a:gd name="T2" fmla="*/ 457 w 912"/>
                <a:gd name="T3" fmla="*/ 31 h 31"/>
                <a:gd name="T4" fmla="*/ 912 w 912"/>
                <a:gd name="T5" fmla="*/ 1 h 31"/>
                <a:gd name="T6" fmla="*/ 0 60000 65536"/>
                <a:gd name="T7" fmla="*/ 0 60000 65536"/>
                <a:gd name="T8" fmla="*/ 0 60000 65536"/>
                <a:gd name="T9" fmla="*/ 0 w 912"/>
                <a:gd name="T10" fmla="*/ 0 h 31"/>
                <a:gd name="T11" fmla="*/ 912 w 912"/>
                <a:gd name="T12" fmla="*/ 31 h 31"/>
              </a:gdLst>
              <a:ahLst/>
              <a:cxnLst>
                <a:cxn ang="T6">
                  <a:pos x="T0" y="T1"/>
                </a:cxn>
                <a:cxn ang="T7">
                  <a:pos x="T2" y="T3"/>
                </a:cxn>
                <a:cxn ang="T8">
                  <a:pos x="T4" y="T5"/>
                </a:cxn>
              </a:cxnLst>
              <a:rect l="T9" t="T10" r="T11" b="T12"/>
              <a:pathLst>
                <a:path w="912" h="31">
                  <a:moveTo>
                    <a:pt x="0" y="0"/>
                  </a:moveTo>
                  <a:lnTo>
                    <a:pt x="457" y="31"/>
                  </a:lnTo>
                  <a:lnTo>
                    <a:pt x="912" y="1"/>
                  </a:lnTo>
                </a:path>
              </a:pathLst>
            </a:custGeom>
            <a:noFill/>
            <a:ln w="38100">
              <a:solidFill>
                <a:srgbClr val="FFFF00"/>
              </a:solidFill>
              <a:round/>
              <a:headEnd/>
              <a:tailEnd/>
            </a:ln>
          </p:spPr>
          <p:txBody>
            <a:bodyPr/>
            <a:lstStyle/>
            <a:p>
              <a:endParaRPr lang="en-US"/>
            </a:p>
          </p:txBody>
        </p:sp>
        <p:sp>
          <p:nvSpPr>
            <p:cNvPr id="2071" name="Freeform 47"/>
            <p:cNvSpPr>
              <a:spLocks/>
            </p:cNvSpPr>
            <p:nvPr/>
          </p:nvSpPr>
          <p:spPr bwMode="auto">
            <a:xfrm>
              <a:off x="3760" y="3024"/>
              <a:ext cx="896" cy="64"/>
            </a:xfrm>
            <a:custGeom>
              <a:avLst/>
              <a:gdLst>
                <a:gd name="T0" fmla="*/ 96 w 896"/>
                <a:gd name="T1" fmla="*/ 8 h 64"/>
                <a:gd name="T2" fmla="*/ 816 w 896"/>
                <a:gd name="T3" fmla="*/ 8 h 64"/>
                <a:gd name="T4" fmla="*/ 576 w 896"/>
                <a:gd name="T5" fmla="*/ 56 h 64"/>
                <a:gd name="T6" fmla="*/ 240 w 896"/>
                <a:gd name="T7" fmla="*/ 56 h 64"/>
                <a:gd name="T8" fmla="*/ 96 w 896"/>
                <a:gd name="T9" fmla="*/ 8 h 64"/>
                <a:gd name="T10" fmla="*/ 0 60000 65536"/>
                <a:gd name="T11" fmla="*/ 0 60000 65536"/>
                <a:gd name="T12" fmla="*/ 0 60000 65536"/>
                <a:gd name="T13" fmla="*/ 0 60000 65536"/>
                <a:gd name="T14" fmla="*/ 0 60000 65536"/>
                <a:gd name="T15" fmla="*/ 0 w 896"/>
                <a:gd name="T16" fmla="*/ 0 h 64"/>
                <a:gd name="T17" fmla="*/ 896 w 896"/>
                <a:gd name="T18" fmla="*/ 64 h 64"/>
              </a:gdLst>
              <a:ahLst/>
              <a:cxnLst>
                <a:cxn ang="T10">
                  <a:pos x="T0" y="T1"/>
                </a:cxn>
                <a:cxn ang="T11">
                  <a:pos x="T2" y="T3"/>
                </a:cxn>
                <a:cxn ang="T12">
                  <a:pos x="T4" y="T5"/>
                </a:cxn>
                <a:cxn ang="T13">
                  <a:pos x="T6" y="T7"/>
                </a:cxn>
                <a:cxn ang="T14">
                  <a:pos x="T8" y="T9"/>
                </a:cxn>
              </a:cxnLst>
              <a:rect l="T15" t="T16" r="T17" b="T18"/>
              <a:pathLst>
                <a:path w="896" h="64">
                  <a:moveTo>
                    <a:pt x="96" y="8"/>
                  </a:moveTo>
                  <a:cubicBezTo>
                    <a:pt x="192" y="0"/>
                    <a:pt x="736" y="0"/>
                    <a:pt x="816" y="8"/>
                  </a:cubicBezTo>
                  <a:cubicBezTo>
                    <a:pt x="896" y="16"/>
                    <a:pt x="672" y="48"/>
                    <a:pt x="576" y="56"/>
                  </a:cubicBezTo>
                  <a:cubicBezTo>
                    <a:pt x="480" y="64"/>
                    <a:pt x="320" y="64"/>
                    <a:pt x="240" y="56"/>
                  </a:cubicBezTo>
                  <a:cubicBezTo>
                    <a:pt x="160" y="48"/>
                    <a:pt x="0" y="16"/>
                    <a:pt x="96" y="8"/>
                  </a:cubicBezTo>
                  <a:close/>
                </a:path>
              </a:pathLst>
            </a:custGeom>
            <a:solidFill>
              <a:srgbClr val="EAEAEA"/>
            </a:solidFill>
            <a:ln w="9525">
              <a:noFill/>
              <a:round/>
              <a:headEnd/>
              <a:tailEnd/>
            </a:ln>
          </p:spPr>
          <p:txBody>
            <a:bodyPr/>
            <a:lstStyle/>
            <a:p>
              <a:endParaRPr lang="en-US"/>
            </a:p>
          </p:txBody>
        </p:sp>
      </p:grpSp>
      <p:cxnSp>
        <p:nvCxnSpPr>
          <p:cNvPr id="26" name="Straight Connector 25"/>
          <p:cNvCxnSpPr/>
          <p:nvPr/>
        </p:nvCxnSpPr>
        <p:spPr>
          <a:xfrm rot="16200000" flipH="1">
            <a:off x="2705894" y="4039394"/>
            <a:ext cx="1406525" cy="1587"/>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rot="20229982">
            <a:off x="3062499" y="4572000"/>
            <a:ext cx="762000" cy="228600"/>
          </a:xfrm>
          <a:prstGeom prst="ellipse">
            <a:avLst/>
          </a:prstGeom>
          <a:noFill/>
          <a:ln>
            <a:solidFill>
              <a:srgbClr val="FF0000"/>
            </a:solidFill>
          </a:ln>
          <a:effectLst>
            <a:outerShdw blurRad="50800" dist="38100" algn="l" rotWithShape="0">
              <a:prstClr val="black">
                <a:alpha val="40000"/>
              </a:prstClr>
            </a:outerShdw>
          </a:effectLst>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Isosceles Triangle 37"/>
          <p:cNvSpPr/>
          <p:nvPr/>
        </p:nvSpPr>
        <p:spPr>
          <a:xfrm rot="14499287">
            <a:off x="4060826" y="1693862"/>
            <a:ext cx="2597150" cy="3851275"/>
          </a:xfrm>
          <a:prstGeom prst="triangle">
            <a:avLst>
              <a:gd name="adj" fmla="val 40654"/>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29" name="Picture 32" descr="IP-ShadingCorrectionImage-02_(c1+c2+c3+c4).jpg"/>
          <p:cNvPicPr>
            <a:picLocks noChangeAspect="1"/>
          </p:cNvPicPr>
          <p:nvPr/>
        </p:nvPicPr>
        <p:blipFill>
          <a:blip r:embed="rId2" cstate="print"/>
          <a:srcRect l="4185" r="2318"/>
          <a:stretch>
            <a:fillRect/>
          </a:stretch>
        </p:blipFill>
        <p:spPr bwMode="auto">
          <a:xfrm rot="16200000">
            <a:off x="6505574" y="1471610"/>
            <a:ext cx="2305050" cy="24669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idx="4294967295"/>
          </p:nvPr>
        </p:nvSpPr>
        <p:spPr>
          <a:xfrm>
            <a:off x="381000" y="228600"/>
            <a:ext cx="8229600" cy="1143000"/>
          </a:xfrm>
        </p:spPr>
        <p:txBody>
          <a:bodyPr/>
          <a:lstStyle/>
          <a:p>
            <a:pPr algn="l" eaLnBrk="1" hangingPunct="1"/>
            <a:r>
              <a:rPr lang="en-US" sz="1800" smtClean="0"/>
              <a:t>The overall goal of the following experiment is to obtain coronal viewing images of intact Drosophila embryos using Confocal microscopy that can be used to precisely measure embryo size and quantify protein and RNA expression levels  (Intro).</a:t>
            </a:r>
          </a:p>
        </p:txBody>
      </p:sp>
      <p:grpSp>
        <p:nvGrpSpPr>
          <p:cNvPr id="3075" name="Group 11"/>
          <p:cNvGrpSpPr>
            <a:grpSpLocks/>
          </p:cNvGrpSpPr>
          <p:nvPr/>
        </p:nvGrpSpPr>
        <p:grpSpPr bwMode="auto">
          <a:xfrm>
            <a:off x="2997200" y="4267200"/>
            <a:ext cx="889000" cy="2133600"/>
            <a:chOff x="2133600" y="2819401"/>
            <a:chExt cx="889000" cy="2133600"/>
          </a:xfrm>
        </p:grpSpPr>
        <p:sp>
          <p:nvSpPr>
            <p:cNvPr id="8" name="Oval 7"/>
            <p:cNvSpPr/>
            <p:nvPr/>
          </p:nvSpPr>
          <p:spPr>
            <a:xfrm rot="682321">
              <a:off x="2211388" y="3124201"/>
              <a:ext cx="695325" cy="1522413"/>
            </a:xfrm>
            <a:prstGeom prst="ellipse">
              <a:avLst/>
            </a:prstGeom>
            <a:solidFill>
              <a:schemeClr val="bg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 name="Group 6"/>
            <p:cNvGrpSpPr/>
            <p:nvPr/>
          </p:nvGrpSpPr>
          <p:grpSpPr>
            <a:xfrm>
              <a:off x="2133600" y="2819401"/>
              <a:ext cx="889000" cy="2133600"/>
              <a:chOff x="1701800" y="1905000"/>
              <a:chExt cx="1320800" cy="3224213"/>
            </a:xfrm>
            <a:solidFill>
              <a:schemeClr val="bg2">
                <a:lumMod val="90000"/>
              </a:schemeClr>
            </a:solidFill>
          </p:grpSpPr>
          <p:sp>
            <p:nvSpPr>
              <p:cNvPr id="20486" name="Freeform 6"/>
              <p:cNvSpPr>
                <a:spLocks/>
              </p:cNvSpPr>
              <p:nvPr/>
            </p:nvSpPr>
            <p:spPr bwMode="auto">
              <a:xfrm>
                <a:off x="1752600" y="1905000"/>
                <a:ext cx="1270000" cy="1120775"/>
              </a:xfrm>
              <a:custGeom>
                <a:avLst/>
                <a:gdLst/>
                <a:ahLst/>
                <a:cxnLst>
                  <a:cxn ang="0">
                    <a:pos x="397" y="16"/>
                  </a:cxn>
                  <a:cxn ang="0">
                    <a:pos x="223" y="160"/>
                  </a:cxn>
                  <a:cxn ang="0">
                    <a:pos x="79" y="532"/>
                  </a:cxn>
                  <a:cxn ang="0">
                    <a:pos x="709" y="706"/>
                  </a:cxn>
                  <a:cxn ang="0">
                    <a:pos x="625" y="256"/>
                  </a:cxn>
                  <a:cxn ang="0">
                    <a:pos x="397" y="16"/>
                  </a:cxn>
                </a:cxnLst>
                <a:rect l="0" t="0" r="r" b="b"/>
                <a:pathLst>
                  <a:path w="800" h="706">
                    <a:moveTo>
                      <a:pt x="397" y="16"/>
                    </a:moveTo>
                    <a:cubicBezTo>
                      <a:pt x="330" y="0"/>
                      <a:pt x="307" y="70"/>
                      <a:pt x="223" y="160"/>
                    </a:cubicBezTo>
                    <a:cubicBezTo>
                      <a:pt x="139" y="250"/>
                      <a:pt x="0" y="442"/>
                      <a:pt x="79" y="532"/>
                    </a:cubicBezTo>
                    <a:lnTo>
                      <a:pt x="709" y="706"/>
                    </a:lnTo>
                    <a:cubicBezTo>
                      <a:pt x="800" y="660"/>
                      <a:pt x="673" y="418"/>
                      <a:pt x="625" y="256"/>
                    </a:cubicBezTo>
                    <a:cubicBezTo>
                      <a:pt x="577" y="94"/>
                      <a:pt x="462" y="31"/>
                      <a:pt x="397" y="16"/>
                    </a:cubicBezTo>
                    <a:close/>
                  </a:path>
                </a:pathLst>
              </a:custGeom>
              <a:grpFill/>
              <a:ln w="9525">
                <a:solidFill>
                  <a:schemeClr val="tx1"/>
                </a:solidFill>
                <a:round/>
                <a:headEnd/>
                <a:tailEnd/>
              </a:ln>
              <a:effectLst/>
            </p:spPr>
            <p:txBody>
              <a:bodyPr/>
              <a:lstStyle/>
              <a:p>
                <a:pPr>
                  <a:defRPr/>
                </a:pPr>
                <a:endParaRPr lang="en-US"/>
              </a:p>
            </p:txBody>
          </p:sp>
          <p:sp>
            <p:nvSpPr>
              <p:cNvPr id="20497" name="Freeform 17"/>
              <p:cNvSpPr>
                <a:spLocks/>
              </p:cNvSpPr>
              <p:nvPr/>
            </p:nvSpPr>
            <p:spPr bwMode="auto">
              <a:xfrm>
                <a:off x="1701800" y="2714625"/>
                <a:ext cx="993775" cy="2414588"/>
              </a:xfrm>
              <a:custGeom>
                <a:avLst/>
                <a:gdLst/>
                <a:ahLst/>
                <a:cxnLst>
                  <a:cxn ang="0">
                    <a:pos x="98" y="0"/>
                  </a:cxn>
                  <a:cxn ang="0">
                    <a:pos x="2" y="366"/>
                  </a:cxn>
                  <a:cxn ang="0">
                    <a:pos x="86" y="1206"/>
                  </a:cxn>
                  <a:cxn ang="0">
                    <a:pos x="482" y="1380"/>
                  </a:cxn>
                  <a:cxn ang="0">
                    <a:pos x="608" y="402"/>
                  </a:cxn>
                  <a:cxn ang="0">
                    <a:pos x="374" y="348"/>
                  </a:cxn>
                  <a:cxn ang="0">
                    <a:pos x="326" y="1152"/>
                  </a:cxn>
                  <a:cxn ang="0">
                    <a:pos x="230" y="258"/>
                  </a:cxn>
                  <a:cxn ang="0">
                    <a:pos x="362" y="90"/>
                  </a:cxn>
                  <a:cxn ang="0">
                    <a:pos x="98" y="0"/>
                  </a:cxn>
                </a:cxnLst>
                <a:rect l="0" t="0" r="r" b="b"/>
                <a:pathLst>
                  <a:path w="626" h="1521">
                    <a:moveTo>
                      <a:pt x="98" y="0"/>
                    </a:moveTo>
                    <a:cubicBezTo>
                      <a:pt x="38" y="46"/>
                      <a:pt x="7" y="163"/>
                      <a:pt x="2" y="366"/>
                    </a:cubicBezTo>
                    <a:cubicBezTo>
                      <a:pt x="0" y="567"/>
                      <a:pt x="6" y="1037"/>
                      <a:pt x="86" y="1206"/>
                    </a:cubicBezTo>
                    <a:cubicBezTo>
                      <a:pt x="179" y="1380"/>
                      <a:pt x="392" y="1521"/>
                      <a:pt x="482" y="1380"/>
                    </a:cubicBezTo>
                    <a:cubicBezTo>
                      <a:pt x="569" y="1246"/>
                      <a:pt x="626" y="574"/>
                      <a:pt x="608" y="402"/>
                    </a:cubicBezTo>
                    <a:cubicBezTo>
                      <a:pt x="591" y="235"/>
                      <a:pt x="512" y="240"/>
                      <a:pt x="374" y="348"/>
                    </a:cubicBezTo>
                    <a:cubicBezTo>
                      <a:pt x="236" y="456"/>
                      <a:pt x="386" y="1158"/>
                      <a:pt x="326" y="1152"/>
                    </a:cubicBezTo>
                    <a:cubicBezTo>
                      <a:pt x="266" y="1146"/>
                      <a:pt x="194" y="420"/>
                      <a:pt x="230" y="258"/>
                    </a:cubicBezTo>
                    <a:cubicBezTo>
                      <a:pt x="266" y="96"/>
                      <a:pt x="390" y="118"/>
                      <a:pt x="362" y="90"/>
                    </a:cubicBezTo>
                    <a:lnTo>
                      <a:pt x="98" y="0"/>
                    </a:lnTo>
                    <a:close/>
                  </a:path>
                </a:pathLst>
              </a:custGeom>
              <a:grpFill/>
              <a:ln w="9525">
                <a:solidFill>
                  <a:schemeClr val="tx1"/>
                </a:solidFill>
                <a:round/>
                <a:headEnd/>
                <a:tailEnd/>
              </a:ln>
              <a:effectLst/>
            </p:spPr>
            <p:txBody>
              <a:bodyPr/>
              <a:lstStyle/>
              <a:p>
                <a:pPr>
                  <a:defRPr/>
                </a:pPr>
                <a:endParaRPr lang="en-US"/>
              </a:p>
            </p:txBody>
          </p:sp>
          <p:sp>
            <p:nvSpPr>
              <p:cNvPr id="20498" name="Freeform 18"/>
              <p:cNvSpPr>
                <a:spLocks/>
              </p:cNvSpPr>
              <p:nvPr/>
            </p:nvSpPr>
            <p:spPr bwMode="auto">
              <a:xfrm>
                <a:off x="2362200" y="3067050"/>
                <a:ext cx="590550" cy="1981200"/>
              </a:xfrm>
              <a:custGeom>
                <a:avLst/>
                <a:gdLst/>
                <a:ahLst/>
                <a:cxnLst>
                  <a:cxn ang="0">
                    <a:pos x="180" y="138"/>
                  </a:cxn>
                  <a:cxn ang="0">
                    <a:pos x="336" y="126"/>
                  </a:cxn>
                  <a:cxn ang="0">
                    <a:pos x="192" y="954"/>
                  </a:cxn>
                  <a:cxn ang="0">
                    <a:pos x="48" y="1152"/>
                  </a:cxn>
                  <a:cxn ang="0">
                    <a:pos x="180" y="138"/>
                  </a:cxn>
                </a:cxnLst>
                <a:rect l="0" t="0" r="r" b="b"/>
                <a:pathLst>
                  <a:path w="372" h="1248">
                    <a:moveTo>
                      <a:pt x="180" y="138"/>
                    </a:moveTo>
                    <a:cubicBezTo>
                      <a:pt x="138" y="0"/>
                      <a:pt x="300" y="84"/>
                      <a:pt x="336" y="126"/>
                    </a:cubicBezTo>
                    <a:cubicBezTo>
                      <a:pt x="372" y="168"/>
                      <a:pt x="216" y="870"/>
                      <a:pt x="192" y="954"/>
                    </a:cubicBezTo>
                    <a:cubicBezTo>
                      <a:pt x="168" y="1038"/>
                      <a:pt x="0" y="1248"/>
                      <a:pt x="48" y="1152"/>
                    </a:cubicBezTo>
                    <a:cubicBezTo>
                      <a:pt x="96" y="1056"/>
                      <a:pt x="222" y="276"/>
                      <a:pt x="180" y="138"/>
                    </a:cubicBezTo>
                    <a:close/>
                  </a:path>
                </a:pathLst>
              </a:custGeom>
              <a:grpFill/>
              <a:ln w="9525">
                <a:solidFill>
                  <a:schemeClr val="tx1"/>
                </a:solidFill>
                <a:round/>
                <a:headEnd/>
                <a:tailEnd/>
              </a:ln>
              <a:effectLst/>
            </p:spPr>
            <p:txBody>
              <a:bodyPr/>
              <a:lstStyle/>
              <a:p>
                <a:pPr>
                  <a:defRPr/>
                </a:pPr>
                <a:endParaRPr lang="en-US"/>
              </a:p>
            </p:txBody>
          </p:sp>
        </p:grpSp>
      </p:grpSp>
      <p:grpSp>
        <p:nvGrpSpPr>
          <p:cNvPr id="3076" name="Group 32"/>
          <p:cNvGrpSpPr>
            <a:grpSpLocks/>
          </p:cNvGrpSpPr>
          <p:nvPr/>
        </p:nvGrpSpPr>
        <p:grpSpPr bwMode="auto">
          <a:xfrm flipV="1">
            <a:off x="2438400" y="1524000"/>
            <a:ext cx="1905000" cy="1828800"/>
            <a:chOff x="3744" y="2448"/>
            <a:chExt cx="935" cy="1200"/>
          </a:xfrm>
        </p:grpSpPr>
        <p:sp>
          <p:nvSpPr>
            <p:cNvPr id="3081" name="Freeform 33"/>
            <p:cNvSpPr>
              <a:spLocks/>
            </p:cNvSpPr>
            <p:nvPr/>
          </p:nvSpPr>
          <p:spPr bwMode="auto">
            <a:xfrm>
              <a:off x="3767" y="3360"/>
              <a:ext cx="891" cy="288"/>
            </a:xfrm>
            <a:custGeom>
              <a:avLst/>
              <a:gdLst>
                <a:gd name="T0" fmla="*/ 0 w 891"/>
                <a:gd name="T1" fmla="*/ 0 h 288"/>
                <a:gd name="T2" fmla="*/ 0 w 891"/>
                <a:gd name="T3" fmla="*/ 258 h 288"/>
                <a:gd name="T4" fmla="*/ 434 w 891"/>
                <a:gd name="T5" fmla="*/ 288 h 288"/>
                <a:gd name="T6" fmla="*/ 891 w 891"/>
                <a:gd name="T7" fmla="*/ 258 h 288"/>
                <a:gd name="T8" fmla="*/ 891 w 891"/>
                <a:gd name="T9" fmla="*/ 0 h 288"/>
                <a:gd name="T10" fmla="*/ 0 w 891"/>
                <a:gd name="T11" fmla="*/ 0 h 288"/>
                <a:gd name="T12" fmla="*/ 0 60000 65536"/>
                <a:gd name="T13" fmla="*/ 0 60000 65536"/>
                <a:gd name="T14" fmla="*/ 0 60000 65536"/>
                <a:gd name="T15" fmla="*/ 0 60000 65536"/>
                <a:gd name="T16" fmla="*/ 0 60000 65536"/>
                <a:gd name="T17" fmla="*/ 0 60000 65536"/>
                <a:gd name="T18" fmla="*/ 0 w 891"/>
                <a:gd name="T19" fmla="*/ 0 h 288"/>
                <a:gd name="T20" fmla="*/ 891 w 891"/>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891" h="288">
                  <a:moveTo>
                    <a:pt x="0" y="0"/>
                  </a:moveTo>
                  <a:lnTo>
                    <a:pt x="0" y="258"/>
                  </a:lnTo>
                  <a:lnTo>
                    <a:pt x="434" y="288"/>
                  </a:lnTo>
                  <a:lnTo>
                    <a:pt x="891" y="258"/>
                  </a:lnTo>
                  <a:lnTo>
                    <a:pt x="891" y="0"/>
                  </a:lnTo>
                  <a:lnTo>
                    <a:pt x="0" y="0"/>
                  </a:lnTo>
                  <a:close/>
                </a:path>
              </a:pathLst>
            </a:custGeom>
            <a:solidFill>
              <a:srgbClr val="DDDDDD"/>
            </a:solidFill>
            <a:ln w="9525">
              <a:solidFill>
                <a:schemeClr val="tx1"/>
              </a:solidFill>
              <a:round/>
              <a:headEnd/>
              <a:tailEnd/>
            </a:ln>
          </p:spPr>
          <p:txBody>
            <a:bodyPr/>
            <a:lstStyle/>
            <a:p>
              <a:endParaRPr lang="en-US"/>
            </a:p>
          </p:txBody>
        </p:sp>
        <p:sp>
          <p:nvSpPr>
            <p:cNvPr id="3082" name="Freeform 34"/>
            <p:cNvSpPr>
              <a:spLocks/>
            </p:cNvSpPr>
            <p:nvPr/>
          </p:nvSpPr>
          <p:spPr bwMode="auto">
            <a:xfrm>
              <a:off x="4047" y="2448"/>
              <a:ext cx="336" cy="86"/>
            </a:xfrm>
            <a:custGeom>
              <a:avLst/>
              <a:gdLst>
                <a:gd name="T0" fmla="*/ 48 w 336"/>
                <a:gd name="T1" fmla="*/ 0 h 86"/>
                <a:gd name="T2" fmla="*/ 154 w 336"/>
                <a:gd name="T3" fmla="*/ 10 h 86"/>
                <a:gd name="T4" fmla="*/ 288 w 336"/>
                <a:gd name="T5" fmla="*/ 0 h 86"/>
                <a:gd name="T6" fmla="*/ 336 w 336"/>
                <a:gd name="T7" fmla="*/ 66 h 86"/>
                <a:gd name="T8" fmla="*/ 169 w 336"/>
                <a:gd name="T9" fmla="*/ 86 h 86"/>
                <a:gd name="T10" fmla="*/ 46 w 336"/>
                <a:gd name="T11" fmla="*/ 71 h 86"/>
                <a:gd name="T12" fmla="*/ 0 w 336"/>
                <a:gd name="T13" fmla="*/ 66 h 86"/>
                <a:gd name="T14" fmla="*/ 48 w 336"/>
                <a:gd name="T15" fmla="*/ 0 h 86"/>
                <a:gd name="T16" fmla="*/ 0 60000 65536"/>
                <a:gd name="T17" fmla="*/ 0 60000 65536"/>
                <a:gd name="T18" fmla="*/ 0 60000 65536"/>
                <a:gd name="T19" fmla="*/ 0 60000 65536"/>
                <a:gd name="T20" fmla="*/ 0 60000 65536"/>
                <a:gd name="T21" fmla="*/ 0 60000 65536"/>
                <a:gd name="T22" fmla="*/ 0 60000 65536"/>
                <a:gd name="T23" fmla="*/ 0 60000 65536"/>
                <a:gd name="T24" fmla="*/ 0 w 336"/>
                <a:gd name="T25" fmla="*/ 0 h 86"/>
                <a:gd name="T26" fmla="*/ 336 w 336"/>
                <a:gd name="T27" fmla="*/ 86 h 8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6" h="86">
                  <a:moveTo>
                    <a:pt x="48" y="0"/>
                  </a:moveTo>
                  <a:lnTo>
                    <a:pt x="154" y="10"/>
                  </a:lnTo>
                  <a:lnTo>
                    <a:pt x="288" y="0"/>
                  </a:lnTo>
                  <a:lnTo>
                    <a:pt x="336" y="66"/>
                  </a:lnTo>
                  <a:lnTo>
                    <a:pt x="169" y="86"/>
                  </a:lnTo>
                  <a:lnTo>
                    <a:pt x="46" y="71"/>
                  </a:lnTo>
                  <a:lnTo>
                    <a:pt x="0" y="66"/>
                  </a:lnTo>
                  <a:lnTo>
                    <a:pt x="48" y="0"/>
                  </a:lnTo>
                  <a:close/>
                </a:path>
              </a:pathLst>
            </a:custGeom>
            <a:solidFill>
              <a:srgbClr val="DDDDDD"/>
            </a:solidFill>
            <a:ln w="9525">
              <a:solidFill>
                <a:schemeClr val="tx1"/>
              </a:solidFill>
              <a:round/>
              <a:headEnd/>
              <a:tailEnd/>
            </a:ln>
          </p:spPr>
          <p:txBody>
            <a:bodyPr/>
            <a:lstStyle/>
            <a:p>
              <a:endParaRPr lang="en-US"/>
            </a:p>
          </p:txBody>
        </p:sp>
        <p:sp>
          <p:nvSpPr>
            <p:cNvPr id="3083" name="Freeform 35"/>
            <p:cNvSpPr>
              <a:spLocks/>
            </p:cNvSpPr>
            <p:nvPr/>
          </p:nvSpPr>
          <p:spPr bwMode="auto">
            <a:xfrm>
              <a:off x="4047" y="2515"/>
              <a:ext cx="336" cy="47"/>
            </a:xfrm>
            <a:custGeom>
              <a:avLst/>
              <a:gdLst>
                <a:gd name="T0" fmla="*/ 336 w 336"/>
                <a:gd name="T1" fmla="*/ 0 h 47"/>
                <a:gd name="T2" fmla="*/ 336 w 336"/>
                <a:gd name="T3" fmla="*/ 47 h 47"/>
                <a:gd name="T4" fmla="*/ 0 w 336"/>
                <a:gd name="T5" fmla="*/ 47 h 47"/>
                <a:gd name="T6" fmla="*/ 0 w 336"/>
                <a:gd name="T7" fmla="*/ 0 h 47"/>
                <a:gd name="T8" fmla="*/ 169 w 336"/>
                <a:gd name="T9" fmla="*/ 19 h 47"/>
                <a:gd name="T10" fmla="*/ 336 w 336"/>
                <a:gd name="T11" fmla="*/ 0 h 47"/>
                <a:gd name="T12" fmla="*/ 0 60000 65536"/>
                <a:gd name="T13" fmla="*/ 0 60000 65536"/>
                <a:gd name="T14" fmla="*/ 0 60000 65536"/>
                <a:gd name="T15" fmla="*/ 0 60000 65536"/>
                <a:gd name="T16" fmla="*/ 0 60000 65536"/>
                <a:gd name="T17" fmla="*/ 0 60000 65536"/>
                <a:gd name="T18" fmla="*/ 0 w 336"/>
                <a:gd name="T19" fmla="*/ 0 h 47"/>
                <a:gd name="T20" fmla="*/ 336 w 33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336" h="47">
                  <a:moveTo>
                    <a:pt x="336" y="0"/>
                  </a:moveTo>
                  <a:lnTo>
                    <a:pt x="336" y="47"/>
                  </a:lnTo>
                  <a:lnTo>
                    <a:pt x="0" y="47"/>
                  </a:lnTo>
                  <a:lnTo>
                    <a:pt x="0" y="0"/>
                  </a:lnTo>
                  <a:lnTo>
                    <a:pt x="169" y="19"/>
                  </a:lnTo>
                  <a:lnTo>
                    <a:pt x="336" y="0"/>
                  </a:lnTo>
                  <a:close/>
                </a:path>
              </a:pathLst>
            </a:custGeom>
            <a:solidFill>
              <a:srgbClr val="DDDDDD"/>
            </a:solidFill>
            <a:ln w="9525">
              <a:solidFill>
                <a:schemeClr val="tx1"/>
              </a:solidFill>
              <a:round/>
              <a:headEnd/>
              <a:tailEnd/>
            </a:ln>
          </p:spPr>
          <p:txBody>
            <a:bodyPr/>
            <a:lstStyle/>
            <a:p>
              <a:endParaRPr lang="en-US"/>
            </a:p>
          </p:txBody>
        </p:sp>
        <p:sp>
          <p:nvSpPr>
            <p:cNvPr id="3084" name="Freeform 36"/>
            <p:cNvSpPr>
              <a:spLocks/>
            </p:cNvSpPr>
            <p:nvPr/>
          </p:nvSpPr>
          <p:spPr bwMode="auto">
            <a:xfrm>
              <a:off x="3951" y="2562"/>
              <a:ext cx="528" cy="69"/>
            </a:xfrm>
            <a:custGeom>
              <a:avLst/>
              <a:gdLst>
                <a:gd name="T0" fmla="*/ 432 w 528"/>
                <a:gd name="T1" fmla="*/ 0 h 69"/>
                <a:gd name="T2" fmla="*/ 480 w 528"/>
                <a:gd name="T3" fmla="*/ 0 h 69"/>
                <a:gd name="T4" fmla="*/ 528 w 528"/>
                <a:gd name="T5" fmla="*/ 69 h 69"/>
                <a:gd name="T6" fmla="*/ 0 w 528"/>
                <a:gd name="T7" fmla="*/ 69 h 69"/>
                <a:gd name="T8" fmla="*/ 48 w 528"/>
                <a:gd name="T9" fmla="*/ 0 h 69"/>
                <a:gd name="T10" fmla="*/ 96 w 528"/>
                <a:gd name="T11" fmla="*/ 0 h 69"/>
                <a:gd name="T12" fmla="*/ 273 w 528"/>
                <a:gd name="T13" fmla="*/ 11 h 69"/>
                <a:gd name="T14" fmla="*/ 432 w 528"/>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528"/>
                <a:gd name="T25" fmla="*/ 0 h 69"/>
                <a:gd name="T26" fmla="*/ 528 w 528"/>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8" h="69">
                  <a:moveTo>
                    <a:pt x="432" y="0"/>
                  </a:moveTo>
                  <a:lnTo>
                    <a:pt x="480" y="0"/>
                  </a:lnTo>
                  <a:lnTo>
                    <a:pt x="528" y="69"/>
                  </a:lnTo>
                  <a:lnTo>
                    <a:pt x="0" y="69"/>
                  </a:lnTo>
                  <a:lnTo>
                    <a:pt x="48" y="0"/>
                  </a:lnTo>
                  <a:lnTo>
                    <a:pt x="96" y="0"/>
                  </a:lnTo>
                  <a:lnTo>
                    <a:pt x="273" y="11"/>
                  </a:lnTo>
                  <a:lnTo>
                    <a:pt x="432" y="0"/>
                  </a:lnTo>
                  <a:close/>
                </a:path>
              </a:pathLst>
            </a:custGeom>
            <a:solidFill>
              <a:srgbClr val="DDDDDD"/>
            </a:solidFill>
            <a:ln w="9525">
              <a:solidFill>
                <a:schemeClr val="tx1"/>
              </a:solidFill>
              <a:round/>
              <a:headEnd/>
              <a:tailEnd/>
            </a:ln>
          </p:spPr>
          <p:txBody>
            <a:bodyPr/>
            <a:lstStyle/>
            <a:p>
              <a:endParaRPr lang="en-US"/>
            </a:p>
          </p:txBody>
        </p:sp>
        <p:sp>
          <p:nvSpPr>
            <p:cNvPr id="3085" name="Freeform 37"/>
            <p:cNvSpPr>
              <a:spLocks/>
            </p:cNvSpPr>
            <p:nvPr/>
          </p:nvSpPr>
          <p:spPr bwMode="auto">
            <a:xfrm>
              <a:off x="3951" y="2611"/>
              <a:ext cx="528" cy="47"/>
            </a:xfrm>
            <a:custGeom>
              <a:avLst/>
              <a:gdLst>
                <a:gd name="T0" fmla="*/ 528 w 528"/>
                <a:gd name="T1" fmla="*/ 0 h 47"/>
                <a:gd name="T2" fmla="*/ 528 w 528"/>
                <a:gd name="T3" fmla="*/ 47 h 47"/>
                <a:gd name="T4" fmla="*/ 0 w 528"/>
                <a:gd name="T5" fmla="*/ 47 h 47"/>
                <a:gd name="T6" fmla="*/ 0 w 528"/>
                <a:gd name="T7" fmla="*/ 0 h 47"/>
                <a:gd name="T8" fmla="*/ 250 w 528"/>
                <a:gd name="T9" fmla="*/ 16 h 47"/>
                <a:gd name="T10" fmla="*/ 528 w 528"/>
                <a:gd name="T11" fmla="*/ 0 h 47"/>
                <a:gd name="T12" fmla="*/ 0 60000 65536"/>
                <a:gd name="T13" fmla="*/ 0 60000 65536"/>
                <a:gd name="T14" fmla="*/ 0 60000 65536"/>
                <a:gd name="T15" fmla="*/ 0 60000 65536"/>
                <a:gd name="T16" fmla="*/ 0 60000 65536"/>
                <a:gd name="T17" fmla="*/ 0 60000 65536"/>
                <a:gd name="T18" fmla="*/ 0 w 528"/>
                <a:gd name="T19" fmla="*/ 0 h 47"/>
                <a:gd name="T20" fmla="*/ 528 w 528"/>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528" h="47">
                  <a:moveTo>
                    <a:pt x="528" y="0"/>
                  </a:moveTo>
                  <a:lnTo>
                    <a:pt x="528" y="47"/>
                  </a:lnTo>
                  <a:lnTo>
                    <a:pt x="0" y="47"/>
                  </a:lnTo>
                  <a:lnTo>
                    <a:pt x="0" y="0"/>
                  </a:lnTo>
                  <a:lnTo>
                    <a:pt x="250" y="16"/>
                  </a:lnTo>
                  <a:lnTo>
                    <a:pt x="528" y="0"/>
                  </a:lnTo>
                  <a:close/>
                </a:path>
              </a:pathLst>
            </a:custGeom>
            <a:solidFill>
              <a:srgbClr val="DDDDDD"/>
            </a:solidFill>
            <a:ln w="9525">
              <a:solidFill>
                <a:schemeClr val="tx1"/>
              </a:solidFill>
              <a:round/>
              <a:headEnd/>
              <a:tailEnd/>
            </a:ln>
          </p:spPr>
          <p:txBody>
            <a:bodyPr/>
            <a:lstStyle/>
            <a:p>
              <a:endParaRPr lang="en-US"/>
            </a:p>
          </p:txBody>
        </p:sp>
        <p:sp>
          <p:nvSpPr>
            <p:cNvPr id="3086" name="Freeform 38"/>
            <p:cNvSpPr>
              <a:spLocks/>
            </p:cNvSpPr>
            <p:nvPr/>
          </p:nvSpPr>
          <p:spPr bwMode="auto">
            <a:xfrm>
              <a:off x="3855" y="2665"/>
              <a:ext cx="720" cy="47"/>
            </a:xfrm>
            <a:custGeom>
              <a:avLst/>
              <a:gdLst>
                <a:gd name="T0" fmla="*/ 624 w 720"/>
                <a:gd name="T1" fmla="*/ 0 h 48"/>
                <a:gd name="T2" fmla="*/ 672 w 720"/>
                <a:gd name="T3" fmla="*/ 0 h 48"/>
                <a:gd name="T4" fmla="*/ 720 w 720"/>
                <a:gd name="T5" fmla="*/ 46 h 48"/>
                <a:gd name="T6" fmla="*/ 0 w 720"/>
                <a:gd name="T7" fmla="*/ 46 h 48"/>
                <a:gd name="T8" fmla="*/ 48 w 720"/>
                <a:gd name="T9" fmla="*/ 0 h 48"/>
                <a:gd name="T10" fmla="*/ 96 w 720"/>
                <a:gd name="T11" fmla="*/ 0 h 48"/>
                <a:gd name="T12" fmla="*/ 672 w 720"/>
                <a:gd name="T13" fmla="*/ 0 h 48"/>
                <a:gd name="T14" fmla="*/ 624 w 720"/>
                <a:gd name="T15" fmla="*/ 0 h 48"/>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48"/>
                <a:gd name="T26" fmla="*/ 720 w 720"/>
                <a:gd name="T27" fmla="*/ 48 h 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48">
                  <a:moveTo>
                    <a:pt x="624" y="0"/>
                  </a:moveTo>
                  <a:lnTo>
                    <a:pt x="672" y="0"/>
                  </a:lnTo>
                  <a:lnTo>
                    <a:pt x="720" y="48"/>
                  </a:lnTo>
                  <a:lnTo>
                    <a:pt x="0" y="48"/>
                  </a:lnTo>
                  <a:lnTo>
                    <a:pt x="48" y="0"/>
                  </a:lnTo>
                  <a:lnTo>
                    <a:pt x="96" y="0"/>
                  </a:lnTo>
                  <a:lnTo>
                    <a:pt x="672" y="0"/>
                  </a:lnTo>
                  <a:lnTo>
                    <a:pt x="624" y="0"/>
                  </a:lnTo>
                  <a:close/>
                </a:path>
              </a:pathLst>
            </a:custGeom>
            <a:solidFill>
              <a:srgbClr val="DDDDDD"/>
            </a:solidFill>
            <a:ln w="9525">
              <a:solidFill>
                <a:schemeClr val="tx1"/>
              </a:solidFill>
              <a:round/>
              <a:headEnd/>
              <a:tailEnd/>
            </a:ln>
          </p:spPr>
          <p:txBody>
            <a:bodyPr/>
            <a:lstStyle/>
            <a:p>
              <a:endParaRPr lang="en-US"/>
            </a:p>
          </p:txBody>
        </p:sp>
        <p:sp>
          <p:nvSpPr>
            <p:cNvPr id="3087" name="Freeform 39"/>
            <p:cNvSpPr>
              <a:spLocks/>
            </p:cNvSpPr>
            <p:nvPr/>
          </p:nvSpPr>
          <p:spPr bwMode="auto">
            <a:xfrm>
              <a:off x="3855" y="2713"/>
              <a:ext cx="720" cy="75"/>
            </a:xfrm>
            <a:custGeom>
              <a:avLst/>
              <a:gdLst>
                <a:gd name="T0" fmla="*/ 720 w 720"/>
                <a:gd name="T1" fmla="*/ 0 h 75"/>
                <a:gd name="T2" fmla="*/ 720 w 720"/>
                <a:gd name="T3" fmla="*/ 55 h 75"/>
                <a:gd name="T4" fmla="*/ 369 w 720"/>
                <a:gd name="T5" fmla="*/ 75 h 75"/>
                <a:gd name="T6" fmla="*/ 0 w 720"/>
                <a:gd name="T7" fmla="*/ 55 h 75"/>
                <a:gd name="T8" fmla="*/ 0 w 720"/>
                <a:gd name="T9" fmla="*/ 0 h 75"/>
                <a:gd name="T10" fmla="*/ 361 w 720"/>
                <a:gd name="T11" fmla="*/ 13 h 75"/>
                <a:gd name="T12" fmla="*/ 720 w 720"/>
                <a:gd name="T13" fmla="*/ 0 h 75"/>
                <a:gd name="T14" fmla="*/ 0 60000 65536"/>
                <a:gd name="T15" fmla="*/ 0 60000 65536"/>
                <a:gd name="T16" fmla="*/ 0 60000 65536"/>
                <a:gd name="T17" fmla="*/ 0 60000 65536"/>
                <a:gd name="T18" fmla="*/ 0 60000 65536"/>
                <a:gd name="T19" fmla="*/ 0 60000 65536"/>
                <a:gd name="T20" fmla="*/ 0 60000 65536"/>
                <a:gd name="T21" fmla="*/ 0 w 720"/>
                <a:gd name="T22" fmla="*/ 0 h 75"/>
                <a:gd name="T23" fmla="*/ 720 w 720"/>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0" h="75">
                  <a:moveTo>
                    <a:pt x="720" y="0"/>
                  </a:moveTo>
                  <a:lnTo>
                    <a:pt x="720" y="55"/>
                  </a:lnTo>
                  <a:lnTo>
                    <a:pt x="369" y="75"/>
                  </a:lnTo>
                  <a:lnTo>
                    <a:pt x="0" y="55"/>
                  </a:lnTo>
                  <a:lnTo>
                    <a:pt x="0" y="0"/>
                  </a:lnTo>
                  <a:lnTo>
                    <a:pt x="361" y="13"/>
                  </a:lnTo>
                  <a:lnTo>
                    <a:pt x="720" y="0"/>
                  </a:lnTo>
                  <a:close/>
                </a:path>
              </a:pathLst>
            </a:custGeom>
            <a:solidFill>
              <a:srgbClr val="DDDDDD"/>
            </a:solidFill>
            <a:ln w="9525">
              <a:solidFill>
                <a:schemeClr val="tx1"/>
              </a:solidFill>
              <a:round/>
              <a:headEnd/>
              <a:tailEnd/>
            </a:ln>
          </p:spPr>
          <p:txBody>
            <a:bodyPr/>
            <a:lstStyle/>
            <a:p>
              <a:endParaRPr lang="en-US"/>
            </a:p>
          </p:txBody>
        </p:sp>
        <p:sp>
          <p:nvSpPr>
            <p:cNvPr id="3088" name="Freeform 40"/>
            <p:cNvSpPr>
              <a:spLocks/>
            </p:cNvSpPr>
            <p:nvPr/>
          </p:nvSpPr>
          <p:spPr bwMode="auto">
            <a:xfrm>
              <a:off x="3759" y="2769"/>
              <a:ext cx="912" cy="73"/>
            </a:xfrm>
            <a:custGeom>
              <a:avLst/>
              <a:gdLst>
                <a:gd name="T0" fmla="*/ 816 w 912"/>
                <a:gd name="T1" fmla="*/ 0 h 73"/>
                <a:gd name="T2" fmla="*/ 912 w 912"/>
                <a:gd name="T3" fmla="*/ 47 h 73"/>
                <a:gd name="T4" fmla="*/ 442 w 912"/>
                <a:gd name="T5" fmla="*/ 73 h 73"/>
                <a:gd name="T6" fmla="*/ 0 w 912"/>
                <a:gd name="T7" fmla="*/ 47 h 73"/>
                <a:gd name="T8" fmla="*/ 96 w 912"/>
                <a:gd name="T9" fmla="*/ 0 h 73"/>
                <a:gd name="T10" fmla="*/ 450 w 912"/>
                <a:gd name="T11" fmla="*/ 19 h 73"/>
                <a:gd name="T12" fmla="*/ 816 w 912"/>
                <a:gd name="T13" fmla="*/ 0 h 73"/>
                <a:gd name="T14" fmla="*/ 0 60000 65536"/>
                <a:gd name="T15" fmla="*/ 0 60000 65536"/>
                <a:gd name="T16" fmla="*/ 0 60000 65536"/>
                <a:gd name="T17" fmla="*/ 0 60000 65536"/>
                <a:gd name="T18" fmla="*/ 0 60000 65536"/>
                <a:gd name="T19" fmla="*/ 0 60000 65536"/>
                <a:gd name="T20" fmla="*/ 0 60000 65536"/>
                <a:gd name="T21" fmla="*/ 0 w 912"/>
                <a:gd name="T22" fmla="*/ 0 h 73"/>
                <a:gd name="T23" fmla="*/ 912 w 912"/>
                <a:gd name="T24" fmla="*/ 73 h 7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73">
                  <a:moveTo>
                    <a:pt x="816" y="0"/>
                  </a:moveTo>
                  <a:lnTo>
                    <a:pt x="912" y="47"/>
                  </a:lnTo>
                  <a:lnTo>
                    <a:pt x="442" y="73"/>
                  </a:lnTo>
                  <a:lnTo>
                    <a:pt x="0" y="47"/>
                  </a:lnTo>
                  <a:lnTo>
                    <a:pt x="96" y="0"/>
                  </a:lnTo>
                  <a:lnTo>
                    <a:pt x="450" y="19"/>
                  </a:lnTo>
                  <a:lnTo>
                    <a:pt x="816" y="0"/>
                  </a:lnTo>
                  <a:close/>
                </a:path>
              </a:pathLst>
            </a:custGeom>
            <a:solidFill>
              <a:srgbClr val="DDDDDD"/>
            </a:solidFill>
            <a:ln w="9525">
              <a:solidFill>
                <a:schemeClr val="tx1"/>
              </a:solidFill>
              <a:round/>
              <a:headEnd/>
              <a:tailEnd/>
            </a:ln>
          </p:spPr>
          <p:txBody>
            <a:bodyPr/>
            <a:lstStyle/>
            <a:p>
              <a:endParaRPr lang="en-US"/>
            </a:p>
          </p:txBody>
        </p:sp>
        <p:sp>
          <p:nvSpPr>
            <p:cNvPr id="3089" name="Freeform 41"/>
            <p:cNvSpPr>
              <a:spLocks/>
            </p:cNvSpPr>
            <p:nvPr/>
          </p:nvSpPr>
          <p:spPr bwMode="auto">
            <a:xfrm>
              <a:off x="3752" y="2816"/>
              <a:ext cx="914" cy="456"/>
            </a:xfrm>
            <a:custGeom>
              <a:avLst/>
              <a:gdLst>
                <a:gd name="T0" fmla="*/ 0 w 914"/>
                <a:gd name="T1" fmla="*/ 0 h 456"/>
                <a:gd name="T2" fmla="*/ 0 w 914"/>
                <a:gd name="T3" fmla="*/ 432 h 456"/>
                <a:gd name="T4" fmla="*/ 441 w 914"/>
                <a:gd name="T5" fmla="*/ 456 h 456"/>
                <a:gd name="T6" fmla="*/ 914 w 914"/>
                <a:gd name="T7" fmla="*/ 432 h 456"/>
                <a:gd name="T8" fmla="*/ 914 w 914"/>
                <a:gd name="T9" fmla="*/ 0 h 456"/>
                <a:gd name="T10" fmla="*/ 426 w 914"/>
                <a:gd name="T11" fmla="*/ 26 h 456"/>
                <a:gd name="T12" fmla="*/ 0 w 914"/>
                <a:gd name="T13" fmla="*/ 0 h 456"/>
                <a:gd name="T14" fmla="*/ 0 60000 65536"/>
                <a:gd name="T15" fmla="*/ 0 60000 65536"/>
                <a:gd name="T16" fmla="*/ 0 60000 65536"/>
                <a:gd name="T17" fmla="*/ 0 60000 65536"/>
                <a:gd name="T18" fmla="*/ 0 60000 65536"/>
                <a:gd name="T19" fmla="*/ 0 60000 65536"/>
                <a:gd name="T20" fmla="*/ 0 60000 65536"/>
                <a:gd name="T21" fmla="*/ 0 w 914"/>
                <a:gd name="T22" fmla="*/ 0 h 456"/>
                <a:gd name="T23" fmla="*/ 914 w 914"/>
                <a:gd name="T24" fmla="*/ 456 h 45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4" h="456">
                  <a:moveTo>
                    <a:pt x="0" y="0"/>
                  </a:moveTo>
                  <a:lnTo>
                    <a:pt x="0" y="432"/>
                  </a:lnTo>
                  <a:lnTo>
                    <a:pt x="441" y="456"/>
                  </a:lnTo>
                  <a:lnTo>
                    <a:pt x="914" y="432"/>
                  </a:lnTo>
                  <a:lnTo>
                    <a:pt x="914" y="0"/>
                  </a:lnTo>
                  <a:lnTo>
                    <a:pt x="426" y="26"/>
                  </a:lnTo>
                  <a:lnTo>
                    <a:pt x="0" y="0"/>
                  </a:lnTo>
                  <a:close/>
                </a:path>
              </a:pathLst>
            </a:custGeom>
            <a:solidFill>
              <a:srgbClr val="DDDDDD"/>
            </a:solidFill>
            <a:ln w="9525">
              <a:solidFill>
                <a:schemeClr val="tx1"/>
              </a:solidFill>
              <a:round/>
              <a:headEnd/>
              <a:tailEnd/>
            </a:ln>
          </p:spPr>
          <p:txBody>
            <a:bodyPr/>
            <a:lstStyle/>
            <a:p>
              <a:endParaRPr lang="en-US"/>
            </a:p>
          </p:txBody>
        </p:sp>
        <p:sp>
          <p:nvSpPr>
            <p:cNvPr id="3090" name="Freeform 42"/>
            <p:cNvSpPr>
              <a:spLocks/>
            </p:cNvSpPr>
            <p:nvPr/>
          </p:nvSpPr>
          <p:spPr bwMode="auto">
            <a:xfrm>
              <a:off x="3744" y="3234"/>
              <a:ext cx="935" cy="114"/>
            </a:xfrm>
            <a:custGeom>
              <a:avLst/>
              <a:gdLst>
                <a:gd name="T0" fmla="*/ 0 w 935"/>
                <a:gd name="T1" fmla="*/ 0 h 114"/>
                <a:gd name="T2" fmla="*/ 0 w 935"/>
                <a:gd name="T3" fmla="*/ 73 h 114"/>
                <a:gd name="T4" fmla="*/ 449 w 935"/>
                <a:gd name="T5" fmla="*/ 114 h 114"/>
                <a:gd name="T6" fmla="*/ 449 w 935"/>
                <a:gd name="T7" fmla="*/ 107 h 114"/>
                <a:gd name="T8" fmla="*/ 935 w 935"/>
                <a:gd name="T9" fmla="*/ 73 h 114"/>
                <a:gd name="T10" fmla="*/ 935 w 935"/>
                <a:gd name="T11" fmla="*/ 0 h 114"/>
                <a:gd name="T12" fmla="*/ 419 w 935"/>
                <a:gd name="T13" fmla="*/ 22 h 114"/>
                <a:gd name="T14" fmla="*/ 0 w 935"/>
                <a:gd name="T15" fmla="*/ 0 h 114"/>
                <a:gd name="T16" fmla="*/ 0 60000 65536"/>
                <a:gd name="T17" fmla="*/ 0 60000 65536"/>
                <a:gd name="T18" fmla="*/ 0 60000 65536"/>
                <a:gd name="T19" fmla="*/ 0 60000 65536"/>
                <a:gd name="T20" fmla="*/ 0 60000 65536"/>
                <a:gd name="T21" fmla="*/ 0 60000 65536"/>
                <a:gd name="T22" fmla="*/ 0 60000 65536"/>
                <a:gd name="T23" fmla="*/ 0 60000 65536"/>
                <a:gd name="T24" fmla="*/ 0 w 935"/>
                <a:gd name="T25" fmla="*/ 0 h 114"/>
                <a:gd name="T26" fmla="*/ 935 w 935"/>
                <a:gd name="T27" fmla="*/ 114 h 1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5" h="114">
                  <a:moveTo>
                    <a:pt x="0" y="0"/>
                  </a:moveTo>
                  <a:lnTo>
                    <a:pt x="0" y="73"/>
                  </a:lnTo>
                  <a:lnTo>
                    <a:pt x="449" y="114"/>
                  </a:lnTo>
                  <a:lnTo>
                    <a:pt x="449" y="107"/>
                  </a:lnTo>
                  <a:lnTo>
                    <a:pt x="935" y="73"/>
                  </a:lnTo>
                  <a:lnTo>
                    <a:pt x="935" y="0"/>
                  </a:lnTo>
                  <a:lnTo>
                    <a:pt x="419" y="22"/>
                  </a:lnTo>
                  <a:lnTo>
                    <a:pt x="0" y="0"/>
                  </a:lnTo>
                  <a:close/>
                </a:path>
              </a:pathLst>
            </a:custGeom>
            <a:solidFill>
              <a:srgbClr val="DDDDDD"/>
            </a:solidFill>
            <a:ln w="9525">
              <a:solidFill>
                <a:schemeClr val="tx1"/>
              </a:solidFill>
              <a:round/>
              <a:headEnd/>
              <a:tailEnd/>
            </a:ln>
          </p:spPr>
          <p:txBody>
            <a:bodyPr/>
            <a:lstStyle/>
            <a:p>
              <a:endParaRPr lang="en-US"/>
            </a:p>
          </p:txBody>
        </p:sp>
        <p:sp>
          <p:nvSpPr>
            <p:cNvPr id="3091" name="Freeform 43"/>
            <p:cNvSpPr>
              <a:spLocks/>
            </p:cNvSpPr>
            <p:nvPr/>
          </p:nvSpPr>
          <p:spPr bwMode="auto">
            <a:xfrm>
              <a:off x="3749" y="3310"/>
              <a:ext cx="927" cy="92"/>
            </a:xfrm>
            <a:custGeom>
              <a:avLst/>
              <a:gdLst>
                <a:gd name="T0" fmla="*/ 0 w 927"/>
                <a:gd name="T1" fmla="*/ 0 h 92"/>
                <a:gd name="T2" fmla="*/ 0 w 927"/>
                <a:gd name="T3" fmla="*/ 73 h 92"/>
                <a:gd name="T4" fmla="*/ 475 w 927"/>
                <a:gd name="T5" fmla="*/ 92 h 92"/>
                <a:gd name="T6" fmla="*/ 927 w 927"/>
                <a:gd name="T7" fmla="*/ 73 h 92"/>
                <a:gd name="T8" fmla="*/ 927 w 927"/>
                <a:gd name="T9" fmla="*/ 0 h 92"/>
                <a:gd name="T10" fmla="*/ 475 w 927"/>
                <a:gd name="T11" fmla="*/ 15 h 92"/>
                <a:gd name="T12" fmla="*/ 0 w 927"/>
                <a:gd name="T13" fmla="*/ 0 h 92"/>
                <a:gd name="T14" fmla="*/ 0 60000 65536"/>
                <a:gd name="T15" fmla="*/ 0 60000 65536"/>
                <a:gd name="T16" fmla="*/ 0 60000 65536"/>
                <a:gd name="T17" fmla="*/ 0 60000 65536"/>
                <a:gd name="T18" fmla="*/ 0 60000 65536"/>
                <a:gd name="T19" fmla="*/ 0 60000 65536"/>
                <a:gd name="T20" fmla="*/ 0 60000 65536"/>
                <a:gd name="T21" fmla="*/ 0 w 927"/>
                <a:gd name="T22" fmla="*/ 0 h 92"/>
                <a:gd name="T23" fmla="*/ 927 w 927"/>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27" h="92">
                  <a:moveTo>
                    <a:pt x="0" y="0"/>
                  </a:moveTo>
                  <a:lnTo>
                    <a:pt x="0" y="73"/>
                  </a:lnTo>
                  <a:lnTo>
                    <a:pt x="475" y="92"/>
                  </a:lnTo>
                  <a:lnTo>
                    <a:pt x="927" y="73"/>
                  </a:lnTo>
                  <a:lnTo>
                    <a:pt x="927" y="0"/>
                  </a:lnTo>
                  <a:lnTo>
                    <a:pt x="475" y="15"/>
                  </a:lnTo>
                  <a:lnTo>
                    <a:pt x="0" y="0"/>
                  </a:lnTo>
                  <a:close/>
                </a:path>
              </a:pathLst>
            </a:custGeom>
            <a:solidFill>
              <a:srgbClr val="DDDDDD"/>
            </a:solidFill>
            <a:ln w="9525">
              <a:solidFill>
                <a:schemeClr val="tx1"/>
              </a:solidFill>
              <a:round/>
              <a:headEnd/>
              <a:tailEnd/>
            </a:ln>
          </p:spPr>
          <p:txBody>
            <a:bodyPr/>
            <a:lstStyle/>
            <a:p>
              <a:endParaRPr lang="en-US"/>
            </a:p>
          </p:txBody>
        </p:sp>
        <p:sp>
          <p:nvSpPr>
            <p:cNvPr id="3092" name="Line 44"/>
            <p:cNvSpPr>
              <a:spLocks noChangeShapeType="1"/>
            </p:cNvSpPr>
            <p:nvPr/>
          </p:nvSpPr>
          <p:spPr bwMode="auto">
            <a:xfrm>
              <a:off x="3805" y="3222"/>
              <a:ext cx="0" cy="0"/>
            </a:xfrm>
            <a:prstGeom prst="line">
              <a:avLst/>
            </a:prstGeom>
            <a:noFill/>
            <a:ln w="9525">
              <a:solidFill>
                <a:schemeClr val="tx1"/>
              </a:solidFill>
              <a:round/>
              <a:headEnd/>
              <a:tailEnd/>
            </a:ln>
          </p:spPr>
          <p:txBody>
            <a:bodyPr/>
            <a:lstStyle/>
            <a:p>
              <a:endParaRPr lang="en-US"/>
            </a:p>
          </p:txBody>
        </p:sp>
        <p:sp>
          <p:nvSpPr>
            <p:cNvPr id="3093" name="Line 45"/>
            <p:cNvSpPr>
              <a:spLocks noChangeShapeType="1"/>
            </p:cNvSpPr>
            <p:nvPr/>
          </p:nvSpPr>
          <p:spPr bwMode="auto">
            <a:xfrm>
              <a:off x="3807" y="3234"/>
              <a:ext cx="0" cy="0"/>
            </a:xfrm>
            <a:prstGeom prst="line">
              <a:avLst/>
            </a:prstGeom>
            <a:noFill/>
            <a:ln w="9525">
              <a:solidFill>
                <a:schemeClr val="tx1"/>
              </a:solidFill>
              <a:round/>
              <a:headEnd/>
              <a:tailEnd/>
            </a:ln>
          </p:spPr>
          <p:txBody>
            <a:bodyPr/>
            <a:lstStyle/>
            <a:p>
              <a:endParaRPr lang="en-US"/>
            </a:p>
          </p:txBody>
        </p:sp>
        <p:sp>
          <p:nvSpPr>
            <p:cNvPr id="3094" name="Freeform 46"/>
            <p:cNvSpPr>
              <a:spLocks/>
            </p:cNvSpPr>
            <p:nvPr/>
          </p:nvSpPr>
          <p:spPr bwMode="auto">
            <a:xfrm>
              <a:off x="3759" y="3456"/>
              <a:ext cx="912" cy="31"/>
            </a:xfrm>
            <a:custGeom>
              <a:avLst/>
              <a:gdLst>
                <a:gd name="T0" fmla="*/ 0 w 912"/>
                <a:gd name="T1" fmla="*/ 0 h 31"/>
                <a:gd name="T2" fmla="*/ 457 w 912"/>
                <a:gd name="T3" fmla="*/ 31 h 31"/>
                <a:gd name="T4" fmla="*/ 912 w 912"/>
                <a:gd name="T5" fmla="*/ 1 h 31"/>
                <a:gd name="T6" fmla="*/ 0 60000 65536"/>
                <a:gd name="T7" fmla="*/ 0 60000 65536"/>
                <a:gd name="T8" fmla="*/ 0 60000 65536"/>
                <a:gd name="T9" fmla="*/ 0 w 912"/>
                <a:gd name="T10" fmla="*/ 0 h 31"/>
                <a:gd name="T11" fmla="*/ 912 w 912"/>
                <a:gd name="T12" fmla="*/ 31 h 31"/>
              </a:gdLst>
              <a:ahLst/>
              <a:cxnLst>
                <a:cxn ang="T6">
                  <a:pos x="T0" y="T1"/>
                </a:cxn>
                <a:cxn ang="T7">
                  <a:pos x="T2" y="T3"/>
                </a:cxn>
                <a:cxn ang="T8">
                  <a:pos x="T4" y="T5"/>
                </a:cxn>
              </a:cxnLst>
              <a:rect l="T9" t="T10" r="T11" b="T12"/>
              <a:pathLst>
                <a:path w="912" h="31">
                  <a:moveTo>
                    <a:pt x="0" y="0"/>
                  </a:moveTo>
                  <a:lnTo>
                    <a:pt x="457" y="31"/>
                  </a:lnTo>
                  <a:lnTo>
                    <a:pt x="912" y="1"/>
                  </a:lnTo>
                </a:path>
              </a:pathLst>
            </a:custGeom>
            <a:noFill/>
            <a:ln w="38100">
              <a:solidFill>
                <a:srgbClr val="FFFF00"/>
              </a:solidFill>
              <a:round/>
              <a:headEnd/>
              <a:tailEnd/>
            </a:ln>
          </p:spPr>
          <p:txBody>
            <a:bodyPr/>
            <a:lstStyle/>
            <a:p>
              <a:endParaRPr lang="en-US"/>
            </a:p>
          </p:txBody>
        </p:sp>
        <p:sp>
          <p:nvSpPr>
            <p:cNvPr id="3095" name="Freeform 47"/>
            <p:cNvSpPr>
              <a:spLocks/>
            </p:cNvSpPr>
            <p:nvPr/>
          </p:nvSpPr>
          <p:spPr bwMode="auto">
            <a:xfrm>
              <a:off x="3760" y="3024"/>
              <a:ext cx="896" cy="64"/>
            </a:xfrm>
            <a:custGeom>
              <a:avLst/>
              <a:gdLst>
                <a:gd name="T0" fmla="*/ 96 w 896"/>
                <a:gd name="T1" fmla="*/ 8 h 64"/>
                <a:gd name="T2" fmla="*/ 816 w 896"/>
                <a:gd name="T3" fmla="*/ 8 h 64"/>
                <a:gd name="T4" fmla="*/ 576 w 896"/>
                <a:gd name="T5" fmla="*/ 56 h 64"/>
                <a:gd name="T6" fmla="*/ 240 w 896"/>
                <a:gd name="T7" fmla="*/ 56 h 64"/>
                <a:gd name="T8" fmla="*/ 96 w 896"/>
                <a:gd name="T9" fmla="*/ 8 h 64"/>
                <a:gd name="T10" fmla="*/ 0 60000 65536"/>
                <a:gd name="T11" fmla="*/ 0 60000 65536"/>
                <a:gd name="T12" fmla="*/ 0 60000 65536"/>
                <a:gd name="T13" fmla="*/ 0 60000 65536"/>
                <a:gd name="T14" fmla="*/ 0 60000 65536"/>
                <a:gd name="T15" fmla="*/ 0 w 896"/>
                <a:gd name="T16" fmla="*/ 0 h 64"/>
                <a:gd name="T17" fmla="*/ 896 w 896"/>
                <a:gd name="T18" fmla="*/ 64 h 64"/>
              </a:gdLst>
              <a:ahLst/>
              <a:cxnLst>
                <a:cxn ang="T10">
                  <a:pos x="T0" y="T1"/>
                </a:cxn>
                <a:cxn ang="T11">
                  <a:pos x="T2" y="T3"/>
                </a:cxn>
                <a:cxn ang="T12">
                  <a:pos x="T4" y="T5"/>
                </a:cxn>
                <a:cxn ang="T13">
                  <a:pos x="T6" y="T7"/>
                </a:cxn>
                <a:cxn ang="T14">
                  <a:pos x="T8" y="T9"/>
                </a:cxn>
              </a:cxnLst>
              <a:rect l="T15" t="T16" r="T17" b="T18"/>
              <a:pathLst>
                <a:path w="896" h="64">
                  <a:moveTo>
                    <a:pt x="96" y="8"/>
                  </a:moveTo>
                  <a:cubicBezTo>
                    <a:pt x="192" y="0"/>
                    <a:pt x="736" y="0"/>
                    <a:pt x="816" y="8"/>
                  </a:cubicBezTo>
                  <a:cubicBezTo>
                    <a:pt x="896" y="16"/>
                    <a:pt x="672" y="48"/>
                    <a:pt x="576" y="56"/>
                  </a:cubicBezTo>
                  <a:cubicBezTo>
                    <a:pt x="480" y="64"/>
                    <a:pt x="320" y="64"/>
                    <a:pt x="240" y="56"/>
                  </a:cubicBezTo>
                  <a:cubicBezTo>
                    <a:pt x="160" y="48"/>
                    <a:pt x="0" y="16"/>
                    <a:pt x="96" y="8"/>
                  </a:cubicBezTo>
                  <a:close/>
                </a:path>
              </a:pathLst>
            </a:custGeom>
            <a:solidFill>
              <a:srgbClr val="EAEAEA"/>
            </a:solidFill>
            <a:ln w="9525">
              <a:noFill/>
              <a:round/>
              <a:headEnd/>
              <a:tailEnd/>
            </a:ln>
          </p:spPr>
          <p:txBody>
            <a:bodyPr/>
            <a:lstStyle/>
            <a:p>
              <a:endParaRPr lang="en-US"/>
            </a:p>
          </p:txBody>
        </p:sp>
      </p:grpSp>
      <p:cxnSp>
        <p:nvCxnSpPr>
          <p:cNvPr id="26" name="Straight Connector 25"/>
          <p:cNvCxnSpPr/>
          <p:nvPr/>
        </p:nvCxnSpPr>
        <p:spPr>
          <a:xfrm rot="5400000">
            <a:off x="2367757" y="4360068"/>
            <a:ext cx="2063750" cy="17463"/>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rot="20229982">
            <a:off x="2927617" y="5300025"/>
            <a:ext cx="917519" cy="245110"/>
          </a:xfrm>
          <a:prstGeom prst="ellipse">
            <a:avLst/>
          </a:prstGeom>
          <a:noFill/>
          <a:ln>
            <a:solidFill>
              <a:srgbClr val="FF0000"/>
            </a:solidFill>
          </a:ln>
          <a:effectLst>
            <a:outerShdw blurRad="50800" dist="38100" algn="l" rotWithShape="0">
              <a:prstClr val="black">
                <a:alpha val="40000"/>
              </a:prstClr>
            </a:outerShdw>
          </a:effectLst>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Isosceles Triangle 31"/>
          <p:cNvSpPr/>
          <p:nvPr/>
        </p:nvSpPr>
        <p:spPr>
          <a:xfrm rot="13847878">
            <a:off x="3833019" y="2175669"/>
            <a:ext cx="2598737" cy="3851275"/>
          </a:xfrm>
          <a:prstGeom prst="triangle">
            <a:avLst>
              <a:gd name="adj" fmla="val 40654"/>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3080" name="Picture 32" descr="Catherine Jin sog sna dapi posterior region embryo 6 another focal plane_(c1+c2+c3+c4).jpg"/>
          <p:cNvPicPr>
            <a:picLocks noChangeAspect="1"/>
          </p:cNvPicPr>
          <p:nvPr/>
        </p:nvPicPr>
        <p:blipFill>
          <a:blip r:embed="rId2" cstate="print"/>
          <a:srcRect/>
          <a:stretch>
            <a:fillRect/>
          </a:stretch>
        </p:blipFill>
        <p:spPr bwMode="auto">
          <a:xfrm>
            <a:off x="5800725" y="1876425"/>
            <a:ext cx="2465388"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idx="4294967295"/>
          </p:nvPr>
        </p:nvSpPr>
        <p:spPr>
          <a:xfrm>
            <a:off x="381000" y="228600"/>
            <a:ext cx="8229600" cy="1143000"/>
          </a:xfrm>
        </p:spPr>
        <p:txBody>
          <a:bodyPr/>
          <a:lstStyle/>
          <a:p>
            <a:pPr algn="l" eaLnBrk="1" hangingPunct="1"/>
            <a:r>
              <a:rPr lang="en-US" sz="1800" smtClean="0"/>
              <a:t>The overall goal of the following experiment is to obtain coronal viewing images of intact Drosophila embryos using Confocal microscopy that can be used to precisely measure embryo size and quantify protein and RNA expression levels  (Intro).</a:t>
            </a:r>
          </a:p>
        </p:txBody>
      </p:sp>
      <p:grpSp>
        <p:nvGrpSpPr>
          <p:cNvPr id="4099" name="Group 11"/>
          <p:cNvGrpSpPr>
            <a:grpSpLocks/>
          </p:cNvGrpSpPr>
          <p:nvPr/>
        </p:nvGrpSpPr>
        <p:grpSpPr bwMode="auto">
          <a:xfrm>
            <a:off x="2997200" y="4267200"/>
            <a:ext cx="889000" cy="2133600"/>
            <a:chOff x="2133600" y="2819401"/>
            <a:chExt cx="889000" cy="2133600"/>
          </a:xfrm>
        </p:grpSpPr>
        <p:sp>
          <p:nvSpPr>
            <p:cNvPr id="8" name="Oval 7"/>
            <p:cNvSpPr/>
            <p:nvPr/>
          </p:nvSpPr>
          <p:spPr>
            <a:xfrm rot="682321">
              <a:off x="2211388" y="3124201"/>
              <a:ext cx="695325" cy="1522413"/>
            </a:xfrm>
            <a:prstGeom prst="ellipse">
              <a:avLst/>
            </a:prstGeom>
            <a:solidFill>
              <a:schemeClr val="bg2"/>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3" name="Group 6"/>
            <p:cNvGrpSpPr/>
            <p:nvPr/>
          </p:nvGrpSpPr>
          <p:grpSpPr>
            <a:xfrm>
              <a:off x="2133600" y="2819401"/>
              <a:ext cx="889000" cy="2133600"/>
              <a:chOff x="1701800" y="1905000"/>
              <a:chExt cx="1320800" cy="3224213"/>
            </a:xfrm>
            <a:solidFill>
              <a:schemeClr val="bg2">
                <a:lumMod val="90000"/>
              </a:schemeClr>
            </a:solidFill>
          </p:grpSpPr>
          <p:sp>
            <p:nvSpPr>
              <p:cNvPr id="20486" name="Freeform 6"/>
              <p:cNvSpPr>
                <a:spLocks/>
              </p:cNvSpPr>
              <p:nvPr/>
            </p:nvSpPr>
            <p:spPr bwMode="auto">
              <a:xfrm>
                <a:off x="1752600" y="1905000"/>
                <a:ext cx="1270000" cy="1120775"/>
              </a:xfrm>
              <a:custGeom>
                <a:avLst/>
                <a:gdLst/>
                <a:ahLst/>
                <a:cxnLst>
                  <a:cxn ang="0">
                    <a:pos x="397" y="16"/>
                  </a:cxn>
                  <a:cxn ang="0">
                    <a:pos x="223" y="160"/>
                  </a:cxn>
                  <a:cxn ang="0">
                    <a:pos x="79" y="532"/>
                  </a:cxn>
                  <a:cxn ang="0">
                    <a:pos x="709" y="706"/>
                  </a:cxn>
                  <a:cxn ang="0">
                    <a:pos x="625" y="256"/>
                  </a:cxn>
                  <a:cxn ang="0">
                    <a:pos x="397" y="16"/>
                  </a:cxn>
                </a:cxnLst>
                <a:rect l="0" t="0" r="r" b="b"/>
                <a:pathLst>
                  <a:path w="800" h="706">
                    <a:moveTo>
                      <a:pt x="397" y="16"/>
                    </a:moveTo>
                    <a:cubicBezTo>
                      <a:pt x="330" y="0"/>
                      <a:pt x="307" y="70"/>
                      <a:pt x="223" y="160"/>
                    </a:cubicBezTo>
                    <a:cubicBezTo>
                      <a:pt x="139" y="250"/>
                      <a:pt x="0" y="442"/>
                      <a:pt x="79" y="532"/>
                    </a:cubicBezTo>
                    <a:lnTo>
                      <a:pt x="709" y="706"/>
                    </a:lnTo>
                    <a:cubicBezTo>
                      <a:pt x="800" y="660"/>
                      <a:pt x="673" y="418"/>
                      <a:pt x="625" y="256"/>
                    </a:cubicBezTo>
                    <a:cubicBezTo>
                      <a:pt x="577" y="94"/>
                      <a:pt x="462" y="31"/>
                      <a:pt x="397" y="16"/>
                    </a:cubicBezTo>
                    <a:close/>
                  </a:path>
                </a:pathLst>
              </a:custGeom>
              <a:grpFill/>
              <a:ln w="9525">
                <a:solidFill>
                  <a:schemeClr val="tx1"/>
                </a:solidFill>
                <a:round/>
                <a:headEnd/>
                <a:tailEnd/>
              </a:ln>
              <a:effectLst/>
            </p:spPr>
            <p:txBody>
              <a:bodyPr/>
              <a:lstStyle/>
              <a:p>
                <a:pPr>
                  <a:defRPr/>
                </a:pPr>
                <a:endParaRPr lang="en-US"/>
              </a:p>
            </p:txBody>
          </p:sp>
          <p:sp>
            <p:nvSpPr>
              <p:cNvPr id="20497" name="Freeform 17"/>
              <p:cNvSpPr>
                <a:spLocks/>
              </p:cNvSpPr>
              <p:nvPr/>
            </p:nvSpPr>
            <p:spPr bwMode="auto">
              <a:xfrm>
                <a:off x="1701800" y="2714625"/>
                <a:ext cx="993775" cy="2414588"/>
              </a:xfrm>
              <a:custGeom>
                <a:avLst/>
                <a:gdLst/>
                <a:ahLst/>
                <a:cxnLst>
                  <a:cxn ang="0">
                    <a:pos x="98" y="0"/>
                  </a:cxn>
                  <a:cxn ang="0">
                    <a:pos x="2" y="366"/>
                  </a:cxn>
                  <a:cxn ang="0">
                    <a:pos x="86" y="1206"/>
                  </a:cxn>
                  <a:cxn ang="0">
                    <a:pos x="482" y="1380"/>
                  </a:cxn>
                  <a:cxn ang="0">
                    <a:pos x="608" y="402"/>
                  </a:cxn>
                  <a:cxn ang="0">
                    <a:pos x="374" y="348"/>
                  </a:cxn>
                  <a:cxn ang="0">
                    <a:pos x="326" y="1152"/>
                  </a:cxn>
                  <a:cxn ang="0">
                    <a:pos x="230" y="258"/>
                  </a:cxn>
                  <a:cxn ang="0">
                    <a:pos x="362" y="90"/>
                  </a:cxn>
                  <a:cxn ang="0">
                    <a:pos x="98" y="0"/>
                  </a:cxn>
                </a:cxnLst>
                <a:rect l="0" t="0" r="r" b="b"/>
                <a:pathLst>
                  <a:path w="626" h="1521">
                    <a:moveTo>
                      <a:pt x="98" y="0"/>
                    </a:moveTo>
                    <a:cubicBezTo>
                      <a:pt x="38" y="46"/>
                      <a:pt x="7" y="163"/>
                      <a:pt x="2" y="366"/>
                    </a:cubicBezTo>
                    <a:cubicBezTo>
                      <a:pt x="0" y="567"/>
                      <a:pt x="6" y="1037"/>
                      <a:pt x="86" y="1206"/>
                    </a:cubicBezTo>
                    <a:cubicBezTo>
                      <a:pt x="179" y="1380"/>
                      <a:pt x="392" y="1521"/>
                      <a:pt x="482" y="1380"/>
                    </a:cubicBezTo>
                    <a:cubicBezTo>
                      <a:pt x="569" y="1246"/>
                      <a:pt x="626" y="574"/>
                      <a:pt x="608" y="402"/>
                    </a:cubicBezTo>
                    <a:cubicBezTo>
                      <a:pt x="591" y="235"/>
                      <a:pt x="512" y="240"/>
                      <a:pt x="374" y="348"/>
                    </a:cubicBezTo>
                    <a:cubicBezTo>
                      <a:pt x="236" y="456"/>
                      <a:pt x="386" y="1158"/>
                      <a:pt x="326" y="1152"/>
                    </a:cubicBezTo>
                    <a:cubicBezTo>
                      <a:pt x="266" y="1146"/>
                      <a:pt x="194" y="420"/>
                      <a:pt x="230" y="258"/>
                    </a:cubicBezTo>
                    <a:cubicBezTo>
                      <a:pt x="266" y="96"/>
                      <a:pt x="390" y="118"/>
                      <a:pt x="362" y="90"/>
                    </a:cubicBezTo>
                    <a:lnTo>
                      <a:pt x="98" y="0"/>
                    </a:lnTo>
                    <a:close/>
                  </a:path>
                </a:pathLst>
              </a:custGeom>
              <a:grpFill/>
              <a:ln w="9525">
                <a:solidFill>
                  <a:schemeClr val="tx1"/>
                </a:solidFill>
                <a:round/>
                <a:headEnd/>
                <a:tailEnd/>
              </a:ln>
              <a:effectLst/>
            </p:spPr>
            <p:txBody>
              <a:bodyPr/>
              <a:lstStyle/>
              <a:p>
                <a:pPr>
                  <a:defRPr/>
                </a:pPr>
                <a:endParaRPr lang="en-US"/>
              </a:p>
            </p:txBody>
          </p:sp>
          <p:sp>
            <p:nvSpPr>
              <p:cNvPr id="20498" name="Freeform 18"/>
              <p:cNvSpPr>
                <a:spLocks/>
              </p:cNvSpPr>
              <p:nvPr/>
            </p:nvSpPr>
            <p:spPr bwMode="auto">
              <a:xfrm>
                <a:off x="2362200" y="3067050"/>
                <a:ext cx="590550" cy="1981200"/>
              </a:xfrm>
              <a:custGeom>
                <a:avLst/>
                <a:gdLst/>
                <a:ahLst/>
                <a:cxnLst>
                  <a:cxn ang="0">
                    <a:pos x="180" y="138"/>
                  </a:cxn>
                  <a:cxn ang="0">
                    <a:pos x="336" y="126"/>
                  </a:cxn>
                  <a:cxn ang="0">
                    <a:pos x="192" y="954"/>
                  </a:cxn>
                  <a:cxn ang="0">
                    <a:pos x="48" y="1152"/>
                  </a:cxn>
                  <a:cxn ang="0">
                    <a:pos x="180" y="138"/>
                  </a:cxn>
                </a:cxnLst>
                <a:rect l="0" t="0" r="r" b="b"/>
                <a:pathLst>
                  <a:path w="372" h="1248">
                    <a:moveTo>
                      <a:pt x="180" y="138"/>
                    </a:moveTo>
                    <a:cubicBezTo>
                      <a:pt x="138" y="0"/>
                      <a:pt x="300" y="84"/>
                      <a:pt x="336" y="126"/>
                    </a:cubicBezTo>
                    <a:cubicBezTo>
                      <a:pt x="372" y="168"/>
                      <a:pt x="216" y="870"/>
                      <a:pt x="192" y="954"/>
                    </a:cubicBezTo>
                    <a:cubicBezTo>
                      <a:pt x="168" y="1038"/>
                      <a:pt x="0" y="1248"/>
                      <a:pt x="48" y="1152"/>
                    </a:cubicBezTo>
                    <a:cubicBezTo>
                      <a:pt x="96" y="1056"/>
                      <a:pt x="222" y="276"/>
                      <a:pt x="180" y="138"/>
                    </a:cubicBezTo>
                    <a:close/>
                  </a:path>
                </a:pathLst>
              </a:custGeom>
              <a:grpFill/>
              <a:ln w="9525">
                <a:solidFill>
                  <a:schemeClr val="tx1"/>
                </a:solidFill>
                <a:round/>
                <a:headEnd/>
                <a:tailEnd/>
              </a:ln>
              <a:effectLst/>
            </p:spPr>
            <p:txBody>
              <a:bodyPr/>
              <a:lstStyle/>
              <a:p>
                <a:pPr>
                  <a:defRPr/>
                </a:pPr>
                <a:endParaRPr lang="en-US"/>
              </a:p>
            </p:txBody>
          </p:sp>
        </p:grpSp>
      </p:grpSp>
      <p:grpSp>
        <p:nvGrpSpPr>
          <p:cNvPr id="4100" name="Group 32"/>
          <p:cNvGrpSpPr>
            <a:grpSpLocks/>
          </p:cNvGrpSpPr>
          <p:nvPr/>
        </p:nvGrpSpPr>
        <p:grpSpPr bwMode="auto">
          <a:xfrm flipV="1">
            <a:off x="2438400" y="1524000"/>
            <a:ext cx="1905000" cy="1828800"/>
            <a:chOff x="3744" y="2448"/>
            <a:chExt cx="935" cy="1200"/>
          </a:xfrm>
        </p:grpSpPr>
        <p:sp>
          <p:nvSpPr>
            <p:cNvPr id="4105" name="Freeform 33"/>
            <p:cNvSpPr>
              <a:spLocks/>
            </p:cNvSpPr>
            <p:nvPr/>
          </p:nvSpPr>
          <p:spPr bwMode="auto">
            <a:xfrm>
              <a:off x="3767" y="3360"/>
              <a:ext cx="891" cy="288"/>
            </a:xfrm>
            <a:custGeom>
              <a:avLst/>
              <a:gdLst>
                <a:gd name="T0" fmla="*/ 0 w 891"/>
                <a:gd name="T1" fmla="*/ 0 h 288"/>
                <a:gd name="T2" fmla="*/ 0 w 891"/>
                <a:gd name="T3" fmla="*/ 258 h 288"/>
                <a:gd name="T4" fmla="*/ 434 w 891"/>
                <a:gd name="T5" fmla="*/ 288 h 288"/>
                <a:gd name="T6" fmla="*/ 891 w 891"/>
                <a:gd name="T7" fmla="*/ 258 h 288"/>
                <a:gd name="T8" fmla="*/ 891 w 891"/>
                <a:gd name="T9" fmla="*/ 0 h 288"/>
                <a:gd name="T10" fmla="*/ 0 w 891"/>
                <a:gd name="T11" fmla="*/ 0 h 288"/>
                <a:gd name="T12" fmla="*/ 0 60000 65536"/>
                <a:gd name="T13" fmla="*/ 0 60000 65536"/>
                <a:gd name="T14" fmla="*/ 0 60000 65536"/>
                <a:gd name="T15" fmla="*/ 0 60000 65536"/>
                <a:gd name="T16" fmla="*/ 0 60000 65536"/>
                <a:gd name="T17" fmla="*/ 0 60000 65536"/>
                <a:gd name="T18" fmla="*/ 0 w 891"/>
                <a:gd name="T19" fmla="*/ 0 h 288"/>
                <a:gd name="T20" fmla="*/ 891 w 891"/>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891" h="288">
                  <a:moveTo>
                    <a:pt x="0" y="0"/>
                  </a:moveTo>
                  <a:lnTo>
                    <a:pt x="0" y="258"/>
                  </a:lnTo>
                  <a:lnTo>
                    <a:pt x="434" y="288"/>
                  </a:lnTo>
                  <a:lnTo>
                    <a:pt x="891" y="258"/>
                  </a:lnTo>
                  <a:lnTo>
                    <a:pt x="891" y="0"/>
                  </a:lnTo>
                  <a:lnTo>
                    <a:pt x="0" y="0"/>
                  </a:lnTo>
                  <a:close/>
                </a:path>
              </a:pathLst>
            </a:custGeom>
            <a:solidFill>
              <a:srgbClr val="DDDDDD"/>
            </a:solidFill>
            <a:ln w="9525">
              <a:solidFill>
                <a:schemeClr val="tx1"/>
              </a:solidFill>
              <a:round/>
              <a:headEnd/>
              <a:tailEnd/>
            </a:ln>
          </p:spPr>
          <p:txBody>
            <a:bodyPr/>
            <a:lstStyle/>
            <a:p>
              <a:endParaRPr lang="en-US"/>
            </a:p>
          </p:txBody>
        </p:sp>
        <p:sp>
          <p:nvSpPr>
            <p:cNvPr id="4106" name="Freeform 34"/>
            <p:cNvSpPr>
              <a:spLocks/>
            </p:cNvSpPr>
            <p:nvPr/>
          </p:nvSpPr>
          <p:spPr bwMode="auto">
            <a:xfrm>
              <a:off x="4047" y="2448"/>
              <a:ext cx="336" cy="86"/>
            </a:xfrm>
            <a:custGeom>
              <a:avLst/>
              <a:gdLst>
                <a:gd name="T0" fmla="*/ 48 w 336"/>
                <a:gd name="T1" fmla="*/ 0 h 86"/>
                <a:gd name="T2" fmla="*/ 154 w 336"/>
                <a:gd name="T3" fmla="*/ 10 h 86"/>
                <a:gd name="T4" fmla="*/ 288 w 336"/>
                <a:gd name="T5" fmla="*/ 0 h 86"/>
                <a:gd name="T6" fmla="*/ 336 w 336"/>
                <a:gd name="T7" fmla="*/ 66 h 86"/>
                <a:gd name="T8" fmla="*/ 169 w 336"/>
                <a:gd name="T9" fmla="*/ 86 h 86"/>
                <a:gd name="T10" fmla="*/ 46 w 336"/>
                <a:gd name="T11" fmla="*/ 71 h 86"/>
                <a:gd name="T12" fmla="*/ 0 w 336"/>
                <a:gd name="T13" fmla="*/ 66 h 86"/>
                <a:gd name="T14" fmla="*/ 48 w 336"/>
                <a:gd name="T15" fmla="*/ 0 h 86"/>
                <a:gd name="T16" fmla="*/ 0 60000 65536"/>
                <a:gd name="T17" fmla="*/ 0 60000 65536"/>
                <a:gd name="T18" fmla="*/ 0 60000 65536"/>
                <a:gd name="T19" fmla="*/ 0 60000 65536"/>
                <a:gd name="T20" fmla="*/ 0 60000 65536"/>
                <a:gd name="T21" fmla="*/ 0 60000 65536"/>
                <a:gd name="T22" fmla="*/ 0 60000 65536"/>
                <a:gd name="T23" fmla="*/ 0 60000 65536"/>
                <a:gd name="T24" fmla="*/ 0 w 336"/>
                <a:gd name="T25" fmla="*/ 0 h 86"/>
                <a:gd name="T26" fmla="*/ 336 w 336"/>
                <a:gd name="T27" fmla="*/ 86 h 8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6" h="86">
                  <a:moveTo>
                    <a:pt x="48" y="0"/>
                  </a:moveTo>
                  <a:lnTo>
                    <a:pt x="154" y="10"/>
                  </a:lnTo>
                  <a:lnTo>
                    <a:pt x="288" y="0"/>
                  </a:lnTo>
                  <a:lnTo>
                    <a:pt x="336" y="66"/>
                  </a:lnTo>
                  <a:lnTo>
                    <a:pt x="169" y="86"/>
                  </a:lnTo>
                  <a:lnTo>
                    <a:pt x="46" y="71"/>
                  </a:lnTo>
                  <a:lnTo>
                    <a:pt x="0" y="66"/>
                  </a:lnTo>
                  <a:lnTo>
                    <a:pt x="48" y="0"/>
                  </a:lnTo>
                  <a:close/>
                </a:path>
              </a:pathLst>
            </a:custGeom>
            <a:solidFill>
              <a:srgbClr val="DDDDDD"/>
            </a:solidFill>
            <a:ln w="9525">
              <a:solidFill>
                <a:schemeClr val="tx1"/>
              </a:solidFill>
              <a:round/>
              <a:headEnd/>
              <a:tailEnd/>
            </a:ln>
          </p:spPr>
          <p:txBody>
            <a:bodyPr/>
            <a:lstStyle/>
            <a:p>
              <a:endParaRPr lang="en-US"/>
            </a:p>
          </p:txBody>
        </p:sp>
        <p:sp>
          <p:nvSpPr>
            <p:cNvPr id="4107" name="Freeform 35"/>
            <p:cNvSpPr>
              <a:spLocks/>
            </p:cNvSpPr>
            <p:nvPr/>
          </p:nvSpPr>
          <p:spPr bwMode="auto">
            <a:xfrm>
              <a:off x="4047" y="2515"/>
              <a:ext cx="336" cy="47"/>
            </a:xfrm>
            <a:custGeom>
              <a:avLst/>
              <a:gdLst>
                <a:gd name="T0" fmla="*/ 336 w 336"/>
                <a:gd name="T1" fmla="*/ 0 h 47"/>
                <a:gd name="T2" fmla="*/ 336 w 336"/>
                <a:gd name="T3" fmla="*/ 47 h 47"/>
                <a:gd name="T4" fmla="*/ 0 w 336"/>
                <a:gd name="T5" fmla="*/ 47 h 47"/>
                <a:gd name="T6" fmla="*/ 0 w 336"/>
                <a:gd name="T7" fmla="*/ 0 h 47"/>
                <a:gd name="T8" fmla="*/ 169 w 336"/>
                <a:gd name="T9" fmla="*/ 19 h 47"/>
                <a:gd name="T10" fmla="*/ 336 w 336"/>
                <a:gd name="T11" fmla="*/ 0 h 47"/>
                <a:gd name="T12" fmla="*/ 0 60000 65536"/>
                <a:gd name="T13" fmla="*/ 0 60000 65536"/>
                <a:gd name="T14" fmla="*/ 0 60000 65536"/>
                <a:gd name="T15" fmla="*/ 0 60000 65536"/>
                <a:gd name="T16" fmla="*/ 0 60000 65536"/>
                <a:gd name="T17" fmla="*/ 0 60000 65536"/>
                <a:gd name="T18" fmla="*/ 0 w 336"/>
                <a:gd name="T19" fmla="*/ 0 h 47"/>
                <a:gd name="T20" fmla="*/ 336 w 33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336" h="47">
                  <a:moveTo>
                    <a:pt x="336" y="0"/>
                  </a:moveTo>
                  <a:lnTo>
                    <a:pt x="336" y="47"/>
                  </a:lnTo>
                  <a:lnTo>
                    <a:pt x="0" y="47"/>
                  </a:lnTo>
                  <a:lnTo>
                    <a:pt x="0" y="0"/>
                  </a:lnTo>
                  <a:lnTo>
                    <a:pt x="169" y="19"/>
                  </a:lnTo>
                  <a:lnTo>
                    <a:pt x="336" y="0"/>
                  </a:lnTo>
                  <a:close/>
                </a:path>
              </a:pathLst>
            </a:custGeom>
            <a:solidFill>
              <a:srgbClr val="DDDDDD"/>
            </a:solidFill>
            <a:ln w="9525">
              <a:solidFill>
                <a:schemeClr val="tx1"/>
              </a:solidFill>
              <a:round/>
              <a:headEnd/>
              <a:tailEnd/>
            </a:ln>
          </p:spPr>
          <p:txBody>
            <a:bodyPr/>
            <a:lstStyle/>
            <a:p>
              <a:endParaRPr lang="en-US"/>
            </a:p>
          </p:txBody>
        </p:sp>
        <p:sp>
          <p:nvSpPr>
            <p:cNvPr id="4108" name="Freeform 36"/>
            <p:cNvSpPr>
              <a:spLocks/>
            </p:cNvSpPr>
            <p:nvPr/>
          </p:nvSpPr>
          <p:spPr bwMode="auto">
            <a:xfrm>
              <a:off x="3951" y="2562"/>
              <a:ext cx="528" cy="69"/>
            </a:xfrm>
            <a:custGeom>
              <a:avLst/>
              <a:gdLst>
                <a:gd name="T0" fmla="*/ 432 w 528"/>
                <a:gd name="T1" fmla="*/ 0 h 69"/>
                <a:gd name="T2" fmla="*/ 480 w 528"/>
                <a:gd name="T3" fmla="*/ 0 h 69"/>
                <a:gd name="T4" fmla="*/ 528 w 528"/>
                <a:gd name="T5" fmla="*/ 69 h 69"/>
                <a:gd name="T6" fmla="*/ 0 w 528"/>
                <a:gd name="T7" fmla="*/ 69 h 69"/>
                <a:gd name="T8" fmla="*/ 48 w 528"/>
                <a:gd name="T9" fmla="*/ 0 h 69"/>
                <a:gd name="T10" fmla="*/ 96 w 528"/>
                <a:gd name="T11" fmla="*/ 0 h 69"/>
                <a:gd name="T12" fmla="*/ 273 w 528"/>
                <a:gd name="T13" fmla="*/ 11 h 69"/>
                <a:gd name="T14" fmla="*/ 432 w 528"/>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528"/>
                <a:gd name="T25" fmla="*/ 0 h 69"/>
                <a:gd name="T26" fmla="*/ 528 w 528"/>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8" h="69">
                  <a:moveTo>
                    <a:pt x="432" y="0"/>
                  </a:moveTo>
                  <a:lnTo>
                    <a:pt x="480" y="0"/>
                  </a:lnTo>
                  <a:lnTo>
                    <a:pt x="528" y="69"/>
                  </a:lnTo>
                  <a:lnTo>
                    <a:pt x="0" y="69"/>
                  </a:lnTo>
                  <a:lnTo>
                    <a:pt x="48" y="0"/>
                  </a:lnTo>
                  <a:lnTo>
                    <a:pt x="96" y="0"/>
                  </a:lnTo>
                  <a:lnTo>
                    <a:pt x="273" y="11"/>
                  </a:lnTo>
                  <a:lnTo>
                    <a:pt x="432" y="0"/>
                  </a:lnTo>
                  <a:close/>
                </a:path>
              </a:pathLst>
            </a:custGeom>
            <a:solidFill>
              <a:srgbClr val="DDDDDD"/>
            </a:solidFill>
            <a:ln w="9525">
              <a:solidFill>
                <a:schemeClr val="tx1"/>
              </a:solidFill>
              <a:round/>
              <a:headEnd/>
              <a:tailEnd/>
            </a:ln>
          </p:spPr>
          <p:txBody>
            <a:bodyPr/>
            <a:lstStyle/>
            <a:p>
              <a:endParaRPr lang="en-US"/>
            </a:p>
          </p:txBody>
        </p:sp>
        <p:sp>
          <p:nvSpPr>
            <p:cNvPr id="4109" name="Freeform 37"/>
            <p:cNvSpPr>
              <a:spLocks/>
            </p:cNvSpPr>
            <p:nvPr/>
          </p:nvSpPr>
          <p:spPr bwMode="auto">
            <a:xfrm>
              <a:off x="3951" y="2611"/>
              <a:ext cx="528" cy="47"/>
            </a:xfrm>
            <a:custGeom>
              <a:avLst/>
              <a:gdLst>
                <a:gd name="T0" fmla="*/ 528 w 528"/>
                <a:gd name="T1" fmla="*/ 0 h 47"/>
                <a:gd name="T2" fmla="*/ 528 w 528"/>
                <a:gd name="T3" fmla="*/ 47 h 47"/>
                <a:gd name="T4" fmla="*/ 0 w 528"/>
                <a:gd name="T5" fmla="*/ 47 h 47"/>
                <a:gd name="T6" fmla="*/ 0 w 528"/>
                <a:gd name="T7" fmla="*/ 0 h 47"/>
                <a:gd name="T8" fmla="*/ 250 w 528"/>
                <a:gd name="T9" fmla="*/ 16 h 47"/>
                <a:gd name="T10" fmla="*/ 528 w 528"/>
                <a:gd name="T11" fmla="*/ 0 h 47"/>
                <a:gd name="T12" fmla="*/ 0 60000 65536"/>
                <a:gd name="T13" fmla="*/ 0 60000 65536"/>
                <a:gd name="T14" fmla="*/ 0 60000 65536"/>
                <a:gd name="T15" fmla="*/ 0 60000 65536"/>
                <a:gd name="T16" fmla="*/ 0 60000 65536"/>
                <a:gd name="T17" fmla="*/ 0 60000 65536"/>
                <a:gd name="T18" fmla="*/ 0 w 528"/>
                <a:gd name="T19" fmla="*/ 0 h 47"/>
                <a:gd name="T20" fmla="*/ 528 w 528"/>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528" h="47">
                  <a:moveTo>
                    <a:pt x="528" y="0"/>
                  </a:moveTo>
                  <a:lnTo>
                    <a:pt x="528" y="47"/>
                  </a:lnTo>
                  <a:lnTo>
                    <a:pt x="0" y="47"/>
                  </a:lnTo>
                  <a:lnTo>
                    <a:pt x="0" y="0"/>
                  </a:lnTo>
                  <a:lnTo>
                    <a:pt x="250" y="16"/>
                  </a:lnTo>
                  <a:lnTo>
                    <a:pt x="528" y="0"/>
                  </a:lnTo>
                  <a:close/>
                </a:path>
              </a:pathLst>
            </a:custGeom>
            <a:solidFill>
              <a:srgbClr val="DDDDDD"/>
            </a:solidFill>
            <a:ln w="9525">
              <a:solidFill>
                <a:schemeClr val="tx1"/>
              </a:solidFill>
              <a:round/>
              <a:headEnd/>
              <a:tailEnd/>
            </a:ln>
          </p:spPr>
          <p:txBody>
            <a:bodyPr/>
            <a:lstStyle/>
            <a:p>
              <a:endParaRPr lang="en-US"/>
            </a:p>
          </p:txBody>
        </p:sp>
        <p:sp>
          <p:nvSpPr>
            <p:cNvPr id="4110" name="Freeform 38"/>
            <p:cNvSpPr>
              <a:spLocks/>
            </p:cNvSpPr>
            <p:nvPr/>
          </p:nvSpPr>
          <p:spPr bwMode="auto">
            <a:xfrm>
              <a:off x="3855" y="2665"/>
              <a:ext cx="720" cy="47"/>
            </a:xfrm>
            <a:custGeom>
              <a:avLst/>
              <a:gdLst>
                <a:gd name="T0" fmla="*/ 624 w 720"/>
                <a:gd name="T1" fmla="*/ 0 h 48"/>
                <a:gd name="T2" fmla="*/ 672 w 720"/>
                <a:gd name="T3" fmla="*/ 0 h 48"/>
                <a:gd name="T4" fmla="*/ 720 w 720"/>
                <a:gd name="T5" fmla="*/ 46 h 48"/>
                <a:gd name="T6" fmla="*/ 0 w 720"/>
                <a:gd name="T7" fmla="*/ 46 h 48"/>
                <a:gd name="T8" fmla="*/ 48 w 720"/>
                <a:gd name="T9" fmla="*/ 0 h 48"/>
                <a:gd name="T10" fmla="*/ 96 w 720"/>
                <a:gd name="T11" fmla="*/ 0 h 48"/>
                <a:gd name="T12" fmla="*/ 672 w 720"/>
                <a:gd name="T13" fmla="*/ 0 h 48"/>
                <a:gd name="T14" fmla="*/ 624 w 720"/>
                <a:gd name="T15" fmla="*/ 0 h 48"/>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48"/>
                <a:gd name="T26" fmla="*/ 720 w 720"/>
                <a:gd name="T27" fmla="*/ 48 h 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48">
                  <a:moveTo>
                    <a:pt x="624" y="0"/>
                  </a:moveTo>
                  <a:lnTo>
                    <a:pt x="672" y="0"/>
                  </a:lnTo>
                  <a:lnTo>
                    <a:pt x="720" y="48"/>
                  </a:lnTo>
                  <a:lnTo>
                    <a:pt x="0" y="48"/>
                  </a:lnTo>
                  <a:lnTo>
                    <a:pt x="48" y="0"/>
                  </a:lnTo>
                  <a:lnTo>
                    <a:pt x="96" y="0"/>
                  </a:lnTo>
                  <a:lnTo>
                    <a:pt x="672" y="0"/>
                  </a:lnTo>
                  <a:lnTo>
                    <a:pt x="624" y="0"/>
                  </a:lnTo>
                  <a:close/>
                </a:path>
              </a:pathLst>
            </a:custGeom>
            <a:solidFill>
              <a:srgbClr val="DDDDDD"/>
            </a:solidFill>
            <a:ln w="9525">
              <a:solidFill>
                <a:schemeClr val="tx1"/>
              </a:solidFill>
              <a:round/>
              <a:headEnd/>
              <a:tailEnd/>
            </a:ln>
          </p:spPr>
          <p:txBody>
            <a:bodyPr/>
            <a:lstStyle/>
            <a:p>
              <a:endParaRPr lang="en-US"/>
            </a:p>
          </p:txBody>
        </p:sp>
        <p:sp>
          <p:nvSpPr>
            <p:cNvPr id="4111" name="Freeform 39"/>
            <p:cNvSpPr>
              <a:spLocks/>
            </p:cNvSpPr>
            <p:nvPr/>
          </p:nvSpPr>
          <p:spPr bwMode="auto">
            <a:xfrm>
              <a:off x="3855" y="2713"/>
              <a:ext cx="720" cy="75"/>
            </a:xfrm>
            <a:custGeom>
              <a:avLst/>
              <a:gdLst>
                <a:gd name="T0" fmla="*/ 720 w 720"/>
                <a:gd name="T1" fmla="*/ 0 h 75"/>
                <a:gd name="T2" fmla="*/ 720 w 720"/>
                <a:gd name="T3" fmla="*/ 55 h 75"/>
                <a:gd name="T4" fmla="*/ 369 w 720"/>
                <a:gd name="T5" fmla="*/ 75 h 75"/>
                <a:gd name="T6" fmla="*/ 0 w 720"/>
                <a:gd name="T7" fmla="*/ 55 h 75"/>
                <a:gd name="T8" fmla="*/ 0 w 720"/>
                <a:gd name="T9" fmla="*/ 0 h 75"/>
                <a:gd name="T10" fmla="*/ 361 w 720"/>
                <a:gd name="T11" fmla="*/ 13 h 75"/>
                <a:gd name="T12" fmla="*/ 720 w 720"/>
                <a:gd name="T13" fmla="*/ 0 h 75"/>
                <a:gd name="T14" fmla="*/ 0 60000 65536"/>
                <a:gd name="T15" fmla="*/ 0 60000 65536"/>
                <a:gd name="T16" fmla="*/ 0 60000 65536"/>
                <a:gd name="T17" fmla="*/ 0 60000 65536"/>
                <a:gd name="T18" fmla="*/ 0 60000 65536"/>
                <a:gd name="T19" fmla="*/ 0 60000 65536"/>
                <a:gd name="T20" fmla="*/ 0 60000 65536"/>
                <a:gd name="T21" fmla="*/ 0 w 720"/>
                <a:gd name="T22" fmla="*/ 0 h 75"/>
                <a:gd name="T23" fmla="*/ 720 w 720"/>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0" h="75">
                  <a:moveTo>
                    <a:pt x="720" y="0"/>
                  </a:moveTo>
                  <a:lnTo>
                    <a:pt x="720" y="55"/>
                  </a:lnTo>
                  <a:lnTo>
                    <a:pt x="369" y="75"/>
                  </a:lnTo>
                  <a:lnTo>
                    <a:pt x="0" y="55"/>
                  </a:lnTo>
                  <a:lnTo>
                    <a:pt x="0" y="0"/>
                  </a:lnTo>
                  <a:lnTo>
                    <a:pt x="361" y="13"/>
                  </a:lnTo>
                  <a:lnTo>
                    <a:pt x="720" y="0"/>
                  </a:lnTo>
                  <a:close/>
                </a:path>
              </a:pathLst>
            </a:custGeom>
            <a:solidFill>
              <a:srgbClr val="DDDDDD"/>
            </a:solidFill>
            <a:ln w="9525">
              <a:solidFill>
                <a:schemeClr val="tx1"/>
              </a:solidFill>
              <a:round/>
              <a:headEnd/>
              <a:tailEnd/>
            </a:ln>
          </p:spPr>
          <p:txBody>
            <a:bodyPr/>
            <a:lstStyle/>
            <a:p>
              <a:endParaRPr lang="en-US"/>
            </a:p>
          </p:txBody>
        </p:sp>
        <p:sp>
          <p:nvSpPr>
            <p:cNvPr id="4112" name="Freeform 40"/>
            <p:cNvSpPr>
              <a:spLocks/>
            </p:cNvSpPr>
            <p:nvPr/>
          </p:nvSpPr>
          <p:spPr bwMode="auto">
            <a:xfrm>
              <a:off x="3759" y="2769"/>
              <a:ext cx="912" cy="73"/>
            </a:xfrm>
            <a:custGeom>
              <a:avLst/>
              <a:gdLst>
                <a:gd name="T0" fmla="*/ 816 w 912"/>
                <a:gd name="T1" fmla="*/ 0 h 73"/>
                <a:gd name="T2" fmla="*/ 912 w 912"/>
                <a:gd name="T3" fmla="*/ 47 h 73"/>
                <a:gd name="T4" fmla="*/ 442 w 912"/>
                <a:gd name="T5" fmla="*/ 73 h 73"/>
                <a:gd name="T6" fmla="*/ 0 w 912"/>
                <a:gd name="T7" fmla="*/ 47 h 73"/>
                <a:gd name="T8" fmla="*/ 96 w 912"/>
                <a:gd name="T9" fmla="*/ 0 h 73"/>
                <a:gd name="T10" fmla="*/ 450 w 912"/>
                <a:gd name="T11" fmla="*/ 19 h 73"/>
                <a:gd name="T12" fmla="*/ 816 w 912"/>
                <a:gd name="T13" fmla="*/ 0 h 73"/>
                <a:gd name="T14" fmla="*/ 0 60000 65536"/>
                <a:gd name="T15" fmla="*/ 0 60000 65536"/>
                <a:gd name="T16" fmla="*/ 0 60000 65536"/>
                <a:gd name="T17" fmla="*/ 0 60000 65536"/>
                <a:gd name="T18" fmla="*/ 0 60000 65536"/>
                <a:gd name="T19" fmla="*/ 0 60000 65536"/>
                <a:gd name="T20" fmla="*/ 0 60000 65536"/>
                <a:gd name="T21" fmla="*/ 0 w 912"/>
                <a:gd name="T22" fmla="*/ 0 h 73"/>
                <a:gd name="T23" fmla="*/ 912 w 912"/>
                <a:gd name="T24" fmla="*/ 73 h 7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73">
                  <a:moveTo>
                    <a:pt x="816" y="0"/>
                  </a:moveTo>
                  <a:lnTo>
                    <a:pt x="912" y="47"/>
                  </a:lnTo>
                  <a:lnTo>
                    <a:pt x="442" y="73"/>
                  </a:lnTo>
                  <a:lnTo>
                    <a:pt x="0" y="47"/>
                  </a:lnTo>
                  <a:lnTo>
                    <a:pt x="96" y="0"/>
                  </a:lnTo>
                  <a:lnTo>
                    <a:pt x="450" y="19"/>
                  </a:lnTo>
                  <a:lnTo>
                    <a:pt x="816" y="0"/>
                  </a:lnTo>
                  <a:close/>
                </a:path>
              </a:pathLst>
            </a:custGeom>
            <a:solidFill>
              <a:srgbClr val="DDDDDD"/>
            </a:solidFill>
            <a:ln w="9525">
              <a:solidFill>
                <a:schemeClr val="tx1"/>
              </a:solidFill>
              <a:round/>
              <a:headEnd/>
              <a:tailEnd/>
            </a:ln>
          </p:spPr>
          <p:txBody>
            <a:bodyPr/>
            <a:lstStyle/>
            <a:p>
              <a:endParaRPr lang="en-US"/>
            </a:p>
          </p:txBody>
        </p:sp>
        <p:sp>
          <p:nvSpPr>
            <p:cNvPr id="4113" name="Freeform 41"/>
            <p:cNvSpPr>
              <a:spLocks/>
            </p:cNvSpPr>
            <p:nvPr/>
          </p:nvSpPr>
          <p:spPr bwMode="auto">
            <a:xfrm>
              <a:off x="3752" y="2816"/>
              <a:ext cx="914" cy="456"/>
            </a:xfrm>
            <a:custGeom>
              <a:avLst/>
              <a:gdLst>
                <a:gd name="T0" fmla="*/ 0 w 914"/>
                <a:gd name="T1" fmla="*/ 0 h 456"/>
                <a:gd name="T2" fmla="*/ 0 w 914"/>
                <a:gd name="T3" fmla="*/ 432 h 456"/>
                <a:gd name="T4" fmla="*/ 441 w 914"/>
                <a:gd name="T5" fmla="*/ 456 h 456"/>
                <a:gd name="T6" fmla="*/ 914 w 914"/>
                <a:gd name="T7" fmla="*/ 432 h 456"/>
                <a:gd name="T8" fmla="*/ 914 w 914"/>
                <a:gd name="T9" fmla="*/ 0 h 456"/>
                <a:gd name="T10" fmla="*/ 426 w 914"/>
                <a:gd name="T11" fmla="*/ 26 h 456"/>
                <a:gd name="T12" fmla="*/ 0 w 914"/>
                <a:gd name="T13" fmla="*/ 0 h 456"/>
                <a:gd name="T14" fmla="*/ 0 60000 65536"/>
                <a:gd name="T15" fmla="*/ 0 60000 65536"/>
                <a:gd name="T16" fmla="*/ 0 60000 65536"/>
                <a:gd name="T17" fmla="*/ 0 60000 65536"/>
                <a:gd name="T18" fmla="*/ 0 60000 65536"/>
                <a:gd name="T19" fmla="*/ 0 60000 65536"/>
                <a:gd name="T20" fmla="*/ 0 60000 65536"/>
                <a:gd name="T21" fmla="*/ 0 w 914"/>
                <a:gd name="T22" fmla="*/ 0 h 456"/>
                <a:gd name="T23" fmla="*/ 914 w 914"/>
                <a:gd name="T24" fmla="*/ 456 h 45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4" h="456">
                  <a:moveTo>
                    <a:pt x="0" y="0"/>
                  </a:moveTo>
                  <a:lnTo>
                    <a:pt x="0" y="432"/>
                  </a:lnTo>
                  <a:lnTo>
                    <a:pt x="441" y="456"/>
                  </a:lnTo>
                  <a:lnTo>
                    <a:pt x="914" y="432"/>
                  </a:lnTo>
                  <a:lnTo>
                    <a:pt x="914" y="0"/>
                  </a:lnTo>
                  <a:lnTo>
                    <a:pt x="426" y="26"/>
                  </a:lnTo>
                  <a:lnTo>
                    <a:pt x="0" y="0"/>
                  </a:lnTo>
                  <a:close/>
                </a:path>
              </a:pathLst>
            </a:custGeom>
            <a:solidFill>
              <a:srgbClr val="DDDDDD"/>
            </a:solidFill>
            <a:ln w="9525">
              <a:solidFill>
                <a:schemeClr val="tx1"/>
              </a:solidFill>
              <a:round/>
              <a:headEnd/>
              <a:tailEnd/>
            </a:ln>
          </p:spPr>
          <p:txBody>
            <a:bodyPr/>
            <a:lstStyle/>
            <a:p>
              <a:endParaRPr lang="en-US"/>
            </a:p>
          </p:txBody>
        </p:sp>
        <p:sp>
          <p:nvSpPr>
            <p:cNvPr id="4114" name="Freeform 42"/>
            <p:cNvSpPr>
              <a:spLocks/>
            </p:cNvSpPr>
            <p:nvPr/>
          </p:nvSpPr>
          <p:spPr bwMode="auto">
            <a:xfrm>
              <a:off x="3744" y="3234"/>
              <a:ext cx="935" cy="114"/>
            </a:xfrm>
            <a:custGeom>
              <a:avLst/>
              <a:gdLst>
                <a:gd name="T0" fmla="*/ 0 w 935"/>
                <a:gd name="T1" fmla="*/ 0 h 114"/>
                <a:gd name="T2" fmla="*/ 0 w 935"/>
                <a:gd name="T3" fmla="*/ 73 h 114"/>
                <a:gd name="T4" fmla="*/ 449 w 935"/>
                <a:gd name="T5" fmla="*/ 114 h 114"/>
                <a:gd name="T6" fmla="*/ 449 w 935"/>
                <a:gd name="T7" fmla="*/ 107 h 114"/>
                <a:gd name="T8" fmla="*/ 935 w 935"/>
                <a:gd name="T9" fmla="*/ 73 h 114"/>
                <a:gd name="T10" fmla="*/ 935 w 935"/>
                <a:gd name="T11" fmla="*/ 0 h 114"/>
                <a:gd name="T12" fmla="*/ 419 w 935"/>
                <a:gd name="T13" fmla="*/ 22 h 114"/>
                <a:gd name="T14" fmla="*/ 0 w 935"/>
                <a:gd name="T15" fmla="*/ 0 h 114"/>
                <a:gd name="T16" fmla="*/ 0 60000 65536"/>
                <a:gd name="T17" fmla="*/ 0 60000 65536"/>
                <a:gd name="T18" fmla="*/ 0 60000 65536"/>
                <a:gd name="T19" fmla="*/ 0 60000 65536"/>
                <a:gd name="T20" fmla="*/ 0 60000 65536"/>
                <a:gd name="T21" fmla="*/ 0 60000 65536"/>
                <a:gd name="T22" fmla="*/ 0 60000 65536"/>
                <a:gd name="T23" fmla="*/ 0 60000 65536"/>
                <a:gd name="T24" fmla="*/ 0 w 935"/>
                <a:gd name="T25" fmla="*/ 0 h 114"/>
                <a:gd name="T26" fmla="*/ 935 w 935"/>
                <a:gd name="T27" fmla="*/ 114 h 1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5" h="114">
                  <a:moveTo>
                    <a:pt x="0" y="0"/>
                  </a:moveTo>
                  <a:lnTo>
                    <a:pt x="0" y="73"/>
                  </a:lnTo>
                  <a:lnTo>
                    <a:pt x="449" y="114"/>
                  </a:lnTo>
                  <a:lnTo>
                    <a:pt x="449" y="107"/>
                  </a:lnTo>
                  <a:lnTo>
                    <a:pt x="935" y="73"/>
                  </a:lnTo>
                  <a:lnTo>
                    <a:pt x="935" y="0"/>
                  </a:lnTo>
                  <a:lnTo>
                    <a:pt x="419" y="22"/>
                  </a:lnTo>
                  <a:lnTo>
                    <a:pt x="0" y="0"/>
                  </a:lnTo>
                  <a:close/>
                </a:path>
              </a:pathLst>
            </a:custGeom>
            <a:solidFill>
              <a:srgbClr val="DDDDDD"/>
            </a:solidFill>
            <a:ln w="9525">
              <a:solidFill>
                <a:schemeClr val="tx1"/>
              </a:solidFill>
              <a:round/>
              <a:headEnd/>
              <a:tailEnd/>
            </a:ln>
          </p:spPr>
          <p:txBody>
            <a:bodyPr/>
            <a:lstStyle/>
            <a:p>
              <a:endParaRPr lang="en-US"/>
            </a:p>
          </p:txBody>
        </p:sp>
        <p:sp>
          <p:nvSpPr>
            <p:cNvPr id="4115" name="Freeform 43"/>
            <p:cNvSpPr>
              <a:spLocks/>
            </p:cNvSpPr>
            <p:nvPr/>
          </p:nvSpPr>
          <p:spPr bwMode="auto">
            <a:xfrm>
              <a:off x="3749" y="3310"/>
              <a:ext cx="927" cy="92"/>
            </a:xfrm>
            <a:custGeom>
              <a:avLst/>
              <a:gdLst>
                <a:gd name="T0" fmla="*/ 0 w 927"/>
                <a:gd name="T1" fmla="*/ 0 h 92"/>
                <a:gd name="T2" fmla="*/ 0 w 927"/>
                <a:gd name="T3" fmla="*/ 73 h 92"/>
                <a:gd name="T4" fmla="*/ 475 w 927"/>
                <a:gd name="T5" fmla="*/ 92 h 92"/>
                <a:gd name="T6" fmla="*/ 927 w 927"/>
                <a:gd name="T7" fmla="*/ 73 h 92"/>
                <a:gd name="T8" fmla="*/ 927 w 927"/>
                <a:gd name="T9" fmla="*/ 0 h 92"/>
                <a:gd name="T10" fmla="*/ 475 w 927"/>
                <a:gd name="T11" fmla="*/ 15 h 92"/>
                <a:gd name="T12" fmla="*/ 0 w 927"/>
                <a:gd name="T13" fmla="*/ 0 h 92"/>
                <a:gd name="T14" fmla="*/ 0 60000 65536"/>
                <a:gd name="T15" fmla="*/ 0 60000 65536"/>
                <a:gd name="T16" fmla="*/ 0 60000 65536"/>
                <a:gd name="T17" fmla="*/ 0 60000 65536"/>
                <a:gd name="T18" fmla="*/ 0 60000 65536"/>
                <a:gd name="T19" fmla="*/ 0 60000 65536"/>
                <a:gd name="T20" fmla="*/ 0 60000 65536"/>
                <a:gd name="T21" fmla="*/ 0 w 927"/>
                <a:gd name="T22" fmla="*/ 0 h 92"/>
                <a:gd name="T23" fmla="*/ 927 w 927"/>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27" h="92">
                  <a:moveTo>
                    <a:pt x="0" y="0"/>
                  </a:moveTo>
                  <a:lnTo>
                    <a:pt x="0" y="73"/>
                  </a:lnTo>
                  <a:lnTo>
                    <a:pt x="475" y="92"/>
                  </a:lnTo>
                  <a:lnTo>
                    <a:pt x="927" y="73"/>
                  </a:lnTo>
                  <a:lnTo>
                    <a:pt x="927" y="0"/>
                  </a:lnTo>
                  <a:lnTo>
                    <a:pt x="475" y="15"/>
                  </a:lnTo>
                  <a:lnTo>
                    <a:pt x="0" y="0"/>
                  </a:lnTo>
                  <a:close/>
                </a:path>
              </a:pathLst>
            </a:custGeom>
            <a:solidFill>
              <a:srgbClr val="DDDDDD"/>
            </a:solidFill>
            <a:ln w="9525">
              <a:solidFill>
                <a:schemeClr val="tx1"/>
              </a:solidFill>
              <a:round/>
              <a:headEnd/>
              <a:tailEnd/>
            </a:ln>
          </p:spPr>
          <p:txBody>
            <a:bodyPr/>
            <a:lstStyle/>
            <a:p>
              <a:endParaRPr lang="en-US"/>
            </a:p>
          </p:txBody>
        </p:sp>
        <p:sp>
          <p:nvSpPr>
            <p:cNvPr id="4116" name="Line 44"/>
            <p:cNvSpPr>
              <a:spLocks noChangeShapeType="1"/>
            </p:cNvSpPr>
            <p:nvPr/>
          </p:nvSpPr>
          <p:spPr bwMode="auto">
            <a:xfrm>
              <a:off x="3805" y="3222"/>
              <a:ext cx="0" cy="0"/>
            </a:xfrm>
            <a:prstGeom prst="line">
              <a:avLst/>
            </a:prstGeom>
            <a:noFill/>
            <a:ln w="9525">
              <a:solidFill>
                <a:schemeClr val="tx1"/>
              </a:solidFill>
              <a:round/>
              <a:headEnd/>
              <a:tailEnd/>
            </a:ln>
          </p:spPr>
          <p:txBody>
            <a:bodyPr/>
            <a:lstStyle/>
            <a:p>
              <a:endParaRPr lang="en-US"/>
            </a:p>
          </p:txBody>
        </p:sp>
        <p:sp>
          <p:nvSpPr>
            <p:cNvPr id="4117" name="Line 45"/>
            <p:cNvSpPr>
              <a:spLocks noChangeShapeType="1"/>
            </p:cNvSpPr>
            <p:nvPr/>
          </p:nvSpPr>
          <p:spPr bwMode="auto">
            <a:xfrm>
              <a:off x="3807" y="3234"/>
              <a:ext cx="0" cy="0"/>
            </a:xfrm>
            <a:prstGeom prst="line">
              <a:avLst/>
            </a:prstGeom>
            <a:noFill/>
            <a:ln w="9525">
              <a:solidFill>
                <a:schemeClr val="tx1"/>
              </a:solidFill>
              <a:round/>
              <a:headEnd/>
              <a:tailEnd/>
            </a:ln>
          </p:spPr>
          <p:txBody>
            <a:bodyPr/>
            <a:lstStyle/>
            <a:p>
              <a:endParaRPr lang="en-US"/>
            </a:p>
          </p:txBody>
        </p:sp>
        <p:sp>
          <p:nvSpPr>
            <p:cNvPr id="4118" name="Freeform 46"/>
            <p:cNvSpPr>
              <a:spLocks/>
            </p:cNvSpPr>
            <p:nvPr/>
          </p:nvSpPr>
          <p:spPr bwMode="auto">
            <a:xfrm>
              <a:off x="3759" y="3456"/>
              <a:ext cx="912" cy="31"/>
            </a:xfrm>
            <a:custGeom>
              <a:avLst/>
              <a:gdLst>
                <a:gd name="T0" fmla="*/ 0 w 912"/>
                <a:gd name="T1" fmla="*/ 0 h 31"/>
                <a:gd name="T2" fmla="*/ 457 w 912"/>
                <a:gd name="T3" fmla="*/ 31 h 31"/>
                <a:gd name="T4" fmla="*/ 912 w 912"/>
                <a:gd name="T5" fmla="*/ 1 h 31"/>
                <a:gd name="T6" fmla="*/ 0 60000 65536"/>
                <a:gd name="T7" fmla="*/ 0 60000 65536"/>
                <a:gd name="T8" fmla="*/ 0 60000 65536"/>
                <a:gd name="T9" fmla="*/ 0 w 912"/>
                <a:gd name="T10" fmla="*/ 0 h 31"/>
                <a:gd name="T11" fmla="*/ 912 w 912"/>
                <a:gd name="T12" fmla="*/ 31 h 31"/>
              </a:gdLst>
              <a:ahLst/>
              <a:cxnLst>
                <a:cxn ang="T6">
                  <a:pos x="T0" y="T1"/>
                </a:cxn>
                <a:cxn ang="T7">
                  <a:pos x="T2" y="T3"/>
                </a:cxn>
                <a:cxn ang="T8">
                  <a:pos x="T4" y="T5"/>
                </a:cxn>
              </a:cxnLst>
              <a:rect l="T9" t="T10" r="T11" b="T12"/>
              <a:pathLst>
                <a:path w="912" h="31">
                  <a:moveTo>
                    <a:pt x="0" y="0"/>
                  </a:moveTo>
                  <a:lnTo>
                    <a:pt x="457" y="31"/>
                  </a:lnTo>
                  <a:lnTo>
                    <a:pt x="912" y="1"/>
                  </a:lnTo>
                </a:path>
              </a:pathLst>
            </a:custGeom>
            <a:noFill/>
            <a:ln w="38100">
              <a:solidFill>
                <a:srgbClr val="FFFF00"/>
              </a:solidFill>
              <a:round/>
              <a:headEnd/>
              <a:tailEnd/>
            </a:ln>
          </p:spPr>
          <p:txBody>
            <a:bodyPr/>
            <a:lstStyle/>
            <a:p>
              <a:endParaRPr lang="en-US"/>
            </a:p>
          </p:txBody>
        </p:sp>
        <p:sp>
          <p:nvSpPr>
            <p:cNvPr id="4119" name="Freeform 47"/>
            <p:cNvSpPr>
              <a:spLocks/>
            </p:cNvSpPr>
            <p:nvPr/>
          </p:nvSpPr>
          <p:spPr bwMode="auto">
            <a:xfrm>
              <a:off x="3760" y="3024"/>
              <a:ext cx="896" cy="64"/>
            </a:xfrm>
            <a:custGeom>
              <a:avLst/>
              <a:gdLst>
                <a:gd name="T0" fmla="*/ 96 w 896"/>
                <a:gd name="T1" fmla="*/ 8 h 64"/>
                <a:gd name="T2" fmla="*/ 816 w 896"/>
                <a:gd name="T3" fmla="*/ 8 h 64"/>
                <a:gd name="T4" fmla="*/ 576 w 896"/>
                <a:gd name="T5" fmla="*/ 56 h 64"/>
                <a:gd name="T6" fmla="*/ 240 w 896"/>
                <a:gd name="T7" fmla="*/ 56 h 64"/>
                <a:gd name="T8" fmla="*/ 96 w 896"/>
                <a:gd name="T9" fmla="*/ 8 h 64"/>
                <a:gd name="T10" fmla="*/ 0 60000 65536"/>
                <a:gd name="T11" fmla="*/ 0 60000 65536"/>
                <a:gd name="T12" fmla="*/ 0 60000 65536"/>
                <a:gd name="T13" fmla="*/ 0 60000 65536"/>
                <a:gd name="T14" fmla="*/ 0 60000 65536"/>
                <a:gd name="T15" fmla="*/ 0 w 896"/>
                <a:gd name="T16" fmla="*/ 0 h 64"/>
                <a:gd name="T17" fmla="*/ 896 w 896"/>
                <a:gd name="T18" fmla="*/ 64 h 64"/>
              </a:gdLst>
              <a:ahLst/>
              <a:cxnLst>
                <a:cxn ang="T10">
                  <a:pos x="T0" y="T1"/>
                </a:cxn>
                <a:cxn ang="T11">
                  <a:pos x="T2" y="T3"/>
                </a:cxn>
                <a:cxn ang="T12">
                  <a:pos x="T4" y="T5"/>
                </a:cxn>
                <a:cxn ang="T13">
                  <a:pos x="T6" y="T7"/>
                </a:cxn>
                <a:cxn ang="T14">
                  <a:pos x="T8" y="T9"/>
                </a:cxn>
              </a:cxnLst>
              <a:rect l="T15" t="T16" r="T17" b="T18"/>
              <a:pathLst>
                <a:path w="896" h="64">
                  <a:moveTo>
                    <a:pt x="96" y="8"/>
                  </a:moveTo>
                  <a:cubicBezTo>
                    <a:pt x="192" y="0"/>
                    <a:pt x="736" y="0"/>
                    <a:pt x="816" y="8"/>
                  </a:cubicBezTo>
                  <a:cubicBezTo>
                    <a:pt x="896" y="16"/>
                    <a:pt x="672" y="48"/>
                    <a:pt x="576" y="56"/>
                  </a:cubicBezTo>
                  <a:cubicBezTo>
                    <a:pt x="480" y="64"/>
                    <a:pt x="320" y="64"/>
                    <a:pt x="240" y="56"/>
                  </a:cubicBezTo>
                  <a:cubicBezTo>
                    <a:pt x="160" y="48"/>
                    <a:pt x="0" y="16"/>
                    <a:pt x="96" y="8"/>
                  </a:cubicBezTo>
                  <a:close/>
                </a:path>
              </a:pathLst>
            </a:custGeom>
            <a:solidFill>
              <a:srgbClr val="EAEAEA"/>
            </a:solidFill>
            <a:ln w="9525">
              <a:noFill/>
              <a:round/>
              <a:headEnd/>
              <a:tailEnd/>
            </a:ln>
          </p:spPr>
          <p:txBody>
            <a:bodyPr/>
            <a:lstStyle/>
            <a:p>
              <a:endParaRPr lang="en-US"/>
            </a:p>
          </p:txBody>
        </p:sp>
      </p:grpSp>
      <p:cxnSp>
        <p:nvCxnSpPr>
          <p:cNvPr id="26" name="Straight Connector 25"/>
          <p:cNvCxnSpPr>
            <a:endCxn id="31" idx="4"/>
          </p:cNvCxnSpPr>
          <p:nvPr/>
        </p:nvCxnSpPr>
        <p:spPr>
          <a:xfrm rot="5400000">
            <a:off x="1971675" y="4767263"/>
            <a:ext cx="2867025" cy="635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Oval 30"/>
          <p:cNvSpPr/>
          <p:nvPr/>
        </p:nvSpPr>
        <p:spPr>
          <a:xfrm rot="19811147">
            <a:off x="3117108" y="6095048"/>
            <a:ext cx="511488" cy="115793"/>
          </a:xfrm>
          <a:prstGeom prst="ellipse">
            <a:avLst/>
          </a:prstGeom>
          <a:noFill/>
          <a:ln>
            <a:solidFill>
              <a:srgbClr val="FF0000"/>
            </a:solidFill>
          </a:ln>
          <a:effectLst>
            <a:outerShdw blurRad="50800" dist="38100" algn="l" rotWithShape="0">
              <a:prstClr val="black">
                <a:alpha val="40000"/>
              </a:prstClr>
            </a:outerShdw>
          </a:effectLst>
          <a:scene3d>
            <a:camera prst="isometricLeftDown"/>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Isosceles Triangle 33"/>
          <p:cNvSpPr/>
          <p:nvPr/>
        </p:nvSpPr>
        <p:spPr>
          <a:xfrm rot="13847878">
            <a:off x="3652044" y="2831306"/>
            <a:ext cx="2598738" cy="3851275"/>
          </a:xfrm>
          <a:prstGeom prst="triangle">
            <a:avLst>
              <a:gd name="adj" fmla="val 40654"/>
            </a:avLst>
          </a:prstGeom>
          <a:gradFill flip="none" rotWithShape="1">
            <a:gsLst>
              <a:gs pos="0">
                <a:schemeClr val="bg1">
                  <a:lumMod val="65000"/>
                  <a:shade val="30000"/>
                  <a:satMod val="115000"/>
                </a:schemeClr>
              </a:gs>
              <a:gs pos="50000">
                <a:schemeClr val="bg1">
                  <a:lumMod val="65000"/>
                  <a:shade val="67500"/>
                  <a:satMod val="115000"/>
                </a:schemeClr>
              </a:gs>
              <a:gs pos="100000">
                <a:schemeClr val="bg1">
                  <a:lumMod val="65000"/>
                  <a:shade val="100000"/>
                  <a:satMod val="115000"/>
                </a:schemeClr>
              </a:gs>
            </a:gsLst>
            <a:lin ang="0" scaled="1"/>
            <a:tileRect/>
          </a:gra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pic>
        <p:nvPicPr>
          <p:cNvPr id="4104" name="Picture 32" descr="Catherine Jin sog sna dapi posterior region embryo 6_(c1+c2+c3).jpg"/>
          <p:cNvPicPr>
            <a:picLocks noChangeAspect="1"/>
          </p:cNvPicPr>
          <p:nvPr/>
        </p:nvPicPr>
        <p:blipFill>
          <a:blip r:embed="rId2" cstate="print"/>
          <a:srcRect/>
          <a:stretch>
            <a:fillRect/>
          </a:stretch>
        </p:blipFill>
        <p:spPr bwMode="auto">
          <a:xfrm>
            <a:off x="5611813" y="2514600"/>
            <a:ext cx="2465387" cy="23050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p:txBody>
          <a:bodyPr/>
          <a:lstStyle/>
          <a:p>
            <a:pPr algn="l" eaLnBrk="1" hangingPunct="1">
              <a:lnSpc>
                <a:spcPct val="50000"/>
              </a:lnSpc>
            </a:pPr>
            <a:r>
              <a:rPr lang="en-US" sz="2000" smtClean="0">
                <a:solidFill>
                  <a:srgbClr val="FF0000"/>
                </a:solidFill>
              </a:rPr>
              <a:t>This is achieved by using a mounting media of gelatinous consistency to encase embryos within it </a:t>
            </a:r>
            <a:r>
              <a:rPr lang="en-US" sz="2000" smtClean="0"/>
              <a:t>and position them upright (P1).</a:t>
            </a:r>
            <a:r>
              <a:rPr lang="en-US" smtClean="0"/>
              <a:t> </a:t>
            </a:r>
          </a:p>
        </p:txBody>
      </p:sp>
      <p:grpSp>
        <p:nvGrpSpPr>
          <p:cNvPr id="5123" name="Group 5"/>
          <p:cNvGrpSpPr>
            <a:grpSpLocks/>
          </p:cNvGrpSpPr>
          <p:nvPr/>
        </p:nvGrpSpPr>
        <p:grpSpPr bwMode="auto">
          <a:xfrm>
            <a:off x="3124200" y="2590800"/>
            <a:ext cx="1981200" cy="1524000"/>
            <a:chOff x="1104" y="1392"/>
            <a:chExt cx="1248" cy="960"/>
          </a:xfrm>
        </p:grpSpPr>
        <p:sp>
          <p:nvSpPr>
            <p:cNvPr id="5124" name="Freeform 6"/>
            <p:cNvSpPr>
              <a:spLocks/>
            </p:cNvSpPr>
            <p:nvPr/>
          </p:nvSpPr>
          <p:spPr bwMode="auto">
            <a:xfrm>
              <a:off x="1104" y="1536"/>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5125" name="Freeform 7"/>
            <p:cNvSpPr>
              <a:spLocks/>
            </p:cNvSpPr>
            <p:nvPr/>
          </p:nvSpPr>
          <p:spPr bwMode="auto">
            <a:xfrm>
              <a:off x="1104"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5126" name="Freeform 8"/>
            <p:cNvSpPr>
              <a:spLocks/>
            </p:cNvSpPr>
            <p:nvPr/>
          </p:nvSpPr>
          <p:spPr bwMode="auto">
            <a:xfrm>
              <a:off x="2016" y="1392"/>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lnTo>
                    <a:pt x="0" y="0"/>
                  </a:lnTo>
                  <a:close/>
                </a:path>
              </a:pathLst>
            </a:custGeom>
            <a:solidFill>
              <a:srgbClr val="BBE0E3">
                <a:alpha val="50195"/>
              </a:srgbClr>
            </a:solidFill>
            <a:ln w="9525">
              <a:solidFill>
                <a:schemeClr val="tx1"/>
              </a:solidFill>
              <a:round/>
              <a:headEnd/>
              <a:tailEnd/>
            </a:ln>
          </p:spPr>
          <p:txBody>
            <a:bodyPr/>
            <a:lstStyle/>
            <a:p>
              <a:endParaRPr lang="en-US"/>
            </a:p>
          </p:txBody>
        </p:sp>
        <p:sp>
          <p:nvSpPr>
            <p:cNvPr id="5127" name="Freeform 9"/>
            <p:cNvSpPr>
              <a:spLocks/>
            </p:cNvSpPr>
            <p:nvPr/>
          </p:nvSpPr>
          <p:spPr bwMode="auto">
            <a:xfrm>
              <a:off x="1104" y="1584"/>
              <a:ext cx="1248" cy="768"/>
            </a:xfrm>
            <a:custGeom>
              <a:avLst/>
              <a:gdLst>
                <a:gd name="T0" fmla="*/ 0 w 1248"/>
                <a:gd name="T1" fmla="*/ 768 h 768"/>
                <a:gd name="T2" fmla="*/ 336 w 1248"/>
                <a:gd name="T3" fmla="*/ 768 h 768"/>
                <a:gd name="T4" fmla="*/ 1248 w 1248"/>
                <a:gd name="T5" fmla="*/ 0 h 768"/>
                <a:gd name="T6" fmla="*/ 912 w 1248"/>
                <a:gd name="T7" fmla="*/ 0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336" y="768"/>
                  </a:lnTo>
                  <a:lnTo>
                    <a:pt x="1248" y="0"/>
                  </a:lnTo>
                  <a:lnTo>
                    <a:pt x="912" y="0"/>
                  </a:lnTo>
                  <a:lnTo>
                    <a:pt x="0" y="768"/>
                  </a:lnTo>
                  <a:close/>
                </a:path>
              </a:pathLst>
            </a:custGeom>
            <a:solidFill>
              <a:srgbClr val="BBE0E3">
                <a:alpha val="50195"/>
              </a:srgbClr>
            </a:solidFill>
            <a:ln w="9525">
              <a:solidFill>
                <a:schemeClr val="tx1"/>
              </a:solidFill>
              <a:round/>
              <a:headEnd/>
              <a:tailEnd/>
            </a:ln>
          </p:spPr>
          <p:txBody>
            <a:bodyPr/>
            <a:lstStyle/>
            <a:p>
              <a:endParaRPr lang="en-US"/>
            </a:p>
          </p:txBody>
        </p:sp>
        <p:sp>
          <p:nvSpPr>
            <p:cNvPr id="5128" name="Freeform 10"/>
            <p:cNvSpPr>
              <a:spLocks/>
            </p:cNvSpPr>
            <p:nvPr/>
          </p:nvSpPr>
          <p:spPr bwMode="auto">
            <a:xfrm>
              <a:off x="1104" y="1392"/>
              <a:ext cx="912" cy="960"/>
            </a:xfrm>
            <a:custGeom>
              <a:avLst/>
              <a:gdLst>
                <a:gd name="T0" fmla="*/ 912 w 912"/>
                <a:gd name="T1" fmla="*/ 0 h 960"/>
                <a:gd name="T2" fmla="*/ 912 w 912"/>
                <a:gd name="T3" fmla="*/ 192 h 960"/>
                <a:gd name="T4" fmla="*/ 0 w 912"/>
                <a:gd name="T5" fmla="*/ 960 h 960"/>
                <a:gd name="T6" fmla="*/ 0 w 912"/>
                <a:gd name="T7" fmla="*/ 768 h 960"/>
                <a:gd name="T8" fmla="*/ 912 w 912"/>
                <a:gd name="T9" fmla="*/ 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912" y="0"/>
                  </a:moveTo>
                  <a:lnTo>
                    <a:pt x="912" y="192"/>
                  </a:lnTo>
                  <a:lnTo>
                    <a:pt x="0" y="960"/>
                  </a:lnTo>
                  <a:lnTo>
                    <a:pt x="0" y="768"/>
                  </a:lnTo>
                  <a:lnTo>
                    <a:pt x="912" y="0"/>
                  </a:lnTo>
                  <a:close/>
                </a:path>
              </a:pathLst>
            </a:custGeom>
            <a:solidFill>
              <a:srgbClr val="BBE0E3">
                <a:alpha val="50195"/>
              </a:srgbClr>
            </a:solidFill>
            <a:ln w="9525">
              <a:solidFill>
                <a:schemeClr val="tx1"/>
              </a:solidFill>
              <a:round/>
              <a:headEnd/>
              <a:tailEnd/>
            </a:ln>
          </p:spPr>
          <p:txBody>
            <a:bodyPr/>
            <a:lstStyle/>
            <a:p>
              <a:endParaRPr lang="en-US"/>
            </a:p>
          </p:txBody>
        </p:sp>
        <p:grpSp>
          <p:nvGrpSpPr>
            <p:cNvPr id="5129" name="Group 11"/>
            <p:cNvGrpSpPr>
              <a:grpSpLocks/>
            </p:cNvGrpSpPr>
            <p:nvPr/>
          </p:nvGrpSpPr>
          <p:grpSpPr bwMode="auto">
            <a:xfrm>
              <a:off x="1149" y="1491"/>
              <a:ext cx="1149" cy="813"/>
              <a:chOff x="960" y="1488"/>
              <a:chExt cx="994" cy="858"/>
            </a:xfrm>
          </p:grpSpPr>
          <p:sp>
            <p:nvSpPr>
              <p:cNvPr id="5135" name="Oval 12"/>
              <p:cNvSpPr>
                <a:spLocks noChangeArrowheads="1"/>
              </p:cNvSpPr>
              <p:nvPr/>
            </p:nvSpPr>
            <p:spPr bwMode="auto">
              <a:xfrm>
                <a:off x="960" y="225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36" name="Oval 13"/>
              <p:cNvSpPr>
                <a:spLocks noChangeArrowheads="1"/>
              </p:cNvSpPr>
              <p:nvPr/>
            </p:nvSpPr>
            <p:spPr bwMode="auto">
              <a:xfrm>
                <a:off x="1056" y="216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37" name="Oval 14"/>
              <p:cNvSpPr>
                <a:spLocks noChangeArrowheads="1"/>
              </p:cNvSpPr>
              <p:nvPr/>
            </p:nvSpPr>
            <p:spPr bwMode="auto">
              <a:xfrm>
                <a:off x="1152" y="2064"/>
                <a:ext cx="226" cy="89"/>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38" name="Oval 15"/>
              <p:cNvSpPr>
                <a:spLocks noChangeArrowheads="1"/>
              </p:cNvSpPr>
              <p:nvPr/>
            </p:nvSpPr>
            <p:spPr bwMode="auto">
              <a:xfrm>
                <a:off x="1248" y="196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39" name="Oval 16"/>
              <p:cNvSpPr>
                <a:spLocks noChangeArrowheads="1"/>
              </p:cNvSpPr>
              <p:nvPr/>
            </p:nvSpPr>
            <p:spPr bwMode="auto">
              <a:xfrm>
                <a:off x="1344" y="1872"/>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40" name="Oval 17"/>
              <p:cNvSpPr>
                <a:spLocks noChangeArrowheads="1"/>
              </p:cNvSpPr>
              <p:nvPr/>
            </p:nvSpPr>
            <p:spPr bwMode="auto">
              <a:xfrm>
                <a:off x="1440" y="177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41" name="Oval 18"/>
              <p:cNvSpPr>
                <a:spLocks noChangeArrowheads="1"/>
              </p:cNvSpPr>
              <p:nvPr/>
            </p:nvSpPr>
            <p:spPr bwMode="auto">
              <a:xfrm>
                <a:off x="1536" y="168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42" name="Oval 19"/>
              <p:cNvSpPr>
                <a:spLocks noChangeArrowheads="1"/>
              </p:cNvSpPr>
              <p:nvPr/>
            </p:nvSpPr>
            <p:spPr bwMode="auto">
              <a:xfrm>
                <a:off x="1632" y="1584"/>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5143" name="Oval 20"/>
              <p:cNvSpPr>
                <a:spLocks noChangeArrowheads="1"/>
              </p:cNvSpPr>
              <p:nvPr/>
            </p:nvSpPr>
            <p:spPr bwMode="auto">
              <a:xfrm>
                <a:off x="1728" y="148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grpSp>
        <p:sp>
          <p:nvSpPr>
            <p:cNvPr id="5130" name="Freeform 21"/>
            <p:cNvSpPr>
              <a:spLocks/>
            </p:cNvSpPr>
            <p:nvPr/>
          </p:nvSpPr>
          <p:spPr bwMode="auto">
            <a:xfrm>
              <a:off x="1104" y="2160"/>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cubicBezTo>
                    <a:pt x="224" y="0"/>
                    <a:pt x="112" y="0"/>
                    <a:pt x="0" y="0"/>
                  </a:cubicBezTo>
                  <a:close/>
                </a:path>
              </a:pathLst>
            </a:custGeom>
            <a:solidFill>
              <a:srgbClr val="BBE0E3">
                <a:alpha val="50195"/>
              </a:srgbClr>
            </a:solidFill>
            <a:ln w="9525">
              <a:solidFill>
                <a:schemeClr val="tx1"/>
              </a:solidFill>
              <a:round/>
              <a:headEnd/>
              <a:tailEnd/>
            </a:ln>
          </p:spPr>
          <p:txBody>
            <a:bodyPr/>
            <a:lstStyle/>
            <a:p>
              <a:endParaRPr lang="en-US"/>
            </a:p>
          </p:txBody>
        </p:sp>
        <p:sp>
          <p:nvSpPr>
            <p:cNvPr id="5131" name="Freeform 22"/>
            <p:cNvSpPr>
              <a:spLocks/>
            </p:cNvSpPr>
            <p:nvPr/>
          </p:nvSpPr>
          <p:spPr bwMode="auto">
            <a:xfrm>
              <a:off x="1104" y="1392"/>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chemeClr val="accent1">
                <a:alpha val="50195"/>
              </a:schemeClr>
            </a:solidFill>
            <a:ln w="9525">
              <a:solidFill>
                <a:schemeClr val="tx1"/>
              </a:solidFill>
              <a:round/>
              <a:headEnd/>
              <a:tailEnd/>
            </a:ln>
          </p:spPr>
          <p:txBody>
            <a:bodyPr/>
            <a:lstStyle/>
            <a:p>
              <a:endParaRPr lang="en-US"/>
            </a:p>
          </p:txBody>
        </p:sp>
        <p:sp>
          <p:nvSpPr>
            <p:cNvPr id="5132" name="Freeform 23"/>
            <p:cNvSpPr>
              <a:spLocks/>
            </p:cNvSpPr>
            <p:nvPr/>
          </p:nvSpPr>
          <p:spPr bwMode="auto">
            <a:xfrm>
              <a:off x="1440" y="1392"/>
              <a:ext cx="912" cy="960"/>
            </a:xfrm>
            <a:custGeom>
              <a:avLst/>
              <a:gdLst>
                <a:gd name="T0" fmla="*/ 0 w 912"/>
                <a:gd name="T1" fmla="*/ 960 h 960"/>
                <a:gd name="T2" fmla="*/ 912 w 912"/>
                <a:gd name="T3" fmla="*/ 192 h 960"/>
                <a:gd name="T4" fmla="*/ 912 w 912"/>
                <a:gd name="T5" fmla="*/ 0 h 960"/>
                <a:gd name="T6" fmla="*/ 0 w 912"/>
                <a:gd name="T7" fmla="*/ 768 h 960"/>
                <a:gd name="T8" fmla="*/ 0 w 912"/>
                <a:gd name="T9" fmla="*/ 96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0" y="960"/>
                  </a:moveTo>
                  <a:lnTo>
                    <a:pt x="912" y="192"/>
                  </a:lnTo>
                  <a:lnTo>
                    <a:pt x="912" y="0"/>
                  </a:lnTo>
                  <a:lnTo>
                    <a:pt x="0" y="768"/>
                  </a:lnTo>
                  <a:lnTo>
                    <a:pt x="0" y="960"/>
                  </a:lnTo>
                  <a:close/>
                </a:path>
              </a:pathLst>
            </a:custGeom>
            <a:solidFill>
              <a:srgbClr val="BBE0E3">
                <a:alpha val="50195"/>
              </a:srgbClr>
            </a:solidFill>
            <a:ln w="9525">
              <a:solidFill>
                <a:schemeClr val="tx1"/>
              </a:solidFill>
              <a:round/>
              <a:headEnd/>
              <a:tailEnd/>
            </a:ln>
          </p:spPr>
          <p:txBody>
            <a:bodyPr/>
            <a:lstStyle/>
            <a:p>
              <a:endParaRPr lang="en-US"/>
            </a:p>
          </p:txBody>
        </p:sp>
        <p:sp>
          <p:nvSpPr>
            <p:cNvPr id="5133" name="Freeform 24"/>
            <p:cNvSpPr>
              <a:spLocks/>
            </p:cNvSpPr>
            <p:nvPr/>
          </p:nvSpPr>
          <p:spPr bwMode="auto">
            <a:xfrm>
              <a:off x="1104" y="2304"/>
              <a:ext cx="336" cy="48"/>
            </a:xfrm>
            <a:custGeom>
              <a:avLst/>
              <a:gdLst>
                <a:gd name="T0" fmla="*/ 0 w 336"/>
                <a:gd name="T1" fmla="*/ 48 h 48"/>
                <a:gd name="T2" fmla="*/ 336 w 336"/>
                <a:gd name="T3" fmla="*/ 48 h 48"/>
                <a:gd name="T4" fmla="*/ 336 w 336"/>
                <a:gd name="T5" fmla="*/ 0 h 48"/>
                <a:gd name="T6" fmla="*/ 0 w 336"/>
                <a:gd name="T7" fmla="*/ 0 h 48"/>
                <a:gd name="T8" fmla="*/ 0 w 336"/>
                <a:gd name="T9" fmla="*/ 48 h 48"/>
                <a:gd name="T10" fmla="*/ 0 60000 65536"/>
                <a:gd name="T11" fmla="*/ 0 60000 65536"/>
                <a:gd name="T12" fmla="*/ 0 60000 65536"/>
                <a:gd name="T13" fmla="*/ 0 60000 65536"/>
                <a:gd name="T14" fmla="*/ 0 60000 65536"/>
                <a:gd name="T15" fmla="*/ 0 w 336"/>
                <a:gd name="T16" fmla="*/ 0 h 48"/>
                <a:gd name="T17" fmla="*/ 336 w 336"/>
                <a:gd name="T18" fmla="*/ 48 h 48"/>
              </a:gdLst>
              <a:ahLst/>
              <a:cxnLst>
                <a:cxn ang="T10">
                  <a:pos x="T0" y="T1"/>
                </a:cxn>
                <a:cxn ang="T11">
                  <a:pos x="T2" y="T3"/>
                </a:cxn>
                <a:cxn ang="T12">
                  <a:pos x="T4" y="T5"/>
                </a:cxn>
                <a:cxn ang="T13">
                  <a:pos x="T6" y="T7"/>
                </a:cxn>
                <a:cxn ang="T14">
                  <a:pos x="T8" y="T9"/>
                </a:cxn>
              </a:cxnLst>
              <a:rect l="T15" t="T16" r="T17" b="T18"/>
              <a:pathLst>
                <a:path w="336" h="48">
                  <a:moveTo>
                    <a:pt x="0" y="48"/>
                  </a:moveTo>
                  <a:lnTo>
                    <a:pt x="336" y="48"/>
                  </a:lnTo>
                  <a:lnTo>
                    <a:pt x="336" y="0"/>
                  </a:lnTo>
                  <a:lnTo>
                    <a:pt x="0" y="0"/>
                  </a:lnTo>
                  <a:lnTo>
                    <a:pt x="0" y="48"/>
                  </a:lnTo>
                  <a:close/>
                </a:path>
              </a:pathLst>
            </a:custGeom>
            <a:solidFill>
              <a:srgbClr val="B2B2B2">
                <a:alpha val="30196"/>
              </a:srgbClr>
            </a:solidFill>
            <a:ln w="9525">
              <a:solidFill>
                <a:schemeClr val="tx1"/>
              </a:solidFill>
              <a:round/>
              <a:headEnd/>
              <a:tailEnd/>
            </a:ln>
          </p:spPr>
          <p:txBody>
            <a:bodyPr/>
            <a:lstStyle/>
            <a:p>
              <a:endParaRPr lang="en-US"/>
            </a:p>
          </p:txBody>
        </p:sp>
        <p:sp>
          <p:nvSpPr>
            <p:cNvPr id="5134" name="Freeform 25"/>
            <p:cNvSpPr>
              <a:spLocks/>
            </p:cNvSpPr>
            <p:nvPr/>
          </p:nvSpPr>
          <p:spPr bwMode="auto">
            <a:xfrm>
              <a:off x="1440"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DDDDDD">
                <a:alpha val="50195"/>
              </a:srgbClr>
            </a:solidFill>
            <a:ln w="9525">
              <a:solidFill>
                <a:schemeClr val="tx1"/>
              </a:solidFill>
              <a:round/>
              <a:headEnd/>
              <a:tailEnd/>
            </a:ln>
          </p:spPr>
          <p:txBody>
            <a:bodyPr/>
            <a:lstStyle/>
            <a:p>
              <a:endParaRPr lang="en-US"/>
            </a:p>
          </p:txBody>
        </p:sp>
      </p:gr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pPr algn="l" eaLnBrk="1" hangingPunct="1">
              <a:lnSpc>
                <a:spcPct val="50000"/>
              </a:lnSpc>
            </a:pPr>
            <a:r>
              <a:rPr lang="en-US" sz="2000" smtClean="0"/>
              <a:t>This is achieved by using a mounting media of gelatinous consistency to encase embryos within it </a:t>
            </a:r>
            <a:r>
              <a:rPr lang="en-US" sz="2000" smtClean="0">
                <a:solidFill>
                  <a:srgbClr val="FF0000"/>
                </a:solidFill>
              </a:rPr>
              <a:t>and position them upright</a:t>
            </a:r>
            <a:r>
              <a:rPr lang="en-US" sz="2000" smtClean="0"/>
              <a:t> (P1).</a:t>
            </a:r>
            <a:r>
              <a:rPr lang="en-US" smtClean="0"/>
              <a:t> </a:t>
            </a:r>
          </a:p>
        </p:txBody>
      </p:sp>
      <p:grpSp>
        <p:nvGrpSpPr>
          <p:cNvPr id="6147" name="Group 76"/>
          <p:cNvGrpSpPr>
            <a:grpSpLocks/>
          </p:cNvGrpSpPr>
          <p:nvPr/>
        </p:nvGrpSpPr>
        <p:grpSpPr bwMode="auto">
          <a:xfrm>
            <a:off x="3276600" y="2438400"/>
            <a:ext cx="1828800" cy="1600200"/>
            <a:chOff x="2448" y="2784"/>
            <a:chExt cx="1152" cy="1008"/>
          </a:xfrm>
        </p:grpSpPr>
        <p:sp>
          <p:nvSpPr>
            <p:cNvPr id="6148" name="Freeform 77"/>
            <p:cNvSpPr>
              <a:spLocks/>
            </p:cNvSpPr>
            <p:nvPr/>
          </p:nvSpPr>
          <p:spPr bwMode="auto">
            <a:xfrm>
              <a:off x="2452" y="3535"/>
              <a:ext cx="181" cy="257"/>
            </a:xfrm>
            <a:custGeom>
              <a:avLst/>
              <a:gdLst>
                <a:gd name="T0" fmla="*/ 0 w 192"/>
                <a:gd name="T1" fmla="*/ 229 h 288"/>
                <a:gd name="T2" fmla="*/ 171 w 192"/>
                <a:gd name="T3" fmla="*/ 229 h 288"/>
                <a:gd name="T4" fmla="*/ 171 w 192"/>
                <a:gd name="T5" fmla="*/ 38 h 288"/>
                <a:gd name="T6" fmla="*/ 171 w 192"/>
                <a:gd name="T7" fmla="*/ 0 h 288"/>
                <a:gd name="T8" fmla="*/ 0 w 192"/>
                <a:gd name="T9" fmla="*/ 0 h 288"/>
                <a:gd name="T10" fmla="*/ 0 w 192"/>
                <a:gd name="T11" fmla="*/ 229 h 288"/>
                <a:gd name="T12" fmla="*/ 0 60000 65536"/>
                <a:gd name="T13" fmla="*/ 0 60000 65536"/>
                <a:gd name="T14" fmla="*/ 0 60000 65536"/>
                <a:gd name="T15" fmla="*/ 0 60000 65536"/>
                <a:gd name="T16" fmla="*/ 0 60000 65536"/>
                <a:gd name="T17" fmla="*/ 0 60000 65536"/>
                <a:gd name="T18" fmla="*/ 0 w 192"/>
                <a:gd name="T19" fmla="*/ 0 h 288"/>
                <a:gd name="T20" fmla="*/ 192 w 192"/>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192" h="288">
                  <a:moveTo>
                    <a:pt x="0" y="288"/>
                  </a:moveTo>
                  <a:lnTo>
                    <a:pt x="192" y="288"/>
                  </a:lnTo>
                  <a:lnTo>
                    <a:pt x="192" y="48"/>
                  </a:lnTo>
                  <a:lnTo>
                    <a:pt x="192" y="0"/>
                  </a:lnTo>
                  <a:lnTo>
                    <a:pt x="0" y="0"/>
                  </a:lnTo>
                  <a:lnTo>
                    <a:pt x="0" y="288"/>
                  </a:lnTo>
                  <a:close/>
                </a:path>
              </a:pathLst>
            </a:custGeom>
            <a:solidFill>
              <a:srgbClr val="BBE0E3">
                <a:alpha val="70195"/>
              </a:srgbClr>
            </a:solidFill>
            <a:ln w="9525">
              <a:solidFill>
                <a:schemeClr val="tx1"/>
              </a:solidFill>
              <a:round/>
              <a:headEnd/>
              <a:tailEnd/>
            </a:ln>
          </p:spPr>
          <p:txBody>
            <a:bodyPr/>
            <a:lstStyle/>
            <a:p>
              <a:endParaRPr lang="en-US"/>
            </a:p>
          </p:txBody>
        </p:sp>
        <p:sp>
          <p:nvSpPr>
            <p:cNvPr id="6149" name="Freeform 78"/>
            <p:cNvSpPr>
              <a:spLocks/>
            </p:cNvSpPr>
            <p:nvPr/>
          </p:nvSpPr>
          <p:spPr bwMode="auto">
            <a:xfrm>
              <a:off x="2631" y="2784"/>
              <a:ext cx="969" cy="1001"/>
            </a:xfrm>
            <a:custGeom>
              <a:avLst/>
              <a:gdLst>
                <a:gd name="T0" fmla="*/ 0 w 1056"/>
                <a:gd name="T1" fmla="*/ 671 h 1104"/>
                <a:gd name="T2" fmla="*/ 0 w 1056"/>
                <a:gd name="T3" fmla="*/ 908 h 1104"/>
                <a:gd name="T4" fmla="*/ 889 w 1056"/>
                <a:gd name="T5" fmla="*/ 237 h 1104"/>
                <a:gd name="T6" fmla="*/ 889 w 1056"/>
                <a:gd name="T7" fmla="*/ 0 h 1104"/>
                <a:gd name="T8" fmla="*/ 0 w 1056"/>
                <a:gd name="T9" fmla="*/ 671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0" y="816"/>
                  </a:moveTo>
                  <a:lnTo>
                    <a:pt x="0" y="1104"/>
                  </a:lnTo>
                  <a:lnTo>
                    <a:pt x="1056" y="288"/>
                  </a:lnTo>
                  <a:lnTo>
                    <a:pt x="1056" y="0"/>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sp>
          <p:nvSpPr>
            <p:cNvPr id="6150" name="Freeform 79"/>
            <p:cNvSpPr>
              <a:spLocks/>
            </p:cNvSpPr>
            <p:nvPr/>
          </p:nvSpPr>
          <p:spPr bwMode="auto">
            <a:xfrm>
              <a:off x="2448" y="2791"/>
              <a:ext cx="969" cy="1001"/>
            </a:xfrm>
            <a:custGeom>
              <a:avLst/>
              <a:gdLst>
                <a:gd name="T0" fmla="*/ 889 w 1056"/>
                <a:gd name="T1" fmla="*/ 0 h 1104"/>
                <a:gd name="T2" fmla="*/ 889 w 1056"/>
                <a:gd name="T3" fmla="*/ 237 h 1104"/>
                <a:gd name="T4" fmla="*/ 0 w 1056"/>
                <a:gd name="T5" fmla="*/ 908 h 1104"/>
                <a:gd name="T6" fmla="*/ 0 w 1056"/>
                <a:gd name="T7" fmla="*/ 671 h 1104"/>
                <a:gd name="T8" fmla="*/ 889 w 1056"/>
                <a:gd name="T9" fmla="*/ 0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1056" y="0"/>
                  </a:moveTo>
                  <a:lnTo>
                    <a:pt x="1056" y="288"/>
                  </a:lnTo>
                  <a:lnTo>
                    <a:pt x="0" y="1104"/>
                  </a:lnTo>
                  <a:lnTo>
                    <a:pt x="0" y="816"/>
                  </a:lnTo>
                  <a:lnTo>
                    <a:pt x="1056" y="0"/>
                  </a:lnTo>
                  <a:close/>
                </a:path>
              </a:pathLst>
            </a:custGeom>
            <a:solidFill>
              <a:srgbClr val="BBE0E3">
                <a:alpha val="70195"/>
              </a:srgbClr>
            </a:solidFill>
            <a:ln w="9525">
              <a:solidFill>
                <a:schemeClr val="tx1"/>
              </a:solidFill>
              <a:round/>
              <a:headEnd/>
              <a:tailEnd/>
            </a:ln>
          </p:spPr>
          <p:txBody>
            <a:bodyPr/>
            <a:lstStyle/>
            <a:p>
              <a:endParaRPr lang="en-US"/>
            </a:p>
          </p:txBody>
        </p:sp>
        <p:sp>
          <p:nvSpPr>
            <p:cNvPr id="6151" name="Freeform 80"/>
            <p:cNvSpPr>
              <a:spLocks/>
            </p:cNvSpPr>
            <p:nvPr/>
          </p:nvSpPr>
          <p:spPr bwMode="auto">
            <a:xfrm>
              <a:off x="3417" y="2791"/>
              <a:ext cx="177" cy="261"/>
            </a:xfrm>
            <a:custGeom>
              <a:avLst/>
              <a:gdLst>
                <a:gd name="T0" fmla="*/ 0 w 192"/>
                <a:gd name="T1" fmla="*/ 0 h 288"/>
                <a:gd name="T2" fmla="*/ 0 w 192"/>
                <a:gd name="T3" fmla="*/ 237 h 288"/>
                <a:gd name="T4" fmla="*/ 163 w 192"/>
                <a:gd name="T5" fmla="*/ 237 h 288"/>
                <a:gd name="T6" fmla="*/ 163 w 192"/>
                <a:gd name="T7" fmla="*/ 0 h 288"/>
                <a:gd name="T8" fmla="*/ 0 w 192"/>
                <a:gd name="T9" fmla="*/ 0 h 288"/>
                <a:gd name="T10" fmla="*/ 0 60000 65536"/>
                <a:gd name="T11" fmla="*/ 0 60000 65536"/>
                <a:gd name="T12" fmla="*/ 0 60000 65536"/>
                <a:gd name="T13" fmla="*/ 0 60000 65536"/>
                <a:gd name="T14" fmla="*/ 0 60000 65536"/>
                <a:gd name="T15" fmla="*/ 0 w 192"/>
                <a:gd name="T16" fmla="*/ 0 h 288"/>
                <a:gd name="T17" fmla="*/ 192 w 192"/>
                <a:gd name="T18" fmla="*/ 288 h 288"/>
              </a:gdLst>
              <a:ahLst/>
              <a:cxnLst>
                <a:cxn ang="T10">
                  <a:pos x="T0" y="T1"/>
                </a:cxn>
                <a:cxn ang="T11">
                  <a:pos x="T2" y="T3"/>
                </a:cxn>
                <a:cxn ang="T12">
                  <a:pos x="T4" y="T5"/>
                </a:cxn>
                <a:cxn ang="T13">
                  <a:pos x="T6" y="T7"/>
                </a:cxn>
                <a:cxn ang="T14">
                  <a:pos x="T8" y="T9"/>
                </a:cxn>
              </a:cxnLst>
              <a:rect l="T15" t="T16" r="T17" b="T18"/>
              <a:pathLst>
                <a:path w="192" h="288">
                  <a:moveTo>
                    <a:pt x="0" y="0"/>
                  </a:moveTo>
                  <a:lnTo>
                    <a:pt x="0" y="288"/>
                  </a:lnTo>
                  <a:lnTo>
                    <a:pt x="192" y="288"/>
                  </a:lnTo>
                  <a:lnTo>
                    <a:pt x="192" y="0"/>
                  </a:lnTo>
                  <a:lnTo>
                    <a:pt x="0" y="0"/>
                  </a:lnTo>
                  <a:close/>
                </a:path>
              </a:pathLst>
            </a:custGeom>
            <a:solidFill>
              <a:srgbClr val="BBE0E3">
                <a:alpha val="70195"/>
              </a:srgbClr>
            </a:solidFill>
            <a:ln w="9525">
              <a:solidFill>
                <a:schemeClr val="tx1"/>
              </a:solidFill>
              <a:round/>
              <a:headEnd/>
              <a:tailEnd/>
            </a:ln>
          </p:spPr>
          <p:txBody>
            <a:bodyPr/>
            <a:lstStyle/>
            <a:p>
              <a:endParaRPr lang="en-US"/>
            </a:p>
          </p:txBody>
        </p:sp>
        <p:sp>
          <p:nvSpPr>
            <p:cNvPr id="6152" name="Freeform 81"/>
            <p:cNvSpPr>
              <a:spLocks/>
            </p:cNvSpPr>
            <p:nvPr/>
          </p:nvSpPr>
          <p:spPr bwMode="auto">
            <a:xfrm>
              <a:off x="2448" y="2791"/>
              <a:ext cx="1146" cy="740"/>
            </a:xfrm>
            <a:custGeom>
              <a:avLst/>
              <a:gdLst>
                <a:gd name="T0" fmla="*/ 0 w 1248"/>
                <a:gd name="T1" fmla="*/ 671 h 816"/>
                <a:gd name="T2" fmla="*/ 891 w 1248"/>
                <a:gd name="T3" fmla="*/ 0 h 816"/>
                <a:gd name="T4" fmla="*/ 1052 w 1248"/>
                <a:gd name="T5" fmla="*/ 0 h 816"/>
                <a:gd name="T6" fmla="*/ 162 w 1248"/>
                <a:gd name="T7" fmla="*/ 671 h 816"/>
                <a:gd name="T8" fmla="*/ 0 w 1248"/>
                <a:gd name="T9" fmla="*/ 671 h 816"/>
                <a:gd name="T10" fmla="*/ 0 60000 65536"/>
                <a:gd name="T11" fmla="*/ 0 60000 65536"/>
                <a:gd name="T12" fmla="*/ 0 60000 65536"/>
                <a:gd name="T13" fmla="*/ 0 60000 65536"/>
                <a:gd name="T14" fmla="*/ 0 60000 65536"/>
                <a:gd name="T15" fmla="*/ 0 w 1248"/>
                <a:gd name="T16" fmla="*/ 0 h 816"/>
                <a:gd name="T17" fmla="*/ 1248 w 1248"/>
                <a:gd name="T18" fmla="*/ 816 h 816"/>
              </a:gdLst>
              <a:ahLst/>
              <a:cxnLst>
                <a:cxn ang="T10">
                  <a:pos x="T0" y="T1"/>
                </a:cxn>
                <a:cxn ang="T11">
                  <a:pos x="T2" y="T3"/>
                </a:cxn>
                <a:cxn ang="T12">
                  <a:pos x="T4" y="T5"/>
                </a:cxn>
                <a:cxn ang="T13">
                  <a:pos x="T6" y="T7"/>
                </a:cxn>
                <a:cxn ang="T14">
                  <a:pos x="T8" y="T9"/>
                </a:cxn>
              </a:cxnLst>
              <a:rect l="T15" t="T16" r="T17" b="T18"/>
              <a:pathLst>
                <a:path w="1248" h="816">
                  <a:moveTo>
                    <a:pt x="0" y="816"/>
                  </a:moveTo>
                  <a:lnTo>
                    <a:pt x="1056" y="0"/>
                  </a:lnTo>
                  <a:lnTo>
                    <a:pt x="1248" y="0"/>
                  </a:lnTo>
                  <a:lnTo>
                    <a:pt x="192" y="816"/>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grpSp>
          <p:nvGrpSpPr>
            <p:cNvPr id="6153" name="Group 82"/>
            <p:cNvGrpSpPr>
              <a:grpSpLocks/>
            </p:cNvGrpSpPr>
            <p:nvPr/>
          </p:nvGrpSpPr>
          <p:grpSpPr bwMode="auto">
            <a:xfrm>
              <a:off x="2503" y="2832"/>
              <a:ext cx="1011" cy="925"/>
              <a:chOff x="2646" y="2784"/>
              <a:chExt cx="1002" cy="925"/>
            </a:xfrm>
          </p:grpSpPr>
          <p:sp>
            <p:nvSpPr>
              <p:cNvPr id="6154" name="Oval 83"/>
              <p:cNvSpPr>
                <a:spLocks noChangeArrowheads="1"/>
              </p:cNvSpPr>
              <p:nvPr/>
            </p:nvSpPr>
            <p:spPr bwMode="auto">
              <a:xfrm>
                <a:off x="3105" y="316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55" name="Oval 84"/>
              <p:cNvSpPr>
                <a:spLocks noChangeArrowheads="1"/>
              </p:cNvSpPr>
              <p:nvPr/>
            </p:nvSpPr>
            <p:spPr bwMode="auto">
              <a:xfrm>
                <a:off x="2976" y="326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56" name="Oval 85"/>
              <p:cNvSpPr>
                <a:spLocks noChangeArrowheads="1"/>
              </p:cNvSpPr>
              <p:nvPr/>
            </p:nvSpPr>
            <p:spPr bwMode="auto">
              <a:xfrm>
                <a:off x="3226" y="3071"/>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57" name="Oval 86"/>
              <p:cNvSpPr>
                <a:spLocks noChangeArrowheads="1"/>
              </p:cNvSpPr>
              <p:nvPr/>
            </p:nvSpPr>
            <p:spPr bwMode="auto">
              <a:xfrm>
                <a:off x="3329" y="2976"/>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58" name="Oval 87"/>
              <p:cNvSpPr>
                <a:spLocks noChangeArrowheads="1"/>
              </p:cNvSpPr>
              <p:nvPr/>
            </p:nvSpPr>
            <p:spPr bwMode="auto">
              <a:xfrm>
                <a:off x="3440" y="288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59" name="Oval 88"/>
              <p:cNvSpPr>
                <a:spLocks noChangeArrowheads="1"/>
              </p:cNvSpPr>
              <p:nvPr/>
            </p:nvSpPr>
            <p:spPr bwMode="auto">
              <a:xfrm>
                <a:off x="3552" y="278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60" name="Oval 89"/>
              <p:cNvSpPr>
                <a:spLocks noChangeArrowheads="1"/>
              </p:cNvSpPr>
              <p:nvPr/>
            </p:nvSpPr>
            <p:spPr bwMode="auto">
              <a:xfrm>
                <a:off x="2857" y="334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61" name="Oval 90"/>
              <p:cNvSpPr>
                <a:spLocks noChangeArrowheads="1"/>
              </p:cNvSpPr>
              <p:nvPr/>
            </p:nvSpPr>
            <p:spPr bwMode="auto">
              <a:xfrm>
                <a:off x="2750" y="3429"/>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6162" name="Oval 91"/>
              <p:cNvSpPr>
                <a:spLocks noChangeArrowheads="1"/>
              </p:cNvSpPr>
              <p:nvPr/>
            </p:nvSpPr>
            <p:spPr bwMode="auto">
              <a:xfrm>
                <a:off x="2646" y="3517"/>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grp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123"/>
          <p:cNvSpPr>
            <a:spLocks noChangeArrowheads="1"/>
          </p:cNvSpPr>
          <p:nvPr/>
        </p:nvSpPr>
        <p:spPr bwMode="auto">
          <a:xfrm>
            <a:off x="838200" y="3048000"/>
            <a:ext cx="7239000" cy="2819400"/>
          </a:xfrm>
          <a:prstGeom prst="rect">
            <a:avLst/>
          </a:prstGeom>
          <a:solidFill>
            <a:srgbClr val="BBE0E3">
              <a:alpha val="47058"/>
            </a:srgbClr>
          </a:solidFill>
          <a:ln w="9525">
            <a:solidFill>
              <a:schemeClr val="tx1"/>
            </a:solidFill>
            <a:miter lim="800000"/>
            <a:headEnd/>
            <a:tailEnd/>
          </a:ln>
        </p:spPr>
        <p:txBody>
          <a:bodyPr wrap="none" anchor="ctr"/>
          <a:lstStyle/>
          <a:p>
            <a:endParaRPr lang="zh-TW" altLang="en-US"/>
          </a:p>
        </p:txBody>
      </p:sp>
      <p:sp>
        <p:nvSpPr>
          <p:cNvPr id="7171" name="Freeform 2"/>
          <p:cNvSpPr>
            <a:spLocks/>
          </p:cNvSpPr>
          <p:nvPr/>
        </p:nvSpPr>
        <p:spPr bwMode="auto">
          <a:xfrm>
            <a:off x="1987550" y="3200400"/>
            <a:ext cx="501650" cy="127000"/>
          </a:xfrm>
          <a:custGeom>
            <a:avLst/>
            <a:gdLst>
              <a:gd name="T0" fmla="*/ 425450 w 316"/>
              <a:gd name="T1" fmla="*/ 38100 h 80"/>
              <a:gd name="T2" fmla="*/ 311150 w 316"/>
              <a:gd name="T3" fmla="*/ 0 h 80"/>
              <a:gd name="T4" fmla="*/ 234950 w 316"/>
              <a:gd name="T5" fmla="*/ 38100 h 80"/>
              <a:gd name="T6" fmla="*/ 82550 w 316"/>
              <a:gd name="T7" fmla="*/ 50800 h 80"/>
              <a:gd name="T8" fmla="*/ 120650 w 316"/>
              <a:gd name="T9" fmla="*/ 114300 h 80"/>
              <a:gd name="T10" fmla="*/ 412750 w 316"/>
              <a:gd name="T11" fmla="*/ 127000 h 80"/>
              <a:gd name="T12" fmla="*/ 425450 w 316"/>
              <a:gd name="T13" fmla="*/ 38100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72" name="Oval 31"/>
          <p:cNvSpPr>
            <a:spLocks noChangeArrowheads="1"/>
          </p:cNvSpPr>
          <p:nvPr/>
        </p:nvSpPr>
        <p:spPr bwMode="auto">
          <a:xfrm>
            <a:off x="2108200" y="32258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grpSp>
        <p:nvGrpSpPr>
          <p:cNvPr id="7173" name="Group 82"/>
          <p:cNvGrpSpPr>
            <a:grpSpLocks/>
          </p:cNvGrpSpPr>
          <p:nvPr/>
        </p:nvGrpSpPr>
        <p:grpSpPr bwMode="auto">
          <a:xfrm>
            <a:off x="1981200" y="3467100"/>
            <a:ext cx="552450" cy="2260600"/>
            <a:chOff x="912" y="2184"/>
            <a:chExt cx="348" cy="1424"/>
          </a:xfrm>
        </p:grpSpPr>
        <p:sp>
          <p:nvSpPr>
            <p:cNvPr id="7219" name="Freeform 66"/>
            <p:cNvSpPr>
              <a:spLocks/>
            </p:cNvSpPr>
            <p:nvPr/>
          </p:nvSpPr>
          <p:spPr bwMode="auto">
            <a:xfrm>
              <a:off x="912" y="21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20" name="Oval 67"/>
            <p:cNvSpPr>
              <a:spLocks noChangeArrowheads="1"/>
            </p:cNvSpPr>
            <p:nvPr/>
          </p:nvSpPr>
          <p:spPr bwMode="auto">
            <a:xfrm>
              <a:off x="988" y="22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21" name="Freeform 68"/>
            <p:cNvSpPr>
              <a:spLocks/>
            </p:cNvSpPr>
            <p:nvPr/>
          </p:nvSpPr>
          <p:spPr bwMode="auto">
            <a:xfrm>
              <a:off x="920" y="23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22" name="Oval 69"/>
            <p:cNvSpPr>
              <a:spLocks noChangeArrowheads="1"/>
            </p:cNvSpPr>
            <p:nvPr/>
          </p:nvSpPr>
          <p:spPr bwMode="auto">
            <a:xfrm>
              <a:off x="996" y="24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23" name="Freeform 70"/>
            <p:cNvSpPr>
              <a:spLocks/>
            </p:cNvSpPr>
            <p:nvPr/>
          </p:nvSpPr>
          <p:spPr bwMode="auto">
            <a:xfrm>
              <a:off x="932" y="256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24" name="Oval 71"/>
            <p:cNvSpPr>
              <a:spLocks noChangeArrowheads="1"/>
            </p:cNvSpPr>
            <p:nvPr/>
          </p:nvSpPr>
          <p:spPr bwMode="auto">
            <a:xfrm>
              <a:off x="1008" y="258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25" name="Freeform 72"/>
            <p:cNvSpPr>
              <a:spLocks/>
            </p:cNvSpPr>
            <p:nvPr/>
          </p:nvSpPr>
          <p:spPr bwMode="auto">
            <a:xfrm>
              <a:off x="936" y="27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26" name="Oval 73"/>
            <p:cNvSpPr>
              <a:spLocks noChangeArrowheads="1"/>
            </p:cNvSpPr>
            <p:nvPr/>
          </p:nvSpPr>
          <p:spPr bwMode="auto">
            <a:xfrm>
              <a:off x="1012" y="27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27" name="Freeform 74"/>
            <p:cNvSpPr>
              <a:spLocks/>
            </p:cNvSpPr>
            <p:nvPr/>
          </p:nvSpPr>
          <p:spPr bwMode="auto">
            <a:xfrm>
              <a:off x="936" y="2960"/>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28" name="Oval 75"/>
            <p:cNvSpPr>
              <a:spLocks noChangeArrowheads="1"/>
            </p:cNvSpPr>
            <p:nvPr/>
          </p:nvSpPr>
          <p:spPr bwMode="auto">
            <a:xfrm>
              <a:off x="1012" y="2976"/>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29" name="Freeform 76"/>
            <p:cNvSpPr>
              <a:spLocks/>
            </p:cNvSpPr>
            <p:nvPr/>
          </p:nvSpPr>
          <p:spPr bwMode="auto">
            <a:xfrm>
              <a:off x="936" y="31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30" name="Oval 77"/>
            <p:cNvSpPr>
              <a:spLocks noChangeArrowheads="1"/>
            </p:cNvSpPr>
            <p:nvPr/>
          </p:nvSpPr>
          <p:spPr bwMode="auto">
            <a:xfrm>
              <a:off x="1012" y="31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31" name="Freeform 78"/>
            <p:cNvSpPr>
              <a:spLocks/>
            </p:cNvSpPr>
            <p:nvPr/>
          </p:nvSpPr>
          <p:spPr bwMode="auto">
            <a:xfrm>
              <a:off x="944" y="33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32" name="Oval 79"/>
            <p:cNvSpPr>
              <a:spLocks noChangeArrowheads="1"/>
            </p:cNvSpPr>
            <p:nvPr/>
          </p:nvSpPr>
          <p:spPr bwMode="auto">
            <a:xfrm>
              <a:off x="1020" y="33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33" name="Freeform 80"/>
            <p:cNvSpPr>
              <a:spLocks/>
            </p:cNvSpPr>
            <p:nvPr/>
          </p:nvSpPr>
          <p:spPr bwMode="auto">
            <a:xfrm>
              <a:off x="944" y="35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34" name="Oval 81"/>
            <p:cNvSpPr>
              <a:spLocks noChangeArrowheads="1"/>
            </p:cNvSpPr>
            <p:nvPr/>
          </p:nvSpPr>
          <p:spPr bwMode="auto">
            <a:xfrm>
              <a:off x="1020" y="35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grpSp>
      <p:grpSp>
        <p:nvGrpSpPr>
          <p:cNvPr id="7174" name="Group 84"/>
          <p:cNvGrpSpPr>
            <a:grpSpLocks/>
          </p:cNvGrpSpPr>
          <p:nvPr/>
        </p:nvGrpSpPr>
        <p:grpSpPr bwMode="auto">
          <a:xfrm>
            <a:off x="3111500" y="3467100"/>
            <a:ext cx="552450" cy="2260600"/>
            <a:chOff x="912" y="2184"/>
            <a:chExt cx="348" cy="1424"/>
          </a:xfrm>
        </p:grpSpPr>
        <p:sp>
          <p:nvSpPr>
            <p:cNvPr id="7203" name="Freeform 85"/>
            <p:cNvSpPr>
              <a:spLocks/>
            </p:cNvSpPr>
            <p:nvPr/>
          </p:nvSpPr>
          <p:spPr bwMode="auto">
            <a:xfrm>
              <a:off x="912" y="21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04" name="Oval 86"/>
            <p:cNvSpPr>
              <a:spLocks noChangeArrowheads="1"/>
            </p:cNvSpPr>
            <p:nvPr/>
          </p:nvSpPr>
          <p:spPr bwMode="auto">
            <a:xfrm>
              <a:off x="988" y="22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05" name="Freeform 87"/>
            <p:cNvSpPr>
              <a:spLocks/>
            </p:cNvSpPr>
            <p:nvPr/>
          </p:nvSpPr>
          <p:spPr bwMode="auto">
            <a:xfrm>
              <a:off x="920" y="23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06" name="Oval 88"/>
            <p:cNvSpPr>
              <a:spLocks noChangeArrowheads="1"/>
            </p:cNvSpPr>
            <p:nvPr/>
          </p:nvSpPr>
          <p:spPr bwMode="auto">
            <a:xfrm>
              <a:off x="996" y="24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07" name="Freeform 89"/>
            <p:cNvSpPr>
              <a:spLocks/>
            </p:cNvSpPr>
            <p:nvPr/>
          </p:nvSpPr>
          <p:spPr bwMode="auto">
            <a:xfrm>
              <a:off x="932" y="256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08" name="Oval 90"/>
            <p:cNvSpPr>
              <a:spLocks noChangeArrowheads="1"/>
            </p:cNvSpPr>
            <p:nvPr/>
          </p:nvSpPr>
          <p:spPr bwMode="auto">
            <a:xfrm>
              <a:off x="1008" y="258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09" name="Freeform 91"/>
            <p:cNvSpPr>
              <a:spLocks/>
            </p:cNvSpPr>
            <p:nvPr/>
          </p:nvSpPr>
          <p:spPr bwMode="auto">
            <a:xfrm>
              <a:off x="936" y="27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10" name="Oval 92"/>
            <p:cNvSpPr>
              <a:spLocks noChangeArrowheads="1"/>
            </p:cNvSpPr>
            <p:nvPr/>
          </p:nvSpPr>
          <p:spPr bwMode="auto">
            <a:xfrm>
              <a:off x="1012" y="27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11" name="Freeform 93"/>
            <p:cNvSpPr>
              <a:spLocks/>
            </p:cNvSpPr>
            <p:nvPr/>
          </p:nvSpPr>
          <p:spPr bwMode="auto">
            <a:xfrm>
              <a:off x="936" y="2960"/>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12" name="Oval 94"/>
            <p:cNvSpPr>
              <a:spLocks noChangeArrowheads="1"/>
            </p:cNvSpPr>
            <p:nvPr/>
          </p:nvSpPr>
          <p:spPr bwMode="auto">
            <a:xfrm>
              <a:off x="1012" y="2976"/>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13" name="Freeform 95"/>
            <p:cNvSpPr>
              <a:spLocks/>
            </p:cNvSpPr>
            <p:nvPr/>
          </p:nvSpPr>
          <p:spPr bwMode="auto">
            <a:xfrm>
              <a:off x="936" y="31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14" name="Oval 96"/>
            <p:cNvSpPr>
              <a:spLocks noChangeArrowheads="1"/>
            </p:cNvSpPr>
            <p:nvPr/>
          </p:nvSpPr>
          <p:spPr bwMode="auto">
            <a:xfrm>
              <a:off x="1012" y="31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15" name="Freeform 97"/>
            <p:cNvSpPr>
              <a:spLocks/>
            </p:cNvSpPr>
            <p:nvPr/>
          </p:nvSpPr>
          <p:spPr bwMode="auto">
            <a:xfrm>
              <a:off x="944" y="33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16" name="Oval 98"/>
            <p:cNvSpPr>
              <a:spLocks noChangeArrowheads="1"/>
            </p:cNvSpPr>
            <p:nvPr/>
          </p:nvSpPr>
          <p:spPr bwMode="auto">
            <a:xfrm>
              <a:off x="1020" y="33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17" name="Freeform 99"/>
            <p:cNvSpPr>
              <a:spLocks/>
            </p:cNvSpPr>
            <p:nvPr/>
          </p:nvSpPr>
          <p:spPr bwMode="auto">
            <a:xfrm>
              <a:off x="944" y="35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18" name="Oval 100"/>
            <p:cNvSpPr>
              <a:spLocks noChangeArrowheads="1"/>
            </p:cNvSpPr>
            <p:nvPr/>
          </p:nvSpPr>
          <p:spPr bwMode="auto">
            <a:xfrm>
              <a:off x="1020" y="35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grpSp>
      <p:grpSp>
        <p:nvGrpSpPr>
          <p:cNvPr id="7175" name="Group 101"/>
          <p:cNvGrpSpPr>
            <a:grpSpLocks/>
          </p:cNvGrpSpPr>
          <p:nvPr/>
        </p:nvGrpSpPr>
        <p:grpSpPr bwMode="auto">
          <a:xfrm>
            <a:off x="4152900" y="3429000"/>
            <a:ext cx="552450" cy="2260600"/>
            <a:chOff x="912" y="2184"/>
            <a:chExt cx="348" cy="1424"/>
          </a:xfrm>
        </p:grpSpPr>
        <p:sp>
          <p:nvSpPr>
            <p:cNvPr id="7187" name="Freeform 102"/>
            <p:cNvSpPr>
              <a:spLocks/>
            </p:cNvSpPr>
            <p:nvPr/>
          </p:nvSpPr>
          <p:spPr bwMode="auto">
            <a:xfrm>
              <a:off x="912" y="21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88" name="Oval 103"/>
            <p:cNvSpPr>
              <a:spLocks noChangeArrowheads="1"/>
            </p:cNvSpPr>
            <p:nvPr/>
          </p:nvSpPr>
          <p:spPr bwMode="auto">
            <a:xfrm>
              <a:off x="988" y="22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9" name="Freeform 104"/>
            <p:cNvSpPr>
              <a:spLocks/>
            </p:cNvSpPr>
            <p:nvPr/>
          </p:nvSpPr>
          <p:spPr bwMode="auto">
            <a:xfrm>
              <a:off x="920" y="2384"/>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90" name="Oval 105"/>
            <p:cNvSpPr>
              <a:spLocks noChangeArrowheads="1"/>
            </p:cNvSpPr>
            <p:nvPr/>
          </p:nvSpPr>
          <p:spPr bwMode="auto">
            <a:xfrm>
              <a:off x="996" y="2400"/>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91" name="Freeform 106"/>
            <p:cNvSpPr>
              <a:spLocks/>
            </p:cNvSpPr>
            <p:nvPr/>
          </p:nvSpPr>
          <p:spPr bwMode="auto">
            <a:xfrm>
              <a:off x="932" y="256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92" name="Oval 107"/>
            <p:cNvSpPr>
              <a:spLocks noChangeArrowheads="1"/>
            </p:cNvSpPr>
            <p:nvPr/>
          </p:nvSpPr>
          <p:spPr bwMode="auto">
            <a:xfrm>
              <a:off x="1008" y="258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93" name="Freeform 108"/>
            <p:cNvSpPr>
              <a:spLocks/>
            </p:cNvSpPr>
            <p:nvPr/>
          </p:nvSpPr>
          <p:spPr bwMode="auto">
            <a:xfrm>
              <a:off x="936" y="27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94" name="Oval 109"/>
            <p:cNvSpPr>
              <a:spLocks noChangeArrowheads="1"/>
            </p:cNvSpPr>
            <p:nvPr/>
          </p:nvSpPr>
          <p:spPr bwMode="auto">
            <a:xfrm>
              <a:off x="1012" y="27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95" name="Freeform 110"/>
            <p:cNvSpPr>
              <a:spLocks/>
            </p:cNvSpPr>
            <p:nvPr/>
          </p:nvSpPr>
          <p:spPr bwMode="auto">
            <a:xfrm>
              <a:off x="936" y="2960"/>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96" name="Oval 111"/>
            <p:cNvSpPr>
              <a:spLocks noChangeArrowheads="1"/>
            </p:cNvSpPr>
            <p:nvPr/>
          </p:nvSpPr>
          <p:spPr bwMode="auto">
            <a:xfrm>
              <a:off x="1012" y="2976"/>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97" name="Freeform 112"/>
            <p:cNvSpPr>
              <a:spLocks/>
            </p:cNvSpPr>
            <p:nvPr/>
          </p:nvSpPr>
          <p:spPr bwMode="auto">
            <a:xfrm>
              <a:off x="936" y="3152"/>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98" name="Oval 113"/>
            <p:cNvSpPr>
              <a:spLocks noChangeArrowheads="1"/>
            </p:cNvSpPr>
            <p:nvPr/>
          </p:nvSpPr>
          <p:spPr bwMode="auto">
            <a:xfrm>
              <a:off x="1012" y="3168"/>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99" name="Freeform 114"/>
            <p:cNvSpPr>
              <a:spLocks/>
            </p:cNvSpPr>
            <p:nvPr/>
          </p:nvSpPr>
          <p:spPr bwMode="auto">
            <a:xfrm>
              <a:off x="944" y="33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00" name="Oval 115"/>
            <p:cNvSpPr>
              <a:spLocks noChangeArrowheads="1"/>
            </p:cNvSpPr>
            <p:nvPr/>
          </p:nvSpPr>
          <p:spPr bwMode="auto">
            <a:xfrm>
              <a:off x="1020" y="33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201" name="Freeform 116"/>
            <p:cNvSpPr>
              <a:spLocks/>
            </p:cNvSpPr>
            <p:nvPr/>
          </p:nvSpPr>
          <p:spPr bwMode="auto">
            <a:xfrm>
              <a:off x="944" y="3528"/>
              <a:ext cx="316" cy="80"/>
            </a:xfrm>
            <a:custGeom>
              <a:avLst/>
              <a:gdLst>
                <a:gd name="T0" fmla="*/ 268 w 316"/>
                <a:gd name="T1" fmla="*/ 24 h 80"/>
                <a:gd name="T2" fmla="*/ 196 w 316"/>
                <a:gd name="T3" fmla="*/ 0 h 80"/>
                <a:gd name="T4" fmla="*/ 148 w 316"/>
                <a:gd name="T5" fmla="*/ 24 h 80"/>
                <a:gd name="T6" fmla="*/ 52 w 316"/>
                <a:gd name="T7" fmla="*/ 32 h 80"/>
                <a:gd name="T8" fmla="*/ 76 w 316"/>
                <a:gd name="T9" fmla="*/ 72 h 80"/>
                <a:gd name="T10" fmla="*/ 260 w 316"/>
                <a:gd name="T11" fmla="*/ 80 h 80"/>
                <a:gd name="T12" fmla="*/ 268 w 316"/>
                <a:gd name="T13" fmla="*/ 24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202" name="Oval 117"/>
            <p:cNvSpPr>
              <a:spLocks noChangeArrowheads="1"/>
            </p:cNvSpPr>
            <p:nvPr/>
          </p:nvSpPr>
          <p:spPr bwMode="auto">
            <a:xfrm>
              <a:off x="1020" y="3544"/>
              <a:ext cx="128" cy="48"/>
            </a:xfrm>
            <a:prstGeom prst="ellipse">
              <a:avLst/>
            </a:prstGeom>
            <a:solidFill>
              <a:schemeClr val="bg1"/>
            </a:solidFill>
            <a:ln w="9525">
              <a:solidFill>
                <a:schemeClr val="tx1"/>
              </a:solidFill>
              <a:round/>
              <a:headEnd/>
              <a:tailEnd/>
            </a:ln>
          </p:spPr>
          <p:txBody>
            <a:bodyPr wrap="none" anchor="ctr"/>
            <a:lstStyle/>
            <a:p>
              <a:endParaRPr lang="zh-TW" altLang="en-US"/>
            </a:p>
          </p:txBody>
        </p:sp>
      </p:grpSp>
      <p:sp>
        <p:nvSpPr>
          <p:cNvPr id="7176" name="Freeform 118"/>
          <p:cNvSpPr>
            <a:spLocks/>
          </p:cNvSpPr>
          <p:nvPr/>
        </p:nvSpPr>
        <p:spPr bwMode="auto">
          <a:xfrm>
            <a:off x="3124200" y="3175000"/>
            <a:ext cx="501650" cy="127000"/>
          </a:xfrm>
          <a:custGeom>
            <a:avLst/>
            <a:gdLst>
              <a:gd name="T0" fmla="*/ 425450 w 316"/>
              <a:gd name="T1" fmla="*/ 38100 h 80"/>
              <a:gd name="T2" fmla="*/ 311150 w 316"/>
              <a:gd name="T3" fmla="*/ 0 h 80"/>
              <a:gd name="T4" fmla="*/ 234950 w 316"/>
              <a:gd name="T5" fmla="*/ 38100 h 80"/>
              <a:gd name="T6" fmla="*/ 82550 w 316"/>
              <a:gd name="T7" fmla="*/ 50800 h 80"/>
              <a:gd name="T8" fmla="*/ 120650 w 316"/>
              <a:gd name="T9" fmla="*/ 114300 h 80"/>
              <a:gd name="T10" fmla="*/ 412750 w 316"/>
              <a:gd name="T11" fmla="*/ 127000 h 80"/>
              <a:gd name="T12" fmla="*/ 425450 w 316"/>
              <a:gd name="T13" fmla="*/ 38100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77" name="Oval 119"/>
          <p:cNvSpPr>
            <a:spLocks noChangeArrowheads="1"/>
          </p:cNvSpPr>
          <p:nvPr/>
        </p:nvSpPr>
        <p:spPr bwMode="auto">
          <a:xfrm>
            <a:off x="3244850" y="32004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78" name="Freeform 121"/>
          <p:cNvSpPr>
            <a:spLocks/>
          </p:cNvSpPr>
          <p:nvPr/>
        </p:nvSpPr>
        <p:spPr bwMode="auto">
          <a:xfrm>
            <a:off x="4152900" y="3162300"/>
            <a:ext cx="501650" cy="127000"/>
          </a:xfrm>
          <a:custGeom>
            <a:avLst/>
            <a:gdLst>
              <a:gd name="T0" fmla="*/ 425450 w 316"/>
              <a:gd name="T1" fmla="*/ 38100 h 80"/>
              <a:gd name="T2" fmla="*/ 311150 w 316"/>
              <a:gd name="T3" fmla="*/ 0 h 80"/>
              <a:gd name="T4" fmla="*/ 234950 w 316"/>
              <a:gd name="T5" fmla="*/ 38100 h 80"/>
              <a:gd name="T6" fmla="*/ 82550 w 316"/>
              <a:gd name="T7" fmla="*/ 50800 h 80"/>
              <a:gd name="T8" fmla="*/ 120650 w 316"/>
              <a:gd name="T9" fmla="*/ 114300 h 80"/>
              <a:gd name="T10" fmla="*/ 412750 w 316"/>
              <a:gd name="T11" fmla="*/ 127000 h 80"/>
              <a:gd name="T12" fmla="*/ 425450 w 316"/>
              <a:gd name="T13" fmla="*/ 38100 h 80"/>
              <a:gd name="T14" fmla="*/ 0 60000 65536"/>
              <a:gd name="T15" fmla="*/ 0 60000 65536"/>
              <a:gd name="T16" fmla="*/ 0 60000 65536"/>
              <a:gd name="T17" fmla="*/ 0 60000 65536"/>
              <a:gd name="T18" fmla="*/ 0 60000 65536"/>
              <a:gd name="T19" fmla="*/ 0 60000 65536"/>
              <a:gd name="T20" fmla="*/ 0 60000 65536"/>
              <a:gd name="T21" fmla="*/ 0 w 316"/>
              <a:gd name="T22" fmla="*/ 0 h 80"/>
              <a:gd name="T23" fmla="*/ 316 w 316"/>
              <a:gd name="T24" fmla="*/ 80 h 8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316" h="80">
                <a:moveTo>
                  <a:pt x="268" y="24"/>
                </a:moveTo>
                <a:cubicBezTo>
                  <a:pt x="243" y="11"/>
                  <a:pt x="216" y="0"/>
                  <a:pt x="196" y="0"/>
                </a:cubicBezTo>
                <a:cubicBezTo>
                  <a:pt x="133" y="4"/>
                  <a:pt x="213" y="11"/>
                  <a:pt x="148" y="24"/>
                </a:cubicBezTo>
                <a:cubicBezTo>
                  <a:pt x="117" y="30"/>
                  <a:pt x="84" y="29"/>
                  <a:pt x="52" y="32"/>
                </a:cubicBezTo>
                <a:cubicBezTo>
                  <a:pt x="0" y="49"/>
                  <a:pt x="16" y="69"/>
                  <a:pt x="76" y="72"/>
                </a:cubicBezTo>
                <a:cubicBezTo>
                  <a:pt x="167" y="76"/>
                  <a:pt x="169" y="77"/>
                  <a:pt x="260" y="80"/>
                </a:cubicBezTo>
                <a:cubicBezTo>
                  <a:pt x="316" y="63"/>
                  <a:pt x="259" y="39"/>
                  <a:pt x="268" y="24"/>
                </a:cubicBezTo>
                <a:close/>
              </a:path>
            </a:pathLst>
          </a:custGeom>
          <a:solidFill>
            <a:srgbClr val="DDDDDD"/>
          </a:solidFill>
          <a:ln w="9525">
            <a:solidFill>
              <a:schemeClr val="tx1"/>
            </a:solidFill>
            <a:round/>
            <a:headEnd/>
            <a:tailEnd/>
          </a:ln>
        </p:spPr>
        <p:txBody>
          <a:bodyPr/>
          <a:lstStyle/>
          <a:p>
            <a:endParaRPr lang="en-US"/>
          </a:p>
        </p:txBody>
      </p:sp>
      <p:sp>
        <p:nvSpPr>
          <p:cNvPr id="7179" name="Oval 122"/>
          <p:cNvSpPr>
            <a:spLocks noChangeArrowheads="1"/>
          </p:cNvSpPr>
          <p:nvPr/>
        </p:nvSpPr>
        <p:spPr bwMode="auto">
          <a:xfrm>
            <a:off x="4273550" y="31877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0" name="Oval 58"/>
          <p:cNvSpPr>
            <a:spLocks noChangeArrowheads="1"/>
          </p:cNvSpPr>
          <p:nvPr/>
        </p:nvSpPr>
        <p:spPr bwMode="auto">
          <a:xfrm>
            <a:off x="5562600" y="3200400"/>
            <a:ext cx="609600" cy="609600"/>
          </a:xfrm>
          <a:prstGeom prst="ellipse">
            <a:avLst/>
          </a:prstGeom>
          <a:solidFill>
            <a:srgbClr val="DDDDDD"/>
          </a:solidFill>
          <a:ln w="9525">
            <a:solidFill>
              <a:schemeClr val="tx1"/>
            </a:solidFill>
            <a:round/>
            <a:headEnd/>
            <a:tailEnd/>
          </a:ln>
        </p:spPr>
        <p:txBody>
          <a:bodyPr wrap="none" anchor="ctr"/>
          <a:lstStyle/>
          <a:p>
            <a:endParaRPr lang="zh-TW" altLang="en-US"/>
          </a:p>
        </p:txBody>
      </p:sp>
      <p:sp>
        <p:nvSpPr>
          <p:cNvPr id="7181" name="Oval 59"/>
          <p:cNvSpPr>
            <a:spLocks noChangeArrowheads="1"/>
          </p:cNvSpPr>
          <p:nvPr/>
        </p:nvSpPr>
        <p:spPr bwMode="auto">
          <a:xfrm rot="1951931">
            <a:off x="5918200" y="34290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2" name="Oval 60"/>
          <p:cNvSpPr>
            <a:spLocks noChangeArrowheads="1"/>
          </p:cNvSpPr>
          <p:nvPr/>
        </p:nvSpPr>
        <p:spPr bwMode="auto">
          <a:xfrm rot="-1854166">
            <a:off x="5562600" y="34290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3" name="Oval 61"/>
          <p:cNvSpPr>
            <a:spLocks noChangeArrowheads="1"/>
          </p:cNvSpPr>
          <p:nvPr/>
        </p:nvSpPr>
        <p:spPr bwMode="auto">
          <a:xfrm rot="2809948">
            <a:off x="5575300" y="36449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4" name="Oval 62"/>
          <p:cNvSpPr>
            <a:spLocks noChangeArrowheads="1"/>
          </p:cNvSpPr>
          <p:nvPr/>
        </p:nvSpPr>
        <p:spPr bwMode="auto">
          <a:xfrm rot="-1177331">
            <a:off x="5791200" y="3657600"/>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5" name="Oval 63"/>
          <p:cNvSpPr>
            <a:spLocks noChangeArrowheads="1"/>
          </p:cNvSpPr>
          <p:nvPr/>
        </p:nvSpPr>
        <p:spPr bwMode="auto">
          <a:xfrm rot="4372042">
            <a:off x="5924550" y="3584575"/>
            <a:ext cx="203200" cy="76200"/>
          </a:xfrm>
          <a:prstGeom prst="ellipse">
            <a:avLst/>
          </a:prstGeom>
          <a:solidFill>
            <a:schemeClr val="bg1"/>
          </a:solidFill>
          <a:ln w="9525">
            <a:solidFill>
              <a:schemeClr val="tx1"/>
            </a:solidFill>
            <a:round/>
            <a:headEnd/>
            <a:tailEnd/>
          </a:ln>
        </p:spPr>
        <p:txBody>
          <a:bodyPr wrap="none" anchor="ctr"/>
          <a:lstStyle/>
          <a:p>
            <a:endParaRPr lang="zh-TW" altLang="en-US"/>
          </a:p>
        </p:txBody>
      </p:sp>
      <p:sp>
        <p:nvSpPr>
          <p:cNvPr id="7186" name="Rectangle 85"/>
          <p:cNvSpPr>
            <a:spLocks noChangeArrowheads="1"/>
          </p:cNvSpPr>
          <p:nvPr/>
        </p:nvSpPr>
        <p:spPr bwMode="auto">
          <a:xfrm>
            <a:off x="838200" y="685800"/>
            <a:ext cx="6858000" cy="646113"/>
          </a:xfrm>
          <a:prstGeom prst="rect">
            <a:avLst/>
          </a:prstGeom>
          <a:noFill/>
          <a:ln w="9525">
            <a:noFill/>
            <a:miter lim="800000"/>
            <a:headEnd/>
            <a:tailEnd/>
          </a:ln>
        </p:spPr>
        <p:txBody>
          <a:bodyPr>
            <a:spAutoFit/>
          </a:bodyPr>
          <a:lstStyle/>
          <a:p>
            <a:r>
              <a:rPr lang="en-US">
                <a:solidFill>
                  <a:srgbClr val="FF0000"/>
                </a:solidFill>
                <a:latin typeface="Calibri" pitchFamily="34" charset="0"/>
              </a:rPr>
              <a:t>As a first step, the embryos are aligned over a thin layer of glycerin jelly</a:t>
            </a:r>
            <a:r>
              <a:rPr lang="en-US">
                <a:latin typeface="Calibri" pitchFamily="34" charset="0"/>
              </a:rPr>
              <a:t>, and then covered with a second layer of this media (P2).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1"/>
          <p:cNvSpPr>
            <a:spLocks noChangeArrowheads="1"/>
          </p:cNvSpPr>
          <p:nvPr/>
        </p:nvSpPr>
        <p:spPr bwMode="auto">
          <a:xfrm>
            <a:off x="0" y="3048000"/>
            <a:ext cx="9220200" cy="2819400"/>
          </a:xfrm>
          <a:prstGeom prst="rect">
            <a:avLst/>
          </a:prstGeom>
          <a:solidFill>
            <a:srgbClr val="BBE0E3">
              <a:alpha val="47058"/>
            </a:srgbClr>
          </a:solidFill>
          <a:ln w="9525">
            <a:solidFill>
              <a:schemeClr val="tx1"/>
            </a:solidFill>
            <a:miter lim="800000"/>
            <a:headEnd/>
            <a:tailEnd/>
          </a:ln>
        </p:spPr>
        <p:txBody>
          <a:bodyPr wrap="none" anchor="ctr"/>
          <a:lstStyle/>
          <a:p>
            <a:endParaRPr lang="en-US">
              <a:latin typeface="Calibri" pitchFamily="34" charset="0"/>
            </a:endParaRPr>
          </a:p>
        </p:txBody>
      </p:sp>
      <p:sp>
        <p:nvSpPr>
          <p:cNvPr id="8195" name="Oval 3"/>
          <p:cNvSpPr>
            <a:spLocks noChangeArrowheads="1"/>
          </p:cNvSpPr>
          <p:nvPr/>
        </p:nvSpPr>
        <p:spPr bwMode="auto">
          <a:xfrm>
            <a:off x="2108200" y="32258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196" name="Oval 4"/>
          <p:cNvSpPr>
            <a:spLocks noChangeArrowheads="1"/>
          </p:cNvSpPr>
          <p:nvPr/>
        </p:nvSpPr>
        <p:spPr bwMode="auto">
          <a:xfrm>
            <a:off x="2101850" y="34925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197" name="Oval 5"/>
          <p:cNvSpPr>
            <a:spLocks noChangeArrowheads="1"/>
          </p:cNvSpPr>
          <p:nvPr/>
        </p:nvSpPr>
        <p:spPr bwMode="auto">
          <a:xfrm>
            <a:off x="2114550" y="38100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198" name="Oval 6"/>
          <p:cNvSpPr>
            <a:spLocks noChangeArrowheads="1"/>
          </p:cNvSpPr>
          <p:nvPr/>
        </p:nvSpPr>
        <p:spPr bwMode="auto">
          <a:xfrm>
            <a:off x="2133600" y="4102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199" name="Oval 7"/>
          <p:cNvSpPr>
            <a:spLocks noChangeArrowheads="1"/>
          </p:cNvSpPr>
          <p:nvPr/>
        </p:nvSpPr>
        <p:spPr bwMode="auto">
          <a:xfrm>
            <a:off x="2139950" y="43942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0" name="Oval 8"/>
          <p:cNvSpPr>
            <a:spLocks noChangeArrowheads="1"/>
          </p:cNvSpPr>
          <p:nvPr/>
        </p:nvSpPr>
        <p:spPr bwMode="auto">
          <a:xfrm>
            <a:off x="2139950" y="47244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1" name="Oval 9"/>
          <p:cNvSpPr>
            <a:spLocks noChangeArrowheads="1"/>
          </p:cNvSpPr>
          <p:nvPr/>
        </p:nvSpPr>
        <p:spPr bwMode="auto">
          <a:xfrm>
            <a:off x="2139950" y="50292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2" name="Oval 10"/>
          <p:cNvSpPr>
            <a:spLocks noChangeArrowheads="1"/>
          </p:cNvSpPr>
          <p:nvPr/>
        </p:nvSpPr>
        <p:spPr bwMode="auto">
          <a:xfrm>
            <a:off x="2152650" y="53086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3" name="Oval 11"/>
          <p:cNvSpPr>
            <a:spLocks noChangeArrowheads="1"/>
          </p:cNvSpPr>
          <p:nvPr/>
        </p:nvSpPr>
        <p:spPr bwMode="auto">
          <a:xfrm>
            <a:off x="2152650" y="5626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4" name="Oval 12"/>
          <p:cNvSpPr>
            <a:spLocks noChangeArrowheads="1"/>
          </p:cNvSpPr>
          <p:nvPr/>
        </p:nvSpPr>
        <p:spPr bwMode="auto">
          <a:xfrm>
            <a:off x="3232150" y="34925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5" name="Oval 13"/>
          <p:cNvSpPr>
            <a:spLocks noChangeArrowheads="1"/>
          </p:cNvSpPr>
          <p:nvPr/>
        </p:nvSpPr>
        <p:spPr bwMode="auto">
          <a:xfrm>
            <a:off x="3244850" y="38100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6" name="Oval 14"/>
          <p:cNvSpPr>
            <a:spLocks noChangeArrowheads="1"/>
          </p:cNvSpPr>
          <p:nvPr/>
        </p:nvSpPr>
        <p:spPr bwMode="auto">
          <a:xfrm>
            <a:off x="3263900" y="4102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7" name="Oval 15"/>
          <p:cNvSpPr>
            <a:spLocks noChangeArrowheads="1"/>
          </p:cNvSpPr>
          <p:nvPr/>
        </p:nvSpPr>
        <p:spPr bwMode="auto">
          <a:xfrm>
            <a:off x="3270250" y="43942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8" name="Oval 16"/>
          <p:cNvSpPr>
            <a:spLocks noChangeArrowheads="1"/>
          </p:cNvSpPr>
          <p:nvPr/>
        </p:nvSpPr>
        <p:spPr bwMode="auto">
          <a:xfrm>
            <a:off x="3270250" y="47244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09" name="Oval 17"/>
          <p:cNvSpPr>
            <a:spLocks noChangeArrowheads="1"/>
          </p:cNvSpPr>
          <p:nvPr/>
        </p:nvSpPr>
        <p:spPr bwMode="auto">
          <a:xfrm>
            <a:off x="3270250" y="50292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0" name="Oval 18"/>
          <p:cNvSpPr>
            <a:spLocks noChangeArrowheads="1"/>
          </p:cNvSpPr>
          <p:nvPr/>
        </p:nvSpPr>
        <p:spPr bwMode="auto">
          <a:xfrm>
            <a:off x="3282950" y="53086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1" name="Oval 19"/>
          <p:cNvSpPr>
            <a:spLocks noChangeArrowheads="1"/>
          </p:cNvSpPr>
          <p:nvPr/>
        </p:nvSpPr>
        <p:spPr bwMode="auto">
          <a:xfrm>
            <a:off x="3282950" y="5626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2" name="Oval 20"/>
          <p:cNvSpPr>
            <a:spLocks noChangeArrowheads="1"/>
          </p:cNvSpPr>
          <p:nvPr/>
        </p:nvSpPr>
        <p:spPr bwMode="auto">
          <a:xfrm>
            <a:off x="4273550" y="34544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3" name="Oval 21"/>
          <p:cNvSpPr>
            <a:spLocks noChangeArrowheads="1"/>
          </p:cNvSpPr>
          <p:nvPr/>
        </p:nvSpPr>
        <p:spPr bwMode="auto">
          <a:xfrm>
            <a:off x="4286250" y="37719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4" name="Oval 22"/>
          <p:cNvSpPr>
            <a:spLocks noChangeArrowheads="1"/>
          </p:cNvSpPr>
          <p:nvPr/>
        </p:nvSpPr>
        <p:spPr bwMode="auto">
          <a:xfrm>
            <a:off x="4305300" y="40640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5" name="Oval 23"/>
          <p:cNvSpPr>
            <a:spLocks noChangeArrowheads="1"/>
          </p:cNvSpPr>
          <p:nvPr/>
        </p:nvSpPr>
        <p:spPr bwMode="auto">
          <a:xfrm>
            <a:off x="4311650" y="4356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6" name="Oval 24"/>
          <p:cNvSpPr>
            <a:spLocks noChangeArrowheads="1"/>
          </p:cNvSpPr>
          <p:nvPr/>
        </p:nvSpPr>
        <p:spPr bwMode="auto">
          <a:xfrm>
            <a:off x="4311650" y="46863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7" name="Oval 25"/>
          <p:cNvSpPr>
            <a:spLocks noChangeArrowheads="1"/>
          </p:cNvSpPr>
          <p:nvPr/>
        </p:nvSpPr>
        <p:spPr bwMode="auto">
          <a:xfrm>
            <a:off x="4311650" y="49911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8" name="Oval 26"/>
          <p:cNvSpPr>
            <a:spLocks noChangeArrowheads="1"/>
          </p:cNvSpPr>
          <p:nvPr/>
        </p:nvSpPr>
        <p:spPr bwMode="auto">
          <a:xfrm>
            <a:off x="4324350" y="52705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19" name="Oval 27"/>
          <p:cNvSpPr>
            <a:spLocks noChangeArrowheads="1"/>
          </p:cNvSpPr>
          <p:nvPr/>
        </p:nvSpPr>
        <p:spPr bwMode="auto">
          <a:xfrm>
            <a:off x="4324350" y="55880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20" name="Oval 28"/>
          <p:cNvSpPr>
            <a:spLocks noChangeArrowheads="1"/>
          </p:cNvSpPr>
          <p:nvPr/>
        </p:nvSpPr>
        <p:spPr bwMode="auto">
          <a:xfrm>
            <a:off x="3244850" y="32004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21" name="Oval 29"/>
          <p:cNvSpPr>
            <a:spLocks noChangeArrowheads="1"/>
          </p:cNvSpPr>
          <p:nvPr/>
        </p:nvSpPr>
        <p:spPr bwMode="auto">
          <a:xfrm>
            <a:off x="4273550" y="3187700"/>
            <a:ext cx="203200" cy="76200"/>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sp>
        <p:nvSpPr>
          <p:cNvPr id="8222" name="Freeform 32"/>
          <p:cNvSpPr>
            <a:spLocks/>
          </p:cNvSpPr>
          <p:nvPr/>
        </p:nvSpPr>
        <p:spPr bwMode="auto">
          <a:xfrm>
            <a:off x="1600200" y="3124200"/>
            <a:ext cx="3898900" cy="2667000"/>
          </a:xfrm>
          <a:custGeom>
            <a:avLst/>
            <a:gdLst>
              <a:gd name="T0" fmla="*/ 544353732 w 2456"/>
              <a:gd name="T1" fmla="*/ 55465456 h 1832"/>
              <a:gd name="T2" fmla="*/ 423386280 w 2456"/>
              <a:gd name="T3" fmla="*/ 388258212 h 1832"/>
              <a:gd name="T4" fmla="*/ 302418729 w 2456"/>
              <a:gd name="T5" fmla="*/ 1497567050 h 1832"/>
              <a:gd name="T6" fmla="*/ 423386280 w 2456"/>
              <a:gd name="T7" fmla="*/ 2147483647 h 1832"/>
              <a:gd name="T8" fmla="*/ 786288636 w 2456"/>
              <a:gd name="T9" fmla="*/ 2147483647 h 1832"/>
              <a:gd name="T10" fmla="*/ 1995963750 w 2456"/>
              <a:gd name="T11" fmla="*/ 2147483647 h 1832"/>
              <a:gd name="T12" fmla="*/ 2147483647 w 2456"/>
              <a:gd name="T13" fmla="*/ 2147483647 h 1832"/>
              <a:gd name="T14" fmla="*/ 2147483647 w 2456"/>
              <a:gd name="T15" fmla="*/ 2147483647 h 1832"/>
              <a:gd name="T16" fmla="*/ 2147483647 w 2456"/>
              <a:gd name="T17" fmla="*/ 2147483647 h 1832"/>
              <a:gd name="T18" fmla="*/ 2147483647 w 2456"/>
              <a:gd name="T19" fmla="*/ 2147483647 h 1832"/>
              <a:gd name="T20" fmla="*/ 2147483647 w 2456"/>
              <a:gd name="T21" fmla="*/ 2147483647 h 1832"/>
              <a:gd name="T22" fmla="*/ 2147483647 w 2456"/>
              <a:gd name="T23" fmla="*/ 2147483647 h 1832"/>
              <a:gd name="T24" fmla="*/ 2147483647 w 2456"/>
              <a:gd name="T25" fmla="*/ 942912722 h 1832"/>
              <a:gd name="T26" fmla="*/ 2147483647 w 2456"/>
              <a:gd name="T27" fmla="*/ 277327255 h 1832"/>
              <a:gd name="T28" fmla="*/ 2147483647 w 2456"/>
              <a:gd name="T29" fmla="*/ 55465456 h 1832"/>
              <a:gd name="T30" fmla="*/ 786288636 w 2456"/>
              <a:gd name="T31" fmla="*/ 55465456 h 1832"/>
              <a:gd name="T32" fmla="*/ 665321184 w 2456"/>
              <a:gd name="T33" fmla="*/ 55465456 h 1832"/>
              <a:gd name="T34" fmla="*/ 544353732 w 2456"/>
              <a:gd name="T35" fmla="*/ 55465456 h 1832"/>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2456"/>
              <a:gd name="T55" fmla="*/ 0 h 1832"/>
              <a:gd name="T56" fmla="*/ 2456 w 2456"/>
              <a:gd name="T57" fmla="*/ 1832 h 1832"/>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2456" h="1832">
                <a:moveTo>
                  <a:pt x="216" y="24"/>
                </a:moveTo>
                <a:cubicBezTo>
                  <a:pt x="200" y="48"/>
                  <a:pt x="184" y="64"/>
                  <a:pt x="168" y="168"/>
                </a:cubicBezTo>
                <a:cubicBezTo>
                  <a:pt x="152" y="272"/>
                  <a:pt x="120" y="456"/>
                  <a:pt x="120" y="648"/>
                </a:cubicBezTo>
                <a:cubicBezTo>
                  <a:pt x="120" y="840"/>
                  <a:pt x="136" y="1136"/>
                  <a:pt x="168" y="1320"/>
                </a:cubicBezTo>
                <a:cubicBezTo>
                  <a:pt x="200" y="1504"/>
                  <a:pt x="208" y="1672"/>
                  <a:pt x="312" y="1752"/>
                </a:cubicBezTo>
                <a:cubicBezTo>
                  <a:pt x="416" y="1832"/>
                  <a:pt x="648" y="1792"/>
                  <a:pt x="792" y="1800"/>
                </a:cubicBezTo>
                <a:cubicBezTo>
                  <a:pt x="936" y="1808"/>
                  <a:pt x="968" y="1800"/>
                  <a:pt x="1176" y="1800"/>
                </a:cubicBezTo>
                <a:cubicBezTo>
                  <a:pt x="1384" y="1800"/>
                  <a:pt x="1872" y="1808"/>
                  <a:pt x="2040" y="1800"/>
                </a:cubicBezTo>
                <a:cubicBezTo>
                  <a:pt x="2208" y="1792"/>
                  <a:pt x="2152" y="1800"/>
                  <a:pt x="2184" y="1752"/>
                </a:cubicBezTo>
                <a:cubicBezTo>
                  <a:pt x="2216" y="1704"/>
                  <a:pt x="2240" y="1592"/>
                  <a:pt x="2232" y="1512"/>
                </a:cubicBezTo>
                <a:cubicBezTo>
                  <a:pt x="2224" y="1432"/>
                  <a:pt x="2136" y="1368"/>
                  <a:pt x="2136" y="1272"/>
                </a:cubicBezTo>
                <a:cubicBezTo>
                  <a:pt x="2136" y="1176"/>
                  <a:pt x="2200" y="1080"/>
                  <a:pt x="2232" y="936"/>
                </a:cubicBezTo>
                <a:cubicBezTo>
                  <a:pt x="2264" y="792"/>
                  <a:pt x="2328" y="544"/>
                  <a:pt x="2328" y="408"/>
                </a:cubicBezTo>
                <a:cubicBezTo>
                  <a:pt x="2328" y="272"/>
                  <a:pt x="2264" y="184"/>
                  <a:pt x="2232" y="120"/>
                </a:cubicBezTo>
                <a:cubicBezTo>
                  <a:pt x="2200" y="56"/>
                  <a:pt x="2456" y="40"/>
                  <a:pt x="2136" y="24"/>
                </a:cubicBezTo>
                <a:cubicBezTo>
                  <a:pt x="1816" y="8"/>
                  <a:pt x="624" y="24"/>
                  <a:pt x="312" y="24"/>
                </a:cubicBezTo>
                <a:cubicBezTo>
                  <a:pt x="0" y="24"/>
                  <a:pt x="280" y="24"/>
                  <a:pt x="264" y="24"/>
                </a:cubicBezTo>
                <a:cubicBezTo>
                  <a:pt x="248" y="24"/>
                  <a:pt x="232" y="0"/>
                  <a:pt x="216" y="24"/>
                </a:cubicBezTo>
                <a:close/>
              </a:path>
            </a:pathLst>
          </a:custGeom>
          <a:solidFill>
            <a:srgbClr val="BBE0E3">
              <a:alpha val="54901"/>
            </a:srgbClr>
          </a:solidFill>
          <a:ln w="9525">
            <a:solidFill>
              <a:schemeClr val="bg2"/>
            </a:solidFill>
            <a:round/>
            <a:headEnd/>
            <a:tailEnd/>
          </a:ln>
        </p:spPr>
        <p:txBody>
          <a:bodyPr/>
          <a:lstStyle/>
          <a:p>
            <a:endParaRPr lang="en-US"/>
          </a:p>
        </p:txBody>
      </p:sp>
      <p:sp>
        <p:nvSpPr>
          <p:cNvPr id="8223" name="Rectangle 85"/>
          <p:cNvSpPr>
            <a:spLocks noChangeArrowheads="1"/>
          </p:cNvSpPr>
          <p:nvPr/>
        </p:nvSpPr>
        <p:spPr bwMode="auto">
          <a:xfrm>
            <a:off x="838200" y="685800"/>
            <a:ext cx="6858000" cy="646113"/>
          </a:xfrm>
          <a:prstGeom prst="rect">
            <a:avLst/>
          </a:prstGeom>
          <a:noFill/>
          <a:ln w="9525">
            <a:noFill/>
            <a:miter lim="800000"/>
            <a:headEnd/>
            <a:tailEnd/>
          </a:ln>
        </p:spPr>
        <p:txBody>
          <a:bodyPr>
            <a:spAutoFit/>
          </a:bodyPr>
          <a:lstStyle/>
          <a:p>
            <a:r>
              <a:rPr lang="en-US">
                <a:latin typeface="Calibri" pitchFamily="34" charset="0"/>
              </a:rPr>
              <a:t>As a first step, the embryos are aligned over a thin layer of glycerin jelly, </a:t>
            </a:r>
            <a:r>
              <a:rPr lang="en-US">
                <a:solidFill>
                  <a:srgbClr val="FF0000"/>
                </a:solidFill>
                <a:latin typeface="Calibri" pitchFamily="34" charset="0"/>
              </a:rPr>
              <a:t>and then covered with a second layer of this media (P2).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ChangeArrowheads="1"/>
          </p:cNvSpPr>
          <p:nvPr/>
        </p:nvSpPr>
        <p:spPr bwMode="auto">
          <a:xfrm>
            <a:off x="76200" y="3733800"/>
            <a:ext cx="7772400" cy="277813"/>
          </a:xfrm>
          <a:prstGeom prst="rect">
            <a:avLst/>
          </a:prstGeom>
          <a:solidFill>
            <a:srgbClr val="BBE0E3">
              <a:alpha val="43921"/>
            </a:srgbClr>
          </a:solidFill>
          <a:ln w="9525">
            <a:solidFill>
              <a:schemeClr val="tx1"/>
            </a:solidFill>
            <a:miter lim="800000"/>
            <a:headEnd/>
            <a:tailEnd/>
          </a:ln>
        </p:spPr>
        <p:txBody>
          <a:bodyPr wrap="none" anchor="ctr"/>
          <a:lstStyle/>
          <a:p>
            <a:endParaRPr lang="en-US">
              <a:latin typeface="Calibri" pitchFamily="34" charset="0"/>
            </a:endParaRPr>
          </a:p>
        </p:txBody>
      </p:sp>
      <p:sp>
        <p:nvSpPr>
          <p:cNvPr id="9219" name="Freeform 4"/>
          <p:cNvSpPr>
            <a:spLocks/>
          </p:cNvSpPr>
          <p:nvPr/>
        </p:nvSpPr>
        <p:spPr bwMode="auto">
          <a:xfrm>
            <a:off x="76200" y="2514600"/>
            <a:ext cx="8991600" cy="1228725"/>
          </a:xfrm>
          <a:custGeom>
            <a:avLst/>
            <a:gdLst>
              <a:gd name="T0" fmla="*/ 0 w 4643"/>
              <a:gd name="T1" fmla="*/ 2147483647 h 637"/>
              <a:gd name="T2" fmla="*/ 2147483647 w 4643"/>
              <a:gd name="T3" fmla="*/ 48369711 h 637"/>
              <a:gd name="T4" fmla="*/ 2147483647 w 4643"/>
              <a:gd name="T5" fmla="*/ 0 h 637"/>
              <a:gd name="T6" fmla="*/ 2147483647 w 4643"/>
              <a:gd name="T7" fmla="*/ 2147483647 h 637"/>
              <a:gd name="T8" fmla="*/ 0 60000 65536"/>
              <a:gd name="T9" fmla="*/ 0 60000 65536"/>
              <a:gd name="T10" fmla="*/ 0 60000 65536"/>
              <a:gd name="T11" fmla="*/ 0 60000 65536"/>
              <a:gd name="T12" fmla="*/ 0 w 4643"/>
              <a:gd name="T13" fmla="*/ 0 h 637"/>
              <a:gd name="T14" fmla="*/ 4643 w 4643"/>
              <a:gd name="T15" fmla="*/ 637 h 637"/>
            </a:gdLst>
            <a:ahLst/>
            <a:cxnLst>
              <a:cxn ang="T8">
                <a:pos x="T0" y="T1"/>
              </a:cxn>
              <a:cxn ang="T9">
                <a:pos x="T2" y="T3"/>
              </a:cxn>
              <a:cxn ang="T10">
                <a:pos x="T4" y="T5"/>
              </a:cxn>
              <a:cxn ang="T11">
                <a:pos x="T6" y="T7"/>
              </a:cxn>
            </a:cxnLst>
            <a:rect l="T12" t="T13" r="T14" b="T15"/>
            <a:pathLst>
              <a:path w="4643" h="637">
                <a:moveTo>
                  <a:pt x="0" y="637"/>
                </a:moveTo>
                <a:lnTo>
                  <a:pt x="1056" y="13"/>
                </a:lnTo>
                <a:lnTo>
                  <a:pt x="4643" y="0"/>
                </a:lnTo>
                <a:lnTo>
                  <a:pt x="4032" y="637"/>
                </a:lnTo>
              </a:path>
            </a:pathLst>
          </a:custGeom>
          <a:solidFill>
            <a:srgbClr val="BBE0E3">
              <a:alpha val="27843"/>
            </a:srgbClr>
          </a:solidFill>
          <a:ln w="9525">
            <a:solidFill>
              <a:schemeClr val="tx1"/>
            </a:solidFill>
            <a:round/>
            <a:headEnd/>
            <a:tailEnd/>
          </a:ln>
        </p:spPr>
        <p:txBody>
          <a:bodyPr/>
          <a:lstStyle/>
          <a:p>
            <a:endParaRPr lang="en-US"/>
          </a:p>
        </p:txBody>
      </p:sp>
      <p:grpSp>
        <p:nvGrpSpPr>
          <p:cNvPr id="9220" name="Group 5"/>
          <p:cNvGrpSpPr>
            <a:grpSpLocks/>
          </p:cNvGrpSpPr>
          <p:nvPr/>
        </p:nvGrpSpPr>
        <p:grpSpPr bwMode="auto">
          <a:xfrm>
            <a:off x="1752600" y="2209800"/>
            <a:ext cx="1981200" cy="1524000"/>
            <a:chOff x="1104" y="1392"/>
            <a:chExt cx="1248" cy="960"/>
          </a:xfrm>
        </p:grpSpPr>
        <p:sp>
          <p:nvSpPr>
            <p:cNvPr id="9267" name="Freeform 6"/>
            <p:cNvSpPr>
              <a:spLocks/>
            </p:cNvSpPr>
            <p:nvPr/>
          </p:nvSpPr>
          <p:spPr bwMode="auto">
            <a:xfrm>
              <a:off x="1104" y="1536"/>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9268" name="Freeform 7"/>
            <p:cNvSpPr>
              <a:spLocks/>
            </p:cNvSpPr>
            <p:nvPr/>
          </p:nvSpPr>
          <p:spPr bwMode="auto">
            <a:xfrm>
              <a:off x="1104"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9269" name="Freeform 8"/>
            <p:cNvSpPr>
              <a:spLocks/>
            </p:cNvSpPr>
            <p:nvPr/>
          </p:nvSpPr>
          <p:spPr bwMode="auto">
            <a:xfrm>
              <a:off x="2016" y="1392"/>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lnTo>
                    <a:pt x="0" y="0"/>
                  </a:lnTo>
                  <a:close/>
                </a:path>
              </a:pathLst>
            </a:custGeom>
            <a:solidFill>
              <a:srgbClr val="BBE0E3">
                <a:alpha val="50195"/>
              </a:srgbClr>
            </a:solidFill>
            <a:ln w="9525">
              <a:solidFill>
                <a:schemeClr val="tx1"/>
              </a:solidFill>
              <a:round/>
              <a:headEnd/>
              <a:tailEnd/>
            </a:ln>
          </p:spPr>
          <p:txBody>
            <a:bodyPr/>
            <a:lstStyle/>
            <a:p>
              <a:endParaRPr lang="en-US"/>
            </a:p>
          </p:txBody>
        </p:sp>
        <p:sp>
          <p:nvSpPr>
            <p:cNvPr id="9270" name="Freeform 9"/>
            <p:cNvSpPr>
              <a:spLocks/>
            </p:cNvSpPr>
            <p:nvPr/>
          </p:nvSpPr>
          <p:spPr bwMode="auto">
            <a:xfrm>
              <a:off x="1104" y="1584"/>
              <a:ext cx="1248" cy="768"/>
            </a:xfrm>
            <a:custGeom>
              <a:avLst/>
              <a:gdLst>
                <a:gd name="T0" fmla="*/ 0 w 1248"/>
                <a:gd name="T1" fmla="*/ 768 h 768"/>
                <a:gd name="T2" fmla="*/ 336 w 1248"/>
                <a:gd name="T3" fmla="*/ 768 h 768"/>
                <a:gd name="T4" fmla="*/ 1248 w 1248"/>
                <a:gd name="T5" fmla="*/ 0 h 768"/>
                <a:gd name="T6" fmla="*/ 912 w 1248"/>
                <a:gd name="T7" fmla="*/ 0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336" y="768"/>
                  </a:lnTo>
                  <a:lnTo>
                    <a:pt x="1248" y="0"/>
                  </a:lnTo>
                  <a:lnTo>
                    <a:pt x="912" y="0"/>
                  </a:lnTo>
                  <a:lnTo>
                    <a:pt x="0" y="768"/>
                  </a:lnTo>
                  <a:close/>
                </a:path>
              </a:pathLst>
            </a:custGeom>
            <a:solidFill>
              <a:srgbClr val="BBE0E3">
                <a:alpha val="50195"/>
              </a:srgbClr>
            </a:solidFill>
            <a:ln w="9525">
              <a:solidFill>
                <a:schemeClr val="tx1"/>
              </a:solidFill>
              <a:round/>
              <a:headEnd/>
              <a:tailEnd/>
            </a:ln>
          </p:spPr>
          <p:txBody>
            <a:bodyPr/>
            <a:lstStyle/>
            <a:p>
              <a:endParaRPr lang="en-US"/>
            </a:p>
          </p:txBody>
        </p:sp>
        <p:sp>
          <p:nvSpPr>
            <p:cNvPr id="9271" name="Freeform 10"/>
            <p:cNvSpPr>
              <a:spLocks/>
            </p:cNvSpPr>
            <p:nvPr/>
          </p:nvSpPr>
          <p:spPr bwMode="auto">
            <a:xfrm>
              <a:off x="1104" y="1392"/>
              <a:ext cx="912" cy="960"/>
            </a:xfrm>
            <a:custGeom>
              <a:avLst/>
              <a:gdLst>
                <a:gd name="T0" fmla="*/ 912 w 912"/>
                <a:gd name="T1" fmla="*/ 0 h 960"/>
                <a:gd name="T2" fmla="*/ 912 w 912"/>
                <a:gd name="T3" fmla="*/ 192 h 960"/>
                <a:gd name="T4" fmla="*/ 0 w 912"/>
                <a:gd name="T5" fmla="*/ 960 h 960"/>
                <a:gd name="T6" fmla="*/ 0 w 912"/>
                <a:gd name="T7" fmla="*/ 768 h 960"/>
                <a:gd name="T8" fmla="*/ 912 w 912"/>
                <a:gd name="T9" fmla="*/ 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912" y="0"/>
                  </a:moveTo>
                  <a:lnTo>
                    <a:pt x="912" y="192"/>
                  </a:lnTo>
                  <a:lnTo>
                    <a:pt x="0" y="960"/>
                  </a:lnTo>
                  <a:lnTo>
                    <a:pt x="0" y="768"/>
                  </a:lnTo>
                  <a:lnTo>
                    <a:pt x="912" y="0"/>
                  </a:lnTo>
                  <a:close/>
                </a:path>
              </a:pathLst>
            </a:custGeom>
            <a:solidFill>
              <a:srgbClr val="BBE0E3">
                <a:alpha val="50195"/>
              </a:srgbClr>
            </a:solidFill>
            <a:ln w="9525">
              <a:solidFill>
                <a:schemeClr val="tx1"/>
              </a:solidFill>
              <a:round/>
              <a:headEnd/>
              <a:tailEnd/>
            </a:ln>
          </p:spPr>
          <p:txBody>
            <a:bodyPr/>
            <a:lstStyle/>
            <a:p>
              <a:endParaRPr lang="en-US"/>
            </a:p>
          </p:txBody>
        </p:sp>
        <p:grpSp>
          <p:nvGrpSpPr>
            <p:cNvPr id="9272" name="Group 11"/>
            <p:cNvGrpSpPr>
              <a:grpSpLocks/>
            </p:cNvGrpSpPr>
            <p:nvPr/>
          </p:nvGrpSpPr>
          <p:grpSpPr bwMode="auto">
            <a:xfrm>
              <a:off x="1152" y="1488"/>
              <a:ext cx="1152" cy="810"/>
              <a:chOff x="960" y="1488"/>
              <a:chExt cx="994" cy="858"/>
            </a:xfrm>
          </p:grpSpPr>
          <p:sp>
            <p:nvSpPr>
              <p:cNvPr id="9278" name="Oval 12"/>
              <p:cNvSpPr>
                <a:spLocks noChangeArrowheads="1"/>
              </p:cNvSpPr>
              <p:nvPr/>
            </p:nvSpPr>
            <p:spPr bwMode="auto">
              <a:xfrm>
                <a:off x="960" y="225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79" name="Oval 13"/>
              <p:cNvSpPr>
                <a:spLocks noChangeArrowheads="1"/>
              </p:cNvSpPr>
              <p:nvPr/>
            </p:nvSpPr>
            <p:spPr bwMode="auto">
              <a:xfrm>
                <a:off x="1056" y="216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0" name="Oval 14"/>
              <p:cNvSpPr>
                <a:spLocks noChangeArrowheads="1"/>
              </p:cNvSpPr>
              <p:nvPr/>
            </p:nvSpPr>
            <p:spPr bwMode="auto">
              <a:xfrm>
                <a:off x="1152" y="2064"/>
                <a:ext cx="226" cy="89"/>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1" name="Oval 15"/>
              <p:cNvSpPr>
                <a:spLocks noChangeArrowheads="1"/>
              </p:cNvSpPr>
              <p:nvPr/>
            </p:nvSpPr>
            <p:spPr bwMode="auto">
              <a:xfrm>
                <a:off x="1248" y="196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2" name="Oval 16"/>
              <p:cNvSpPr>
                <a:spLocks noChangeArrowheads="1"/>
              </p:cNvSpPr>
              <p:nvPr/>
            </p:nvSpPr>
            <p:spPr bwMode="auto">
              <a:xfrm>
                <a:off x="1344" y="1872"/>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3" name="Oval 17"/>
              <p:cNvSpPr>
                <a:spLocks noChangeArrowheads="1"/>
              </p:cNvSpPr>
              <p:nvPr/>
            </p:nvSpPr>
            <p:spPr bwMode="auto">
              <a:xfrm>
                <a:off x="1440" y="177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4" name="Oval 18"/>
              <p:cNvSpPr>
                <a:spLocks noChangeArrowheads="1"/>
              </p:cNvSpPr>
              <p:nvPr/>
            </p:nvSpPr>
            <p:spPr bwMode="auto">
              <a:xfrm>
                <a:off x="1536" y="168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5" name="Oval 19"/>
              <p:cNvSpPr>
                <a:spLocks noChangeArrowheads="1"/>
              </p:cNvSpPr>
              <p:nvPr/>
            </p:nvSpPr>
            <p:spPr bwMode="auto">
              <a:xfrm>
                <a:off x="1632" y="1584"/>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86" name="Oval 20"/>
              <p:cNvSpPr>
                <a:spLocks noChangeArrowheads="1"/>
              </p:cNvSpPr>
              <p:nvPr/>
            </p:nvSpPr>
            <p:spPr bwMode="auto">
              <a:xfrm>
                <a:off x="1728" y="148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grpSp>
        <p:sp>
          <p:nvSpPr>
            <p:cNvPr id="9273" name="Freeform 21"/>
            <p:cNvSpPr>
              <a:spLocks/>
            </p:cNvSpPr>
            <p:nvPr/>
          </p:nvSpPr>
          <p:spPr bwMode="auto">
            <a:xfrm>
              <a:off x="1104" y="2160"/>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cubicBezTo>
                    <a:pt x="224" y="0"/>
                    <a:pt x="112" y="0"/>
                    <a:pt x="0" y="0"/>
                  </a:cubicBezTo>
                  <a:close/>
                </a:path>
              </a:pathLst>
            </a:custGeom>
            <a:solidFill>
              <a:srgbClr val="BBE0E3">
                <a:alpha val="50195"/>
              </a:srgbClr>
            </a:solidFill>
            <a:ln w="9525">
              <a:solidFill>
                <a:schemeClr val="tx1"/>
              </a:solidFill>
              <a:round/>
              <a:headEnd/>
              <a:tailEnd/>
            </a:ln>
          </p:spPr>
          <p:txBody>
            <a:bodyPr/>
            <a:lstStyle/>
            <a:p>
              <a:endParaRPr lang="en-US"/>
            </a:p>
          </p:txBody>
        </p:sp>
        <p:sp>
          <p:nvSpPr>
            <p:cNvPr id="9274" name="Freeform 22"/>
            <p:cNvSpPr>
              <a:spLocks/>
            </p:cNvSpPr>
            <p:nvPr/>
          </p:nvSpPr>
          <p:spPr bwMode="auto">
            <a:xfrm>
              <a:off x="1104" y="1392"/>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chemeClr val="accent1">
                <a:alpha val="50195"/>
              </a:schemeClr>
            </a:solidFill>
            <a:ln w="9525">
              <a:solidFill>
                <a:schemeClr val="tx1"/>
              </a:solidFill>
              <a:round/>
              <a:headEnd/>
              <a:tailEnd/>
            </a:ln>
          </p:spPr>
          <p:txBody>
            <a:bodyPr/>
            <a:lstStyle/>
            <a:p>
              <a:endParaRPr lang="en-US"/>
            </a:p>
          </p:txBody>
        </p:sp>
        <p:sp>
          <p:nvSpPr>
            <p:cNvPr id="9275" name="Freeform 23"/>
            <p:cNvSpPr>
              <a:spLocks/>
            </p:cNvSpPr>
            <p:nvPr/>
          </p:nvSpPr>
          <p:spPr bwMode="auto">
            <a:xfrm>
              <a:off x="1440" y="1392"/>
              <a:ext cx="912" cy="960"/>
            </a:xfrm>
            <a:custGeom>
              <a:avLst/>
              <a:gdLst>
                <a:gd name="T0" fmla="*/ 0 w 912"/>
                <a:gd name="T1" fmla="*/ 960 h 960"/>
                <a:gd name="T2" fmla="*/ 912 w 912"/>
                <a:gd name="T3" fmla="*/ 192 h 960"/>
                <a:gd name="T4" fmla="*/ 912 w 912"/>
                <a:gd name="T5" fmla="*/ 0 h 960"/>
                <a:gd name="T6" fmla="*/ 0 w 912"/>
                <a:gd name="T7" fmla="*/ 768 h 960"/>
                <a:gd name="T8" fmla="*/ 0 w 912"/>
                <a:gd name="T9" fmla="*/ 96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0" y="960"/>
                  </a:moveTo>
                  <a:lnTo>
                    <a:pt x="912" y="192"/>
                  </a:lnTo>
                  <a:lnTo>
                    <a:pt x="912" y="0"/>
                  </a:lnTo>
                  <a:lnTo>
                    <a:pt x="0" y="768"/>
                  </a:lnTo>
                  <a:lnTo>
                    <a:pt x="0" y="960"/>
                  </a:lnTo>
                  <a:close/>
                </a:path>
              </a:pathLst>
            </a:custGeom>
            <a:solidFill>
              <a:srgbClr val="BBE0E3">
                <a:alpha val="50195"/>
              </a:srgbClr>
            </a:solidFill>
            <a:ln w="9525">
              <a:solidFill>
                <a:schemeClr val="tx1"/>
              </a:solidFill>
              <a:round/>
              <a:headEnd/>
              <a:tailEnd/>
            </a:ln>
          </p:spPr>
          <p:txBody>
            <a:bodyPr/>
            <a:lstStyle/>
            <a:p>
              <a:endParaRPr lang="en-US"/>
            </a:p>
          </p:txBody>
        </p:sp>
        <p:sp>
          <p:nvSpPr>
            <p:cNvPr id="9276" name="Freeform 24"/>
            <p:cNvSpPr>
              <a:spLocks/>
            </p:cNvSpPr>
            <p:nvPr/>
          </p:nvSpPr>
          <p:spPr bwMode="auto">
            <a:xfrm>
              <a:off x="1104" y="2304"/>
              <a:ext cx="336" cy="48"/>
            </a:xfrm>
            <a:custGeom>
              <a:avLst/>
              <a:gdLst>
                <a:gd name="T0" fmla="*/ 0 w 336"/>
                <a:gd name="T1" fmla="*/ 48 h 48"/>
                <a:gd name="T2" fmla="*/ 336 w 336"/>
                <a:gd name="T3" fmla="*/ 48 h 48"/>
                <a:gd name="T4" fmla="*/ 336 w 336"/>
                <a:gd name="T5" fmla="*/ 0 h 48"/>
                <a:gd name="T6" fmla="*/ 0 w 336"/>
                <a:gd name="T7" fmla="*/ 0 h 48"/>
                <a:gd name="T8" fmla="*/ 0 w 336"/>
                <a:gd name="T9" fmla="*/ 48 h 48"/>
                <a:gd name="T10" fmla="*/ 0 60000 65536"/>
                <a:gd name="T11" fmla="*/ 0 60000 65536"/>
                <a:gd name="T12" fmla="*/ 0 60000 65536"/>
                <a:gd name="T13" fmla="*/ 0 60000 65536"/>
                <a:gd name="T14" fmla="*/ 0 60000 65536"/>
                <a:gd name="T15" fmla="*/ 0 w 336"/>
                <a:gd name="T16" fmla="*/ 0 h 48"/>
                <a:gd name="T17" fmla="*/ 336 w 336"/>
                <a:gd name="T18" fmla="*/ 48 h 48"/>
              </a:gdLst>
              <a:ahLst/>
              <a:cxnLst>
                <a:cxn ang="T10">
                  <a:pos x="T0" y="T1"/>
                </a:cxn>
                <a:cxn ang="T11">
                  <a:pos x="T2" y="T3"/>
                </a:cxn>
                <a:cxn ang="T12">
                  <a:pos x="T4" y="T5"/>
                </a:cxn>
                <a:cxn ang="T13">
                  <a:pos x="T6" y="T7"/>
                </a:cxn>
                <a:cxn ang="T14">
                  <a:pos x="T8" y="T9"/>
                </a:cxn>
              </a:cxnLst>
              <a:rect l="T15" t="T16" r="T17" b="T18"/>
              <a:pathLst>
                <a:path w="336" h="48">
                  <a:moveTo>
                    <a:pt x="0" y="48"/>
                  </a:moveTo>
                  <a:lnTo>
                    <a:pt x="336" y="48"/>
                  </a:lnTo>
                  <a:lnTo>
                    <a:pt x="336" y="0"/>
                  </a:lnTo>
                  <a:lnTo>
                    <a:pt x="0" y="0"/>
                  </a:lnTo>
                  <a:lnTo>
                    <a:pt x="0" y="48"/>
                  </a:lnTo>
                  <a:close/>
                </a:path>
              </a:pathLst>
            </a:custGeom>
            <a:solidFill>
              <a:srgbClr val="B2B2B2">
                <a:alpha val="30196"/>
              </a:srgbClr>
            </a:solidFill>
            <a:ln w="9525">
              <a:solidFill>
                <a:schemeClr val="tx1"/>
              </a:solidFill>
              <a:round/>
              <a:headEnd/>
              <a:tailEnd/>
            </a:ln>
          </p:spPr>
          <p:txBody>
            <a:bodyPr/>
            <a:lstStyle/>
            <a:p>
              <a:endParaRPr lang="en-US"/>
            </a:p>
          </p:txBody>
        </p:sp>
        <p:sp>
          <p:nvSpPr>
            <p:cNvPr id="9277" name="Freeform 25"/>
            <p:cNvSpPr>
              <a:spLocks/>
            </p:cNvSpPr>
            <p:nvPr/>
          </p:nvSpPr>
          <p:spPr bwMode="auto">
            <a:xfrm>
              <a:off x="1440"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DDDDDD">
                <a:alpha val="50195"/>
              </a:srgbClr>
            </a:solidFill>
            <a:ln w="9525">
              <a:solidFill>
                <a:schemeClr val="tx1"/>
              </a:solidFill>
              <a:round/>
              <a:headEnd/>
              <a:tailEnd/>
            </a:ln>
          </p:spPr>
          <p:txBody>
            <a:bodyPr/>
            <a:lstStyle/>
            <a:p>
              <a:endParaRPr lang="en-US"/>
            </a:p>
          </p:txBody>
        </p:sp>
      </p:grpSp>
      <p:grpSp>
        <p:nvGrpSpPr>
          <p:cNvPr id="9221" name="Group 26"/>
          <p:cNvGrpSpPr>
            <a:grpSpLocks/>
          </p:cNvGrpSpPr>
          <p:nvPr/>
        </p:nvGrpSpPr>
        <p:grpSpPr bwMode="auto">
          <a:xfrm>
            <a:off x="3200400" y="2209800"/>
            <a:ext cx="1981200" cy="1524000"/>
            <a:chOff x="1104" y="1392"/>
            <a:chExt cx="1248" cy="960"/>
          </a:xfrm>
        </p:grpSpPr>
        <p:sp>
          <p:nvSpPr>
            <p:cNvPr id="9247" name="Freeform 27"/>
            <p:cNvSpPr>
              <a:spLocks/>
            </p:cNvSpPr>
            <p:nvPr/>
          </p:nvSpPr>
          <p:spPr bwMode="auto">
            <a:xfrm>
              <a:off x="1104" y="1536"/>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9248" name="Freeform 28"/>
            <p:cNvSpPr>
              <a:spLocks/>
            </p:cNvSpPr>
            <p:nvPr/>
          </p:nvSpPr>
          <p:spPr bwMode="auto">
            <a:xfrm>
              <a:off x="1104"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B2B2B2">
                <a:alpha val="50195"/>
              </a:srgbClr>
            </a:solidFill>
            <a:ln w="9525">
              <a:solidFill>
                <a:schemeClr val="tx1"/>
              </a:solidFill>
              <a:round/>
              <a:headEnd/>
              <a:tailEnd/>
            </a:ln>
          </p:spPr>
          <p:txBody>
            <a:bodyPr/>
            <a:lstStyle/>
            <a:p>
              <a:endParaRPr lang="en-US"/>
            </a:p>
          </p:txBody>
        </p:sp>
        <p:sp>
          <p:nvSpPr>
            <p:cNvPr id="9249" name="Freeform 29"/>
            <p:cNvSpPr>
              <a:spLocks/>
            </p:cNvSpPr>
            <p:nvPr/>
          </p:nvSpPr>
          <p:spPr bwMode="auto">
            <a:xfrm>
              <a:off x="2016" y="1392"/>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lnTo>
                    <a:pt x="0" y="0"/>
                  </a:lnTo>
                  <a:close/>
                </a:path>
              </a:pathLst>
            </a:custGeom>
            <a:solidFill>
              <a:srgbClr val="BBE0E3">
                <a:alpha val="50195"/>
              </a:srgbClr>
            </a:solidFill>
            <a:ln w="9525">
              <a:solidFill>
                <a:schemeClr val="tx1"/>
              </a:solidFill>
              <a:round/>
              <a:headEnd/>
              <a:tailEnd/>
            </a:ln>
          </p:spPr>
          <p:txBody>
            <a:bodyPr/>
            <a:lstStyle/>
            <a:p>
              <a:endParaRPr lang="en-US"/>
            </a:p>
          </p:txBody>
        </p:sp>
        <p:sp>
          <p:nvSpPr>
            <p:cNvPr id="9250" name="Freeform 30"/>
            <p:cNvSpPr>
              <a:spLocks/>
            </p:cNvSpPr>
            <p:nvPr/>
          </p:nvSpPr>
          <p:spPr bwMode="auto">
            <a:xfrm>
              <a:off x="1104" y="1584"/>
              <a:ext cx="1248" cy="768"/>
            </a:xfrm>
            <a:custGeom>
              <a:avLst/>
              <a:gdLst>
                <a:gd name="T0" fmla="*/ 0 w 1248"/>
                <a:gd name="T1" fmla="*/ 768 h 768"/>
                <a:gd name="T2" fmla="*/ 336 w 1248"/>
                <a:gd name="T3" fmla="*/ 768 h 768"/>
                <a:gd name="T4" fmla="*/ 1248 w 1248"/>
                <a:gd name="T5" fmla="*/ 0 h 768"/>
                <a:gd name="T6" fmla="*/ 912 w 1248"/>
                <a:gd name="T7" fmla="*/ 0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336" y="768"/>
                  </a:lnTo>
                  <a:lnTo>
                    <a:pt x="1248" y="0"/>
                  </a:lnTo>
                  <a:lnTo>
                    <a:pt x="912" y="0"/>
                  </a:lnTo>
                  <a:lnTo>
                    <a:pt x="0" y="768"/>
                  </a:lnTo>
                  <a:close/>
                </a:path>
              </a:pathLst>
            </a:custGeom>
            <a:solidFill>
              <a:srgbClr val="BBE0E3">
                <a:alpha val="50195"/>
              </a:srgbClr>
            </a:solidFill>
            <a:ln w="9525">
              <a:solidFill>
                <a:schemeClr val="tx1"/>
              </a:solidFill>
              <a:round/>
              <a:headEnd/>
              <a:tailEnd/>
            </a:ln>
          </p:spPr>
          <p:txBody>
            <a:bodyPr/>
            <a:lstStyle/>
            <a:p>
              <a:endParaRPr lang="en-US"/>
            </a:p>
          </p:txBody>
        </p:sp>
        <p:sp>
          <p:nvSpPr>
            <p:cNvPr id="9251" name="Freeform 31"/>
            <p:cNvSpPr>
              <a:spLocks/>
            </p:cNvSpPr>
            <p:nvPr/>
          </p:nvSpPr>
          <p:spPr bwMode="auto">
            <a:xfrm>
              <a:off x="1104" y="1392"/>
              <a:ext cx="912" cy="960"/>
            </a:xfrm>
            <a:custGeom>
              <a:avLst/>
              <a:gdLst>
                <a:gd name="T0" fmla="*/ 912 w 912"/>
                <a:gd name="T1" fmla="*/ 0 h 960"/>
                <a:gd name="T2" fmla="*/ 912 w 912"/>
                <a:gd name="T3" fmla="*/ 192 h 960"/>
                <a:gd name="T4" fmla="*/ 0 w 912"/>
                <a:gd name="T5" fmla="*/ 960 h 960"/>
                <a:gd name="T6" fmla="*/ 0 w 912"/>
                <a:gd name="T7" fmla="*/ 768 h 960"/>
                <a:gd name="T8" fmla="*/ 912 w 912"/>
                <a:gd name="T9" fmla="*/ 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912" y="0"/>
                  </a:moveTo>
                  <a:lnTo>
                    <a:pt x="912" y="192"/>
                  </a:lnTo>
                  <a:lnTo>
                    <a:pt x="0" y="960"/>
                  </a:lnTo>
                  <a:lnTo>
                    <a:pt x="0" y="768"/>
                  </a:lnTo>
                  <a:lnTo>
                    <a:pt x="912" y="0"/>
                  </a:lnTo>
                  <a:close/>
                </a:path>
              </a:pathLst>
            </a:custGeom>
            <a:solidFill>
              <a:srgbClr val="BBE0E3">
                <a:alpha val="50195"/>
              </a:srgbClr>
            </a:solidFill>
            <a:ln w="9525">
              <a:solidFill>
                <a:schemeClr val="tx1"/>
              </a:solidFill>
              <a:round/>
              <a:headEnd/>
              <a:tailEnd/>
            </a:ln>
          </p:spPr>
          <p:txBody>
            <a:bodyPr/>
            <a:lstStyle/>
            <a:p>
              <a:endParaRPr lang="en-US"/>
            </a:p>
          </p:txBody>
        </p:sp>
        <p:grpSp>
          <p:nvGrpSpPr>
            <p:cNvPr id="9252" name="Group 32"/>
            <p:cNvGrpSpPr>
              <a:grpSpLocks/>
            </p:cNvGrpSpPr>
            <p:nvPr/>
          </p:nvGrpSpPr>
          <p:grpSpPr bwMode="auto">
            <a:xfrm>
              <a:off x="1152" y="1488"/>
              <a:ext cx="1152" cy="810"/>
              <a:chOff x="960" y="1488"/>
              <a:chExt cx="994" cy="858"/>
            </a:xfrm>
          </p:grpSpPr>
          <p:sp>
            <p:nvSpPr>
              <p:cNvPr id="9258" name="Oval 33"/>
              <p:cNvSpPr>
                <a:spLocks noChangeArrowheads="1"/>
              </p:cNvSpPr>
              <p:nvPr/>
            </p:nvSpPr>
            <p:spPr bwMode="auto">
              <a:xfrm>
                <a:off x="960" y="225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59" name="Oval 34"/>
              <p:cNvSpPr>
                <a:spLocks noChangeArrowheads="1"/>
              </p:cNvSpPr>
              <p:nvPr/>
            </p:nvSpPr>
            <p:spPr bwMode="auto">
              <a:xfrm>
                <a:off x="1056" y="216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0" name="Oval 35"/>
              <p:cNvSpPr>
                <a:spLocks noChangeArrowheads="1"/>
              </p:cNvSpPr>
              <p:nvPr/>
            </p:nvSpPr>
            <p:spPr bwMode="auto">
              <a:xfrm>
                <a:off x="1152" y="2064"/>
                <a:ext cx="226" cy="89"/>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1" name="Oval 36"/>
              <p:cNvSpPr>
                <a:spLocks noChangeArrowheads="1"/>
              </p:cNvSpPr>
              <p:nvPr/>
            </p:nvSpPr>
            <p:spPr bwMode="auto">
              <a:xfrm>
                <a:off x="1248" y="196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2" name="Oval 37"/>
              <p:cNvSpPr>
                <a:spLocks noChangeArrowheads="1"/>
              </p:cNvSpPr>
              <p:nvPr/>
            </p:nvSpPr>
            <p:spPr bwMode="auto">
              <a:xfrm>
                <a:off x="1344" y="1872"/>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3" name="Oval 38"/>
              <p:cNvSpPr>
                <a:spLocks noChangeArrowheads="1"/>
              </p:cNvSpPr>
              <p:nvPr/>
            </p:nvSpPr>
            <p:spPr bwMode="auto">
              <a:xfrm>
                <a:off x="1440" y="1776"/>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4" name="Oval 39"/>
              <p:cNvSpPr>
                <a:spLocks noChangeArrowheads="1"/>
              </p:cNvSpPr>
              <p:nvPr/>
            </p:nvSpPr>
            <p:spPr bwMode="auto">
              <a:xfrm>
                <a:off x="1536" y="1680"/>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5" name="Oval 40"/>
              <p:cNvSpPr>
                <a:spLocks noChangeArrowheads="1"/>
              </p:cNvSpPr>
              <p:nvPr/>
            </p:nvSpPr>
            <p:spPr bwMode="auto">
              <a:xfrm>
                <a:off x="1632" y="1584"/>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sp>
            <p:nvSpPr>
              <p:cNvPr id="9266" name="Oval 41"/>
              <p:cNvSpPr>
                <a:spLocks noChangeArrowheads="1"/>
              </p:cNvSpPr>
              <p:nvPr/>
            </p:nvSpPr>
            <p:spPr bwMode="auto">
              <a:xfrm>
                <a:off x="1728" y="1488"/>
                <a:ext cx="226" cy="90"/>
              </a:xfrm>
              <a:prstGeom prst="ellipse">
                <a:avLst/>
              </a:prstGeom>
              <a:solidFill>
                <a:srgbClr val="FFFFCC"/>
              </a:solidFill>
              <a:ln w="9525">
                <a:solidFill>
                  <a:schemeClr val="tx1"/>
                </a:solidFill>
                <a:round/>
                <a:headEnd/>
                <a:tailEnd/>
              </a:ln>
            </p:spPr>
            <p:txBody>
              <a:bodyPr wrap="none" anchor="ctr"/>
              <a:lstStyle/>
              <a:p>
                <a:endParaRPr lang="en-US">
                  <a:latin typeface="Calibri" pitchFamily="34" charset="0"/>
                </a:endParaRPr>
              </a:p>
            </p:txBody>
          </p:sp>
        </p:grpSp>
        <p:sp>
          <p:nvSpPr>
            <p:cNvPr id="9253" name="Freeform 42"/>
            <p:cNvSpPr>
              <a:spLocks/>
            </p:cNvSpPr>
            <p:nvPr/>
          </p:nvSpPr>
          <p:spPr bwMode="auto">
            <a:xfrm>
              <a:off x="1104" y="2160"/>
              <a:ext cx="336" cy="192"/>
            </a:xfrm>
            <a:custGeom>
              <a:avLst/>
              <a:gdLst>
                <a:gd name="T0" fmla="*/ 0 w 336"/>
                <a:gd name="T1" fmla="*/ 0 h 192"/>
                <a:gd name="T2" fmla="*/ 0 w 336"/>
                <a:gd name="T3" fmla="*/ 192 h 192"/>
                <a:gd name="T4" fmla="*/ 336 w 336"/>
                <a:gd name="T5" fmla="*/ 192 h 192"/>
                <a:gd name="T6" fmla="*/ 336 w 336"/>
                <a:gd name="T7" fmla="*/ 0 h 192"/>
                <a:gd name="T8" fmla="*/ 0 w 336"/>
                <a:gd name="T9" fmla="*/ 0 h 192"/>
                <a:gd name="T10" fmla="*/ 0 60000 65536"/>
                <a:gd name="T11" fmla="*/ 0 60000 65536"/>
                <a:gd name="T12" fmla="*/ 0 60000 65536"/>
                <a:gd name="T13" fmla="*/ 0 60000 65536"/>
                <a:gd name="T14" fmla="*/ 0 60000 65536"/>
                <a:gd name="T15" fmla="*/ 0 w 336"/>
                <a:gd name="T16" fmla="*/ 0 h 192"/>
                <a:gd name="T17" fmla="*/ 336 w 336"/>
                <a:gd name="T18" fmla="*/ 192 h 192"/>
              </a:gdLst>
              <a:ahLst/>
              <a:cxnLst>
                <a:cxn ang="T10">
                  <a:pos x="T0" y="T1"/>
                </a:cxn>
                <a:cxn ang="T11">
                  <a:pos x="T2" y="T3"/>
                </a:cxn>
                <a:cxn ang="T12">
                  <a:pos x="T4" y="T5"/>
                </a:cxn>
                <a:cxn ang="T13">
                  <a:pos x="T6" y="T7"/>
                </a:cxn>
                <a:cxn ang="T14">
                  <a:pos x="T8" y="T9"/>
                </a:cxn>
              </a:cxnLst>
              <a:rect l="T15" t="T16" r="T17" b="T18"/>
              <a:pathLst>
                <a:path w="336" h="192">
                  <a:moveTo>
                    <a:pt x="0" y="0"/>
                  </a:moveTo>
                  <a:lnTo>
                    <a:pt x="0" y="192"/>
                  </a:lnTo>
                  <a:lnTo>
                    <a:pt x="336" y="192"/>
                  </a:lnTo>
                  <a:lnTo>
                    <a:pt x="336" y="0"/>
                  </a:lnTo>
                  <a:cubicBezTo>
                    <a:pt x="224" y="0"/>
                    <a:pt x="112" y="0"/>
                    <a:pt x="0" y="0"/>
                  </a:cubicBezTo>
                  <a:close/>
                </a:path>
              </a:pathLst>
            </a:custGeom>
            <a:solidFill>
              <a:srgbClr val="BBE0E3">
                <a:alpha val="50195"/>
              </a:srgbClr>
            </a:solidFill>
            <a:ln w="9525">
              <a:solidFill>
                <a:schemeClr val="tx1"/>
              </a:solidFill>
              <a:round/>
              <a:headEnd/>
              <a:tailEnd/>
            </a:ln>
          </p:spPr>
          <p:txBody>
            <a:bodyPr/>
            <a:lstStyle/>
            <a:p>
              <a:endParaRPr lang="en-US"/>
            </a:p>
          </p:txBody>
        </p:sp>
        <p:sp>
          <p:nvSpPr>
            <p:cNvPr id="9254" name="Freeform 43"/>
            <p:cNvSpPr>
              <a:spLocks/>
            </p:cNvSpPr>
            <p:nvPr/>
          </p:nvSpPr>
          <p:spPr bwMode="auto">
            <a:xfrm>
              <a:off x="1104" y="1392"/>
              <a:ext cx="1248" cy="768"/>
            </a:xfrm>
            <a:custGeom>
              <a:avLst/>
              <a:gdLst>
                <a:gd name="T0" fmla="*/ 0 w 1248"/>
                <a:gd name="T1" fmla="*/ 768 h 768"/>
                <a:gd name="T2" fmla="*/ 912 w 1248"/>
                <a:gd name="T3" fmla="*/ 0 h 768"/>
                <a:gd name="T4" fmla="*/ 1248 w 1248"/>
                <a:gd name="T5" fmla="*/ 0 h 768"/>
                <a:gd name="T6" fmla="*/ 336 w 1248"/>
                <a:gd name="T7" fmla="*/ 768 h 768"/>
                <a:gd name="T8" fmla="*/ 0 w 1248"/>
                <a:gd name="T9" fmla="*/ 768 h 768"/>
                <a:gd name="T10" fmla="*/ 0 60000 65536"/>
                <a:gd name="T11" fmla="*/ 0 60000 65536"/>
                <a:gd name="T12" fmla="*/ 0 60000 65536"/>
                <a:gd name="T13" fmla="*/ 0 60000 65536"/>
                <a:gd name="T14" fmla="*/ 0 60000 65536"/>
                <a:gd name="T15" fmla="*/ 0 w 1248"/>
                <a:gd name="T16" fmla="*/ 0 h 768"/>
                <a:gd name="T17" fmla="*/ 1248 w 1248"/>
                <a:gd name="T18" fmla="*/ 768 h 768"/>
              </a:gdLst>
              <a:ahLst/>
              <a:cxnLst>
                <a:cxn ang="T10">
                  <a:pos x="T0" y="T1"/>
                </a:cxn>
                <a:cxn ang="T11">
                  <a:pos x="T2" y="T3"/>
                </a:cxn>
                <a:cxn ang="T12">
                  <a:pos x="T4" y="T5"/>
                </a:cxn>
                <a:cxn ang="T13">
                  <a:pos x="T6" y="T7"/>
                </a:cxn>
                <a:cxn ang="T14">
                  <a:pos x="T8" y="T9"/>
                </a:cxn>
              </a:cxnLst>
              <a:rect l="T15" t="T16" r="T17" b="T18"/>
              <a:pathLst>
                <a:path w="1248" h="768">
                  <a:moveTo>
                    <a:pt x="0" y="768"/>
                  </a:moveTo>
                  <a:lnTo>
                    <a:pt x="912" y="0"/>
                  </a:lnTo>
                  <a:lnTo>
                    <a:pt x="1248" y="0"/>
                  </a:lnTo>
                  <a:lnTo>
                    <a:pt x="336" y="768"/>
                  </a:lnTo>
                  <a:lnTo>
                    <a:pt x="0" y="768"/>
                  </a:lnTo>
                  <a:close/>
                </a:path>
              </a:pathLst>
            </a:custGeom>
            <a:solidFill>
              <a:schemeClr val="accent1">
                <a:alpha val="50195"/>
              </a:schemeClr>
            </a:solidFill>
            <a:ln w="9525">
              <a:solidFill>
                <a:schemeClr val="tx1"/>
              </a:solidFill>
              <a:round/>
              <a:headEnd/>
              <a:tailEnd/>
            </a:ln>
          </p:spPr>
          <p:txBody>
            <a:bodyPr/>
            <a:lstStyle/>
            <a:p>
              <a:endParaRPr lang="en-US"/>
            </a:p>
          </p:txBody>
        </p:sp>
        <p:sp>
          <p:nvSpPr>
            <p:cNvPr id="9255" name="Freeform 44"/>
            <p:cNvSpPr>
              <a:spLocks/>
            </p:cNvSpPr>
            <p:nvPr/>
          </p:nvSpPr>
          <p:spPr bwMode="auto">
            <a:xfrm>
              <a:off x="1440" y="1392"/>
              <a:ext cx="912" cy="960"/>
            </a:xfrm>
            <a:custGeom>
              <a:avLst/>
              <a:gdLst>
                <a:gd name="T0" fmla="*/ 0 w 912"/>
                <a:gd name="T1" fmla="*/ 960 h 960"/>
                <a:gd name="T2" fmla="*/ 912 w 912"/>
                <a:gd name="T3" fmla="*/ 192 h 960"/>
                <a:gd name="T4" fmla="*/ 912 w 912"/>
                <a:gd name="T5" fmla="*/ 0 h 960"/>
                <a:gd name="T6" fmla="*/ 0 w 912"/>
                <a:gd name="T7" fmla="*/ 768 h 960"/>
                <a:gd name="T8" fmla="*/ 0 w 912"/>
                <a:gd name="T9" fmla="*/ 960 h 960"/>
                <a:gd name="T10" fmla="*/ 0 60000 65536"/>
                <a:gd name="T11" fmla="*/ 0 60000 65536"/>
                <a:gd name="T12" fmla="*/ 0 60000 65536"/>
                <a:gd name="T13" fmla="*/ 0 60000 65536"/>
                <a:gd name="T14" fmla="*/ 0 60000 65536"/>
                <a:gd name="T15" fmla="*/ 0 w 912"/>
                <a:gd name="T16" fmla="*/ 0 h 960"/>
                <a:gd name="T17" fmla="*/ 912 w 912"/>
                <a:gd name="T18" fmla="*/ 960 h 960"/>
              </a:gdLst>
              <a:ahLst/>
              <a:cxnLst>
                <a:cxn ang="T10">
                  <a:pos x="T0" y="T1"/>
                </a:cxn>
                <a:cxn ang="T11">
                  <a:pos x="T2" y="T3"/>
                </a:cxn>
                <a:cxn ang="T12">
                  <a:pos x="T4" y="T5"/>
                </a:cxn>
                <a:cxn ang="T13">
                  <a:pos x="T6" y="T7"/>
                </a:cxn>
                <a:cxn ang="T14">
                  <a:pos x="T8" y="T9"/>
                </a:cxn>
              </a:cxnLst>
              <a:rect l="T15" t="T16" r="T17" b="T18"/>
              <a:pathLst>
                <a:path w="912" h="960">
                  <a:moveTo>
                    <a:pt x="0" y="960"/>
                  </a:moveTo>
                  <a:lnTo>
                    <a:pt x="912" y="192"/>
                  </a:lnTo>
                  <a:lnTo>
                    <a:pt x="912" y="0"/>
                  </a:lnTo>
                  <a:lnTo>
                    <a:pt x="0" y="768"/>
                  </a:lnTo>
                  <a:lnTo>
                    <a:pt x="0" y="960"/>
                  </a:lnTo>
                  <a:close/>
                </a:path>
              </a:pathLst>
            </a:custGeom>
            <a:solidFill>
              <a:srgbClr val="BBE0E3">
                <a:alpha val="50195"/>
              </a:srgbClr>
            </a:solidFill>
            <a:ln w="9525">
              <a:solidFill>
                <a:schemeClr val="tx1"/>
              </a:solidFill>
              <a:round/>
              <a:headEnd/>
              <a:tailEnd/>
            </a:ln>
          </p:spPr>
          <p:txBody>
            <a:bodyPr/>
            <a:lstStyle/>
            <a:p>
              <a:endParaRPr lang="en-US"/>
            </a:p>
          </p:txBody>
        </p:sp>
        <p:sp>
          <p:nvSpPr>
            <p:cNvPr id="9256" name="Freeform 45"/>
            <p:cNvSpPr>
              <a:spLocks/>
            </p:cNvSpPr>
            <p:nvPr/>
          </p:nvSpPr>
          <p:spPr bwMode="auto">
            <a:xfrm>
              <a:off x="1104" y="2304"/>
              <a:ext cx="336" cy="48"/>
            </a:xfrm>
            <a:custGeom>
              <a:avLst/>
              <a:gdLst>
                <a:gd name="T0" fmla="*/ 0 w 336"/>
                <a:gd name="T1" fmla="*/ 48 h 48"/>
                <a:gd name="T2" fmla="*/ 336 w 336"/>
                <a:gd name="T3" fmla="*/ 48 h 48"/>
                <a:gd name="T4" fmla="*/ 336 w 336"/>
                <a:gd name="T5" fmla="*/ 0 h 48"/>
                <a:gd name="T6" fmla="*/ 0 w 336"/>
                <a:gd name="T7" fmla="*/ 0 h 48"/>
                <a:gd name="T8" fmla="*/ 0 w 336"/>
                <a:gd name="T9" fmla="*/ 48 h 48"/>
                <a:gd name="T10" fmla="*/ 0 60000 65536"/>
                <a:gd name="T11" fmla="*/ 0 60000 65536"/>
                <a:gd name="T12" fmla="*/ 0 60000 65536"/>
                <a:gd name="T13" fmla="*/ 0 60000 65536"/>
                <a:gd name="T14" fmla="*/ 0 60000 65536"/>
                <a:gd name="T15" fmla="*/ 0 w 336"/>
                <a:gd name="T16" fmla="*/ 0 h 48"/>
                <a:gd name="T17" fmla="*/ 336 w 336"/>
                <a:gd name="T18" fmla="*/ 48 h 48"/>
              </a:gdLst>
              <a:ahLst/>
              <a:cxnLst>
                <a:cxn ang="T10">
                  <a:pos x="T0" y="T1"/>
                </a:cxn>
                <a:cxn ang="T11">
                  <a:pos x="T2" y="T3"/>
                </a:cxn>
                <a:cxn ang="T12">
                  <a:pos x="T4" y="T5"/>
                </a:cxn>
                <a:cxn ang="T13">
                  <a:pos x="T6" y="T7"/>
                </a:cxn>
                <a:cxn ang="T14">
                  <a:pos x="T8" y="T9"/>
                </a:cxn>
              </a:cxnLst>
              <a:rect l="T15" t="T16" r="T17" b="T18"/>
              <a:pathLst>
                <a:path w="336" h="48">
                  <a:moveTo>
                    <a:pt x="0" y="48"/>
                  </a:moveTo>
                  <a:lnTo>
                    <a:pt x="336" y="48"/>
                  </a:lnTo>
                  <a:lnTo>
                    <a:pt x="336" y="0"/>
                  </a:lnTo>
                  <a:lnTo>
                    <a:pt x="0" y="0"/>
                  </a:lnTo>
                  <a:lnTo>
                    <a:pt x="0" y="48"/>
                  </a:lnTo>
                  <a:close/>
                </a:path>
              </a:pathLst>
            </a:custGeom>
            <a:solidFill>
              <a:srgbClr val="B2B2B2">
                <a:alpha val="30196"/>
              </a:srgbClr>
            </a:solidFill>
            <a:ln w="9525">
              <a:solidFill>
                <a:schemeClr val="tx1"/>
              </a:solidFill>
              <a:round/>
              <a:headEnd/>
              <a:tailEnd/>
            </a:ln>
          </p:spPr>
          <p:txBody>
            <a:bodyPr/>
            <a:lstStyle/>
            <a:p>
              <a:endParaRPr lang="en-US"/>
            </a:p>
          </p:txBody>
        </p:sp>
        <p:sp>
          <p:nvSpPr>
            <p:cNvPr id="9257" name="Freeform 46"/>
            <p:cNvSpPr>
              <a:spLocks/>
            </p:cNvSpPr>
            <p:nvPr/>
          </p:nvSpPr>
          <p:spPr bwMode="auto">
            <a:xfrm>
              <a:off x="1440" y="1536"/>
              <a:ext cx="912" cy="816"/>
            </a:xfrm>
            <a:custGeom>
              <a:avLst/>
              <a:gdLst>
                <a:gd name="T0" fmla="*/ 0 w 912"/>
                <a:gd name="T1" fmla="*/ 768 h 816"/>
                <a:gd name="T2" fmla="*/ 912 w 912"/>
                <a:gd name="T3" fmla="*/ 0 h 816"/>
                <a:gd name="T4" fmla="*/ 912 w 912"/>
                <a:gd name="T5" fmla="*/ 48 h 816"/>
                <a:gd name="T6" fmla="*/ 0 w 912"/>
                <a:gd name="T7" fmla="*/ 816 h 816"/>
                <a:gd name="T8" fmla="*/ 0 w 912"/>
                <a:gd name="T9" fmla="*/ 768 h 816"/>
                <a:gd name="T10" fmla="*/ 0 60000 65536"/>
                <a:gd name="T11" fmla="*/ 0 60000 65536"/>
                <a:gd name="T12" fmla="*/ 0 60000 65536"/>
                <a:gd name="T13" fmla="*/ 0 60000 65536"/>
                <a:gd name="T14" fmla="*/ 0 60000 65536"/>
                <a:gd name="T15" fmla="*/ 0 w 912"/>
                <a:gd name="T16" fmla="*/ 0 h 816"/>
                <a:gd name="T17" fmla="*/ 912 w 912"/>
                <a:gd name="T18" fmla="*/ 816 h 816"/>
              </a:gdLst>
              <a:ahLst/>
              <a:cxnLst>
                <a:cxn ang="T10">
                  <a:pos x="T0" y="T1"/>
                </a:cxn>
                <a:cxn ang="T11">
                  <a:pos x="T2" y="T3"/>
                </a:cxn>
                <a:cxn ang="T12">
                  <a:pos x="T4" y="T5"/>
                </a:cxn>
                <a:cxn ang="T13">
                  <a:pos x="T6" y="T7"/>
                </a:cxn>
                <a:cxn ang="T14">
                  <a:pos x="T8" y="T9"/>
                </a:cxn>
              </a:cxnLst>
              <a:rect l="T15" t="T16" r="T17" b="T18"/>
              <a:pathLst>
                <a:path w="912" h="816">
                  <a:moveTo>
                    <a:pt x="0" y="768"/>
                  </a:moveTo>
                  <a:lnTo>
                    <a:pt x="912" y="0"/>
                  </a:lnTo>
                  <a:lnTo>
                    <a:pt x="912" y="48"/>
                  </a:lnTo>
                  <a:lnTo>
                    <a:pt x="0" y="816"/>
                  </a:lnTo>
                  <a:lnTo>
                    <a:pt x="0" y="768"/>
                  </a:lnTo>
                  <a:close/>
                </a:path>
              </a:pathLst>
            </a:custGeom>
            <a:solidFill>
              <a:srgbClr val="DDDDDD">
                <a:alpha val="50195"/>
              </a:srgbClr>
            </a:solidFill>
            <a:ln w="9525">
              <a:solidFill>
                <a:schemeClr val="tx1"/>
              </a:solidFill>
              <a:round/>
              <a:headEnd/>
              <a:tailEnd/>
            </a:ln>
          </p:spPr>
          <p:txBody>
            <a:bodyPr/>
            <a:lstStyle/>
            <a:p>
              <a:endParaRPr lang="en-US"/>
            </a:p>
          </p:txBody>
        </p:sp>
      </p:grpSp>
      <p:grpSp>
        <p:nvGrpSpPr>
          <p:cNvPr id="9222" name="Group 47"/>
          <p:cNvGrpSpPr>
            <a:grpSpLocks/>
          </p:cNvGrpSpPr>
          <p:nvPr/>
        </p:nvGrpSpPr>
        <p:grpSpPr bwMode="auto">
          <a:xfrm rot="-332036">
            <a:off x="4114800" y="2209800"/>
            <a:ext cx="1752600" cy="1447800"/>
            <a:chOff x="816" y="1008"/>
            <a:chExt cx="1104" cy="912"/>
          </a:xfrm>
        </p:grpSpPr>
        <p:sp>
          <p:nvSpPr>
            <p:cNvPr id="9242" name="Freeform 48"/>
            <p:cNvSpPr>
              <a:spLocks/>
            </p:cNvSpPr>
            <p:nvPr/>
          </p:nvSpPr>
          <p:spPr bwMode="auto">
            <a:xfrm>
              <a:off x="816" y="1008"/>
              <a:ext cx="1104" cy="912"/>
            </a:xfrm>
            <a:custGeom>
              <a:avLst/>
              <a:gdLst>
                <a:gd name="T0" fmla="*/ 720 w 1104"/>
                <a:gd name="T1" fmla="*/ 0 h 912"/>
                <a:gd name="T2" fmla="*/ 0 w 1104"/>
                <a:gd name="T3" fmla="*/ 528 h 912"/>
                <a:gd name="T4" fmla="*/ 96 w 1104"/>
                <a:gd name="T5" fmla="*/ 624 h 912"/>
                <a:gd name="T6" fmla="*/ 192 w 1104"/>
                <a:gd name="T7" fmla="*/ 576 h 912"/>
                <a:gd name="T8" fmla="*/ 240 w 1104"/>
                <a:gd name="T9" fmla="*/ 624 h 912"/>
                <a:gd name="T10" fmla="*/ 144 w 1104"/>
                <a:gd name="T11" fmla="*/ 672 h 912"/>
                <a:gd name="T12" fmla="*/ 336 w 1104"/>
                <a:gd name="T13" fmla="*/ 912 h 912"/>
                <a:gd name="T14" fmla="*/ 1104 w 1104"/>
                <a:gd name="T15" fmla="*/ 384 h 912"/>
                <a:gd name="T16" fmla="*/ 864 w 1104"/>
                <a:gd name="T17" fmla="*/ 144 h 912"/>
                <a:gd name="T18" fmla="*/ 816 w 1104"/>
                <a:gd name="T19" fmla="*/ 192 h 912"/>
                <a:gd name="T20" fmla="*/ 768 w 1104"/>
                <a:gd name="T21" fmla="*/ 144 h 912"/>
                <a:gd name="T22" fmla="*/ 816 w 1104"/>
                <a:gd name="T23" fmla="*/ 96 h 912"/>
                <a:gd name="T24" fmla="*/ 720 w 1104"/>
                <a:gd name="T25" fmla="*/ 0 h 912"/>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104"/>
                <a:gd name="T40" fmla="*/ 0 h 912"/>
                <a:gd name="T41" fmla="*/ 1104 w 1104"/>
                <a:gd name="T42" fmla="*/ 912 h 912"/>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104" h="912">
                  <a:moveTo>
                    <a:pt x="720" y="0"/>
                  </a:moveTo>
                  <a:lnTo>
                    <a:pt x="0" y="528"/>
                  </a:lnTo>
                  <a:lnTo>
                    <a:pt x="96" y="624"/>
                  </a:lnTo>
                  <a:lnTo>
                    <a:pt x="192" y="576"/>
                  </a:lnTo>
                  <a:lnTo>
                    <a:pt x="240" y="624"/>
                  </a:lnTo>
                  <a:lnTo>
                    <a:pt x="144" y="672"/>
                  </a:lnTo>
                  <a:lnTo>
                    <a:pt x="336" y="912"/>
                  </a:lnTo>
                  <a:lnTo>
                    <a:pt x="1104" y="384"/>
                  </a:lnTo>
                  <a:lnTo>
                    <a:pt x="864" y="144"/>
                  </a:lnTo>
                  <a:lnTo>
                    <a:pt x="816" y="192"/>
                  </a:lnTo>
                  <a:lnTo>
                    <a:pt x="768" y="144"/>
                  </a:lnTo>
                  <a:lnTo>
                    <a:pt x="816" y="96"/>
                  </a:lnTo>
                  <a:lnTo>
                    <a:pt x="720" y="0"/>
                  </a:lnTo>
                  <a:close/>
                </a:path>
              </a:pathLst>
            </a:custGeom>
            <a:solidFill>
              <a:srgbClr val="DDDDDD"/>
            </a:solidFill>
            <a:ln w="9525">
              <a:solidFill>
                <a:schemeClr val="tx1"/>
              </a:solidFill>
              <a:round/>
              <a:headEnd/>
              <a:tailEnd/>
            </a:ln>
          </p:spPr>
          <p:txBody>
            <a:bodyPr/>
            <a:lstStyle/>
            <a:p>
              <a:endParaRPr lang="en-US"/>
            </a:p>
          </p:txBody>
        </p:sp>
        <p:sp>
          <p:nvSpPr>
            <p:cNvPr id="9243" name="Freeform 49"/>
            <p:cNvSpPr>
              <a:spLocks/>
            </p:cNvSpPr>
            <p:nvPr/>
          </p:nvSpPr>
          <p:spPr bwMode="auto">
            <a:xfrm>
              <a:off x="1104" y="1344"/>
              <a:ext cx="816" cy="576"/>
            </a:xfrm>
            <a:custGeom>
              <a:avLst/>
              <a:gdLst>
                <a:gd name="T0" fmla="*/ 0 w 816"/>
                <a:gd name="T1" fmla="*/ 528 h 576"/>
                <a:gd name="T2" fmla="*/ 768 w 816"/>
                <a:gd name="T3" fmla="*/ 0 h 576"/>
                <a:gd name="T4" fmla="*/ 816 w 816"/>
                <a:gd name="T5" fmla="*/ 48 h 576"/>
                <a:gd name="T6" fmla="*/ 48 w 816"/>
                <a:gd name="T7" fmla="*/ 576 h 576"/>
                <a:gd name="T8" fmla="*/ 0 w 816"/>
                <a:gd name="T9" fmla="*/ 528 h 576"/>
                <a:gd name="T10" fmla="*/ 0 60000 65536"/>
                <a:gd name="T11" fmla="*/ 0 60000 65536"/>
                <a:gd name="T12" fmla="*/ 0 60000 65536"/>
                <a:gd name="T13" fmla="*/ 0 60000 65536"/>
                <a:gd name="T14" fmla="*/ 0 60000 65536"/>
                <a:gd name="T15" fmla="*/ 0 w 816"/>
                <a:gd name="T16" fmla="*/ 0 h 576"/>
                <a:gd name="T17" fmla="*/ 816 w 816"/>
                <a:gd name="T18" fmla="*/ 576 h 576"/>
              </a:gdLst>
              <a:ahLst/>
              <a:cxnLst>
                <a:cxn ang="T10">
                  <a:pos x="T0" y="T1"/>
                </a:cxn>
                <a:cxn ang="T11">
                  <a:pos x="T2" y="T3"/>
                </a:cxn>
                <a:cxn ang="T12">
                  <a:pos x="T4" y="T5"/>
                </a:cxn>
                <a:cxn ang="T13">
                  <a:pos x="T6" y="T7"/>
                </a:cxn>
                <a:cxn ang="T14">
                  <a:pos x="T8" y="T9"/>
                </a:cxn>
              </a:cxnLst>
              <a:rect l="T15" t="T16" r="T17" b="T18"/>
              <a:pathLst>
                <a:path w="816" h="576">
                  <a:moveTo>
                    <a:pt x="0" y="528"/>
                  </a:moveTo>
                  <a:lnTo>
                    <a:pt x="768" y="0"/>
                  </a:lnTo>
                  <a:lnTo>
                    <a:pt x="816" y="48"/>
                  </a:lnTo>
                  <a:lnTo>
                    <a:pt x="48" y="576"/>
                  </a:lnTo>
                  <a:lnTo>
                    <a:pt x="0" y="528"/>
                  </a:lnTo>
                  <a:close/>
                </a:path>
              </a:pathLst>
            </a:custGeom>
            <a:solidFill>
              <a:srgbClr val="DDDDDD"/>
            </a:solidFill>
            <a:ln w="9525">
              <a:solidFill>
                <a:schemeClr val="tx1"/>
              </a:solidFill>
              <a:round/>
              <a:headEnd/>
              <a:tailEnd/>
            </a:ln>
          </p:spPr>
          <p:txBody>
            <a:bodyPr/>
            <a:lstStyle/>
            <a:p>
              <a:endParaRPr lang="en-US"/>
            </a:p>
          </p:txBody>
        </p:sp>
        <p:grpSp>
          <p:nvGrpSpPr>
            <p:cNvPr id="9244" name="Group 50"/>
            <p:cNvGrpSpPr>
              <a:grpSpLocks/>
            </p:cNvGrpSpPr>
            <p:nvPr/>
          </p:nvGrpSpPr>
          <p:grpSpPr bwMode="auto">
            <a:xfrm>
              <a:off x="816" y="1008"/>
              <a:ext cx="816" cy="624"/>
              <a:chOff x="816" y="1008"/>
              <a:chExt cx="816" cy="624"/>
            </a:xfrm>
          </p:grpSpPr>
          <p:sp>
            <p:nvSpPr>
              <p:cNvPr id="9245" name="Freeform 51"/>
              <p:cNvSpPr>
                <a:spLocks/>
              </p:cNvSpPr>
              <p:nvPr/>
            </p:nvSpPr>
            <p:spPr bwMode="auto">
              <a:xfrm>
                <a:off x="816" y="1008"/>
                <a:ext cx="816" cy="624"/>
              </a:xfrm>
              <a:custGeom>
                <a:avLst/>
                <a:gdLst>
                  <a:gd name="T0" fmla="*/ 0 w 816"/>
                  <a:gd name="T1" fmla="*/ 528 h 624"/>
                  <a:gd name="T2" fmla="*/ 96 w 816"/>
                  <a:gd name="T3" fmla="*/ 624 h 624"/>
                  <a:gd name="T4" fmla="*/ 816 w 816"/>
                  <a:gd name="T5" fmla="*/ 96 h 624"/>
                  <a:gd name="T6" fmla="*/ 720 w 816"/>
                  <a:gd name="T7" fmla="*/ 0 h 624"/>
                  <a:gd name="T8" fmla="*/ 0 w 816"/>
                  <a:gd name="T9" fmla="*/ 528 h 624"/>
                  <a:gd name="T10" fmla="*/ 0 60000 65536"/>
                  <a:gd name="T11" fmla="*/ 0 60000 65536"/>
                  <a:gd name="T12" fmla="*/ 0 60000 65536"/>
                  <a:gd name="T13" fmla="*/ 0 60000 65536"/>
                  <a:gd name="T14" fmla="*/ 0 60000 65536"/>
                  <a:gd name="T15" fmla="*/ 0 w 816"/>
                  <a:gd name="T16" fmla="*/ 0 h 624"/>
                  <a:gd name="T17" fmla="*/ 816 w 816"/>
                  <a:gd name="T18" fmla="*/ 624 h 624"/>
                </a:gdLst>
                <a:ahLst/>
                <a:cxnLst>
                  <a:cxn ang="T10">
                    <a:pos x="T0" y="T1"/>
                  </a:cxn>
                  <a:cxn ang="T11">
                    <a:pos x="T2" y="T3"/>
                  </a:cxn>
                  <a:cxn ang="T12">
                    <a:pos x="T4" y="T5"/>
                  </a:cxn>
                  <a:cxn ang="T13">
                    <a:pos x="T6" y="T7"/>
                  </a:cxn>
                  <a:cxn ang="T14">
                    <a:pos x="T8" y="T9"/>
                  </a:cxn>
                </a:cxnLst>
                <a:rect l="T15" t="T16" r="T17" b="T18"/>
                <a:pathLst>
                  <a:path w="816" h="624">
                    <a:moveTo>
                      <a:pt x="0" y="528"/>
                    </a:moveTo>
                    <a:lnTo>
                      <a:pt x="96" y="624"/>
                    </a:lnTo>
                    <a:lnTo>
                      <a:pt x="816" y="96"/>
                    </a:lnTo>
                    <a:lnTo>
                      <a:pt x="720" y="0"/>
                    </a:lnTo>
                    <a:lnTo>
                      <a:pt x="0" y="528"/>
                    </a:lnTo>
                    <a:close/>
                  </a:path>
                </a:pathLst>
              </a:custGeom>
              <a:solidFill>
                <a:srgbClr val="DDDDDD"/>
              </a:solidFill>
              <a:ln w="9525">
                <a:solidFill>
                  <a:schemeClr val="tx1"/>
                </a:solidFill>
                <a:round/>
                <a:headEnd/>
                <a:tailEnd/>
              </a:ln>
            </p:spPr>
            <p:txBody>
              <a:bodyPr/>
              <a:lstStyle/>
              <a:p>
                <a:endParaRPr lang="en-US"/>
              </a:p>
            </p:txBody>
          </p:sp>
          <p:sp>
            <p:nvSpPr>
              <p:cNvPr id="9246" name="Oval 52"/>
              <p:cNvSpPr>
                <a:spLocks noChangeArrowheads="1"/>
              </p:cNvSpPr>
              <p:nvPr/>
            </p:nvSpPr>
            <p:spPr bwMode="auto">
              <a:xfrm>
                <a:off x="1344" y="1392"/>
                <a:ext cx="96" cy="96"/>
              </a:xfrm>
              <a:prstGeom prst="ellipse">
                <a:avLst/>
              </a:prstGeom>
              <a:solidFill>
                <a:schemeClr val="bg1"/>
              </a:solidFill>
              <a:ln w="9525">
                <a:solidFill>
                  <a:schemeClr val="tx1"/>
                </a:solidFill>
                <a:round/>
                <a:headEnd/>
                <a:tailEnd/>
              </a:ln>
            </p:spPr>
            <p:txBody>
              <a:bodyPr wrap="none" anchor="ctr"/>
              <a:lstStyle/>
              <a:p>
                <a:endParaRPr lang="en-US">
                  <a:latin typeface="Calibri" pitchFamily="34" charset="0"/>
                </a:endParaRPr>
              </a:p>
            </p:txBody>
          </p:sp>
        </p:grpSp>
      </p:grpSp>
      <p:sp>
        <p:nvSpPr>
          <p:cNvPr id="9223" name="Freeform 74"/>
          <p:cNvSpPr>
            <a:spLocks/>
          </p:cNvSpPr>
          <p:nvPr/>
        </p:nvSpPr>
        <p:spPr bwMode="auto">
          <a:xfrm>
            <a:off x="7848600" y="2514600"/>
            <a:ext cx="1219200" cy="1524000"/>
          </a:xfrm>
          <a:custGeom>
            <a:avLst/>
            <a:gdLst>
              <a:gd name="T0" fmla="*/ 1935480178 w 768"/>
              <a:gd name="T1" fmla="*/ 0 h 960"/>
              <a:gd name="T2" fmla="*/ 1935480178 w 768"/>
              <a:gd name="T3" fmla="*/ 483870075 h 960"/>
              <a:gd name="T4" fmla="*/ 0 w 768"/>
              <a:gd name="T5" fmla="*/ 2147483647 h 960"/>
              <a:gd name="T6" fmla="*/ 0 w 768"/>
              <a:gd name="T7" fmla="*/ 1935480302 h 960"/>
              <a:gd name="T8" fmla="*/ 1935480178 w 768"/>
              <a:gd name="T9" fmla="*/ 0 h 960"/>
              <a:gd name="T10" fmla="*/ 0 60000 65536"/>
              <a:gd name="T11" fmla="*/ 0 60000 65536"/>
              <a:gd name="T12" fmla="*/ 0 60000 65536"/>
              <a:gd name="T13" fmla="*/ 0 60000 65536"/>
              <a:gd name="T14" fmla="*/ 0 60000 65536"/>
              <a:gd name="T15" fmla="*/ 0 w 768"/>
              <a:gd name="T16" fmla="*/ 0 h 960"/>
              <a:gd name="T17" fmla="*/ 768 w 768"/>
              <a:gd name="T18" fmla="*/ 960 h 960"/>
            </a:gdLst>
            <a:ahLst/>
            <a:cxnLst>
              <a:cxn ang="T10">
                <a:pos x="T0" y="T1"/>
              </a:cxn>
              <a:cxn ang="T11">
                <a:pos x="T2" y="T3"/>
              </a:cxn>
              <a:cxn ang="T12">
                <a:pos x="T4" y="T5"/>
              </a:cxn>
              <a:cxn ang="T13">
                <a:pos x="T6" y="T7"/>
              </a:cxn>
              <a:cxn ang="T14">
                <a:pos x="T8" y="T9"/>
              </a:cxn>
            </a:cxnLst>
            <a:rect l="T15" t="T16" r="T17" b="T18"/>
            <a:pathLst>
              <a:path w="768" h="960">
                <a:moveTo>
                  <a:pt x="768" y="0"/>
                </a:moveTo>
                <a:lnTo>
                  <a:pt x="768" y="192"/>
                </a:lnTo>
                <a:lnTo>
                  <a:pt x="0" y="960"/>
                </a:lnTo>
                <a:lnTo>
                  <a:pt x="0" y="768"/>
                </a:lnTo>
                <a:lnTo>
                  <a:pt x="768" y="0"/>
                </a:lnTo>
                <a:close/>
              </a:path>
            </a:pathLst>
          </a:custGeom>
          <a:solidFill>
            <a:srgbClr val="BBE0E3">
              <a:alpha val="70195"/>
            </a:srgbClr>
          </a:solidFill>
          <a:ln w="9525">
            <a:solidFill>
              <a:schemeClr val="tx1"/>
            </a:solidFill>
            <a:round/>
            <a:headEnd/>
            <a:tailEnd/>
          </a:ln>
        </p:spPr>
        <p:txBody>
          <a:bodyPr/>
          <a:lstStyle/>
          <a:p>
            <a:endParaRPr lang="en-US"/>
          </a:p>
        </p:txBody>
      </p:sp>
      <p:grpSp>
        <p:nvGrpSpPr>
          <p:cNvPr id="9224" name="Group 76"/>
          <p:cNvGrpSpPr>
            <a:grpSpLocks/>
          </p:cNvGrpSpPr>
          <p:nvPr/>
        </p:nvGrpSpPr>
        <p:grpSpPr bwMode="auto">
          <a:xfrm>
            <a:off x="4724400" y="2133600"/>
            <a:ext cx="1828800" cy="1600200"/>
            <a:chOff x="2448" y="2784"/>
            <a:chExt cx="1152" cy="1008"/>
          </a:xfrm>
        </p:grpSpPr>
        <p:sp>
          <p:nvSpPr>
            <p:cNvPr id="9227" name="Freeform 77"/>
            <p:cNvSpPr>
              <a:spLocks/>
            </p:cNvSpPr>
            <p:nvPr/>
          </p:nvSpPr>
          <p:spPr bwMode="auto">
            <a:xfrm>
              <a:off x="2452" y="3535"/>
              <a:ext cx="181" cy="257"/>
            </a:xfrm>
            <a:custGeom>
              <a:avLst/>
              <a:gdLst>
                <a:gd name="T0" fmla="*/ 0 w 192"/>
                <a:gd name="T1" fmla="*/ 229 h 288"/>
                <a:gd name="T2" fmla="*/ 171 w 192"/>
                <a:gd name="T3" fmla="*/ 229 h 288"/>
                <a:gd name="T4" fmla="*/ 171 w 192"/>
                <a:gd name="T5" fmla="*/ 38 h 288"/>
                <a:gd name="T6" fmla="*/ 171 w 192"/>
                <a:gd name="T7" fmla="*/ 0 h 288"/>
                <a:gd name="T8" fmla="*/ 0 w 192"/>
                <a:gd name="T9" fmla="*/ 0 h 288"/>
                <a:gd name="T10" fmla="*/ 0 w 192"/>
                <a:gd name="T11" fmla="*/ 229 h 288"/>
                <a:gd name="T12" fmla="*/ 0 60000 65536"/>
                <a:gd name="T13" fmla="*/ 0 60000 65536"/>
                <a:gd name="T14" fmla="*/ 0 60000 65536"/>
                <a:gd name="T15" fmla="*/ 0 60000 65536"/>
                <a:gd name="T16" fmla="*/ 0 60000 65536"/>
                <a:gd name="T17" fmla="*/ 0 60000 65536"/>
                <a:gd name="T18" fmla="*/ 0 w 192"/>
                <a:gd name="T19" fmla="*/ 0 h 288"/>
                <a:gd name="T20" fmla="*/ 192 w 192"/>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192" h="288">
                  <a:moveTo>
                    <a:pt x="0" y="288"/>
                  </a:moveTo>
                  <a:lnTo>
                    <a:pt x="192" y="288"/>
                  </a:lnTo>
                  <a:lnTo>
                    <a:pt x="192" y="48"/>
                  </a:lnTo>
                  <a:lnTo>
                    <a:pt x="192" y="0"/>
                  </a:lnTo>
                  <a:lnTo>
                    <a:pt x="0" y="0"/>
                  </a:lnTo>
                  <a:lnTo>
                    <a:pt x="0" y="288"/>
                  </a:lnTo>
                  <a:close/>
                </a:path>
              </a:pathLst>
            </a:custGeom>
            <a:solidFill>
              <a:srgbClr val="BBE0E3">
                <a:alpha val="70195"/>
              </a:srgbClr>
            </a:solidFill>
            <a:ln w="9525">
              <a:solidFill>
                <a:schemeClr val="tx1"/>
              </a:solidFill>
              <a:round/>
              <a:headEnd/>
              <a:tailEnd/>
            </a:ln>
          </p:spPr>
          <p:txBody>
            <a:bodyPr/>
            <a:lstStyle/>
            <a:p>
              <a:endParaRPr lang="en-US"/>
            </a:p>
          </p:txBody>
        </p:sp>
        <p:sp>
          <p:nvSpPr>
            <p:cNvPr id="9228" name="Freeform 78"/>
            <p:cNvSpPr>
              <a:spLocks/>
            </p:cNvSpPr>
            <p:nvPr/>
          </p:nvSpPr>
          <p:spPr bwMode="auto">
            <a:xfrm>
              <a:off x="2631" y="2784"/>
              <a:ext cx="969" cy="1001"/>
            </a:xfrm>
            <a:custGeom>
              <a:avLst/>
              <a:gdLst>
                <a:gd name="T0" fmla="*/ 0 w 1056"/>
                <a:gd name="T1" fmla="*/ 671 h 1104"/>
                <a:gd name="T2" fmla="*/ 0 w 1056"/>
                <a:gd name="T3" fmla="*/ 908 h 1104"/>
                <a:gd name="T4" fmla="*/ 889 w 1056"/>
                <a:gd name="T5" fmla="*/ 237 h 1104"/>
                <a:gd name="T6" fmla="*/ 889 w 1056"/>
                <a:gd name="T7" fmla="*/ 0 h 1104"/>
                <a:gd name="T8" fmla="*/ 0 w 1056"/>
                <a:gd name="T9" fmla="*/ 671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0" y="816"/>
                  </a:moveTo>
                  <a:lnTo>
                    <a:pt x="0" y="1104"/>
                  </a:lnTo>
                  <a:lnTo>
                    <a:pt x="1056" y="288"/>
                  </a:lnTo>
                  <a:lnTo>
                    <a:pt x="1056" y="0"/>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sp>
          <p:nvSpPr>
            <p:cNvPr id="9229" name="Freeform 79"/>
            <p:cNvSpPr>
              <a:spLocks/>
            </p:cNvSpPr>
            <p:nvPr/>
          </p:nvSpPr>
          <p:spPr bwMode="auto">
            <a:xfrm>
              <a:off x="2448" y="2791"/>
              <a:ext cx="969" cy="1001"/>
            </a:xfrm>
            <a:custGeom>
              <a:avLst/>
              <a:gdLst>
                <a:gd name="T0" fmla="*/ 889 w 1056"/>
                <a:gd name="T1" fmla="*/ 0 h 1104"/>
                <a:gd name="T2" fmla="*/ 889 w 1056"/>
                <a:gd name="T3" fmla="*/ 237 h 1104"/>
                <a:gd name="T4" fmla="*/ 0 w 1056"/>
                <a:gd name="T5" fmla="*/ 908 h 1104"/>
                <a:gd name="T6" fmla="*/ 0 w 1056"/>
                <a:gd name="T7" fmla="*/ 671 h 1104"/>
                <a:gd name="T8" fmla="*/ 889 w 1056"/>
                <a:gd name="T9" fmla="*/ 0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1056" y="0"/>
                  </a:moveTo>
                  <a:lnTo>
                    <a:pt x="1056" y="288"/>
                  </a:lnTo>
                  <a:lnTo>
                    <a:pt x="0" y="1104"/>
                  </a:lnTo>
                  <a:lnTo>
                    <a:pt x="0" y="816"/>
                  </a:lnTo>
                  <a:lnTo>
                    <a:pt x="1056" y="0"/>
                  </a:lnTo>
                  <a:close/>
                </a:path>
              </a:pathLst>
            </a:custGeom>
            <a:solidFill>
              <a:srgbClr val="BBE0E3">
                <a:alpha val="70195"/>
              </a:srgbClr>
            </a:solidFill>
            <a:ln w="9525">
              <a:solidFill>
                <a:schemeClr val="tx1"/>
              </a:solidFill>
              <a:round/>
              <a:headEnd/>
              <a:tailEnd/>
            </a:ln>
          </p:spPr>
          <p:txBody>
            <a:bodyPr/>
            <a:lstStyle/>
            <a:p>
              <a:endParaRPr lang="en-US"/>
            </a:p>
          </p:txBody>
        </p:sp>
        <p:sp>
          <p:nvSpPr>
            <p:cNvPr id="9230" name="Freeform 80"/>
            <p:cNvSpPr>
              <a:spLocks/>
            </p:cNvSpPr>
            <p:nvPr/>
          </p:nvSpPr>
          <p:spPr bwMode="auto">
            <a:xfrm>
              <a:off x="3417" y="2791"/>
              <a:ext cx="177" cy="261"/>
            </a:xfrm>
            <a:custGeom>
              <a:avLst/>
              <a:gdLst>
                <a:gd name="T0" fmla="*/ 0 w 192"/>
                <a:gd name="T1" fmla="*/ 0 h 288"/>
                <a:gd name="T2" fmla="*/ 0 w 192"/>
                <a:gd name="T3" fmla="*/ 237 h 288"/>
                <a:gd name="T4" fmla="*/ 163 w 192"/>
                <a:gd name="T5" fmla="*/ 237 h 288"/>
                <a:gd name="T6" fmla="*/ 163 w 192"/>
                <a:gd name="T7" fmla="*/ 0 h 288"/>
                <a:gd name="T8" fmla="*/ 0 w 192"/>
                <a:gd name="T9" fmla="*/ 0 h 288"/>
                <a:gd name="T10" fmla="*/ 0 60000 65536"/>
                <a:gd name="T11" fmla="*/ 0 60000 65536"/>
                <a:gd name="T12" fmla="*/ 0 60000 65536"/>
                <a:gd name="T13" fmla="*/ 0 60000 65536"/>
                <a:gd name="T14" fmla="*/ 0 60000 65536"/>
                <a:gd name="T15" fmla="*/ 0 w 192"/>
                <a:gd name="T16" fmla="*/ 0 h 288"/>
                <a:gd name="T17" fmla="*/ 192 w 192"/>
                <a:gd name="T18" fmla="*/ 288 h 288"/>
              </a:gdLst>
              <a:ahLst/>
              <a:cxnLst>
                <a:cxn ang="T10">
                  <a:pos x="T0" y="T1"/>
                </a:cxn>
                <a:cxn ang="T11">
                  <a:pos x="T2" y="T3"/>
                </a:cxn>
                <a:cxn ang="T12">
                  <a:pos x="T4" y="T5"/>
                </a:cxn>
                <a:cxn ang="T13">
                  <a:pos x="T6" y="T7"/>
                </a:cxn>
                <a:cxn ang="T14">
                  <a:pos x="T8" y="T9"/>
                </a:cxn>
              </a:cxnLst>
              <a:rect l="T15" t="T16" r="T17" b="T18"/>
              <a:pathLst>
                <a:path w="192" h="288">
                  <a:moveTo>
                    <a:pt x="0" y="0"/>
                  </a:moveTo>
                  <a:lnTo>
                    <a:pt x="0" y="288"/>
                  </a:lnTo>
                  <a:lnTo>
                    <a:pt x="192" y="288"/>
                  </a:lnTo>
                  <a:lnTo>
                    <a:pt x="192" y="0"/>
                  </a:lnTo>
                  <a:lnTo>
                    <a:pt x="0" y="0"/>
                  </a:lnTo>
                  <a:close/>
                </a:path>
              </a:pathLst>
            </a:custGeom>
            <a:solidFill>
              <a:srgbClr val="BBE0E3">
                <a:alpha val="70195"/>
              </a:srgbClr>
            </a:solidFill>
            <a:ln w="9525">
              <a:solidFill>
                <a:schemeClr val="tx1"/>
              </a:solidFill>
              <a:round/>
              <a:headEnd/>
              <a:tailEnd/>
            </a:ln>
          </p:spPr>
          <p:txBody>
            <a:bodyPr/>
            <a:lstStyle/>
            <a:p>
              <a:endParaRPr lang="en-US"/>
            </a:p>
          </p:txBody>
        </p:sp>
        <p:sp>
          <p:nvSpPr>
            <p:cNvPr id="9231" name="Freeform 81"/>
            <p:cNvSpPr>
              <a:spLocks/>
            </p:cNvSpPr>
            <p:nvPr/>
          </p:nvSpPr>
          <p:spPr bwMode="auto">
            <a:xfrm>
              <a:off x="2448" y="2791"/>
              <a:ext cx="1146" cy="740"/>
            </a:xfrm>
            <a:custGeom>
              <a:avLst/>
              <a:gdLst>
                <a:gd name="T0" fmla="*/ 0 w 1248"/>
                <a:gd name="T1" fmla="*/ 671 h 816"/>
                <a:gd name="T2" fmla="*/ 891 w 1248"/>
                <a:gd name="T3" fmla="*/ 0 h 816"/>
                <a:gd name="T4" fmla="*/ 1052 w 1248"/>
                <a:gd name="T5" fmla="*/ 0 h 816"/>
                <a:gd name="T6" fmla="*/ 162 w 1248"/>
                <a:gd name="T7" fmla="*/ 671 h 816"/>
                <a:gd name="T8" fmla="*/ 0 w 1248"/>
                <a:gd name="T9" fmla="*/ 671 h 816"/>
                <a:gd name="T10" fmla="*/ 0 60000 65536"/>
                <a:gd name="T11" fmla="*/ 0 60000 65536"/>
                <a:gd name="T12" fmla="*/ 0 60000 65536"/>
                <a:gd name="T13" fmla="*/ 0 60000 65536"/>
                <a:gd name="T14" fmla="*/ 0 60000 65536"/>
                <a:gd name="T15" fmla="*/ 0 w 1248"/>
                <a:gd name="T16" fmla="*/ 0 h 816"/>
                <a:gd name="T17" fmla="*/ 1248 w 1248"/>
                <a:gd name="T18" fmla="*/ 816 h 816"/>
              </a:gdLst>
              <a:ahLst/>
              <a:cxnLst>
                <a:cxn ang="T10">
                  <a:pos x="T0" y="T1"/>
                </a:cxn>
                <a:cxn ang="T11">
                  <a:pos x="T2" y="T3"/>
                </a:cxn>
                <a:cxn ang="T12">
                  <a:pos x="T4" y="T5"/>
                </a:cxn>
                <a:cxn ang="T13">
                  <a:pos x="T6" y="T7"/>
                </a:cxn>
                <a:cxn ang="T14">
                  <a:pos x="T8" y="T9"/>
                </a:cxn>
              </a:cxnLst>
              <a:rect l="T15" t="T16" r="T17" b="T18"/>
              <a:pathLst>
                <a:path w="1248" h="816">
                  <a:moveTo>
                    <a:pt x="0" y="816"/>
                  </a:moveTo>
                  <a:lnTo>
                    <a:pt x="1056" y="0"/>
                  </a:lnTo>
                  <a:lnTo>
                    <a:pt x="1248" y="0"/>
                  </a:lnTo>
                  <a:lnTo>
                    <a:pt x="192" y="816"/>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grpSp>
          <p:nvGrpSpPr>
            <p:cNvPr id="9232" name="Group 82"/>
            <p:cNvGrpSpPr>
              <a:grpSpLocks/>
            </p:cNvGrpSpPr>
            <p:nvPr/>
          </p:nvGrpSpPr>
          <p:grpSpPr bwMode="auto">
            <a:xfrm>
              <a:off x="2496" y="2832"/>
              <a:ext cx="1008" cy="925"/>
              <a:chOff x="2646" y="2784"/>
              <a:chExt cx="1002" cy="925"/>
            </a:xfrm>
          </p:grpSpPr>
          <p:sp>
            <p:nvSpPr>
              <p:cNvPr id="9233" name="Oval 83"/>
              <p:cNvSpPr>
                <a:spLocks noChangeArrowheads="1"/>
              </p:cNvSpPr>
              <p:nvPr/>
            </p:nvSpPr>
            <p:spPr bwMode="auto">
              <a:xfrm>
                <a:off x="3105" y="316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4" name="Oval 84"/>
              <p:cNvSpPr>
                <a:spLocks noChangeArrowheads="1"/>
              </p:cNvSpPr>
              <p:nvPr/>
            </p:nvSpPr>
            <p:spPr bwMode="auto">
              <a:xfrm>
                <a:off x="2976" y="326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5" name="Oval 85"/>
              <p:cNvSpPr>
                <a:spLocks noChangeArrowheads="1"/>
              </p:cNvSpPr>
              <p:nvPr/>
            </p:nvSpPr>
            <p:spPr bwMode="auto">
              <a:xfrm>
                <a:off x="3226" y="3071"/>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6" name="Oval 86"/>
              <p:cNvSpPr>
                <a:spLocks noChangeArrowheads="1"/>
              </p:cNvSpPr>
              <p:nvPr/>
            </p:nvSpPr>
            <p:spPr bwMode="auto">
              <a:xfrm>
                <a:off x="3329" y="2976"/>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7" name="Oval 87"/>
              <p:cNvSpPr>
                <a:spLocks noChangeArrowheads="1"/>
              </p:cNvSpPr>
              <p:nvPr/>
            </p:nvSpPr>
            <p:spPr bwMode="auto">
              <a:xfrm>
                <a:off x="3440" y="288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8" name="Oval 88"/>
              <p:cNvSpPr>
                <a:spLocks noChangeArrowheads="1"/>
              </p:cNvSpPr>
              <p:nvPr/>
            </p:nvSpPr>
            <p:spPr bwMode="auto">
              <a:xfrm>
                <a:off x="3552" y="278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39" name="Oval 89"/>
              <p:cNvSpPr>
                <a:spLocks noChangeArrowheads="1"/>
              </p:cNvSpPr>
              <p:nvPr/>
            </p:nvSpPr>
            <p:spPr bwMode="auto">
              <a:xfrm>
                <a:off x="2857" y="334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40" name="Oval 90"/>
              <p:cNvSpPr>
                <a:spLocks noChangeArrowheads="1"/>
              </p:cNvSpPr>
              <p:nvPr/>
            </p:nvSpPr>
            <p:spPr bwMode="auto">
              <a:xfrm>
                <a:off x="2750" y="3429"/>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9241" name="Oval 91"/>
              <p:cNvSpPr>
                <a:spLocks noChangeArrowheads="1"/>
              </p:cNvSpPr>
              <p:nvPr/>
            </p:nvSpPr>
            <p:spPr bwMode="auto">
              <a:xfrm>
                <a:off x="2646" y="3517"/>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grpSp>
      </p:grpSp>
      <p:sp>
        <p:nvSpPr>
          <p:cNvPr id="9225" name="Freeform 93"/>
          <p:cNvSpPr>
            <a:spLocks/>
          </p:cNvSpPr>
          <p:nvPr/>
        </p:nvSpPr>
        <p:spPr bwMode="auto">
          <a:xfrm rot="-1177354">
            <a:off x="3733800" y="2819400"/>
            <a:ext cx="3365500" cy="3352800"/>
          </a:xfrm>
          <a:custGeom>
            <a:avLst/>
            <a:gdLst>
              <a:gd name="T0" fmla="*/ 0 w 2120"/>
              <a:gd name="T1" fmla="*/ 2147483647 h 2112"/>
              <a:gd name="T2" fmla="*/ 2147483647 w 2120"/>
              <a:gd name="T3" fmla="*/ 362902431 h 2112"/>
              <a:gd name="T4" fmla="*/ 2147483647 w 2120"/>
              <a:gd name="T5" fmla="*/ 0 h 2112"/>
              <a:gd name="T6" fmla="*/ 2147483647 w 2120"/>
              <a:gd name="T7" fmla="*/ 362902431 h 2112"/>
              <a:gd name="T8" fmla="*/ 262096228 w 2120"/>
              <a:gd name="T9" fmla="*/ 2147483647 h 2112"/>
              <a:gd name="T10" fmla="*/ 20161247 w 2120"/>
              <a:gd name="T11" fmla="*/ 2147483647 h 2112"/>
              <a:gd name="T12" fmla="*/ 0 60000 65536"/>
              <a:gd name="T13" fmla="*/ 0 60000 65536"/>
              <a:gd name="T14" fmla="*/ 0 60000 65536"/>
              <a:gd name="T15" fmla="*/ 0 60000 65536"/>
              <a:gd name="T16" fmla="*/ 0 60000 65536"/>
              <a:gd name="T17" fmla="*/ 0 60000 65536"/>
              <a:gd name="T18" fmla="*/ 0 w 2120"/>
              <a:gd name="T19" fmla="*/ 0 h 2112"/>
              <a:gd name="T20" fmla="*/ 2120 w 2120"/>
              <a:gd name="T21" fmla="*/ 2112 h 2112"/>
            </a:gdLst>
            <a:ahLst/>
            <a:cxnLst>
              <a:cxn ang="T12">
                <a:pos x="T0" y="T1"/>
              </a:cxn>
              <a:cxn ang="T13">
                <a:pos x="T2" y="T3"/>
              </a:cxn>
              <a:cxn ang="T14">
                <a:pos x="T4" y="T5"/>
              </a:cxn>
              <a:cxn ang="T15">
                <a:pos x="T6" y="T7"/>
              </a:cxn>
              <a:cxn ang="T16">
                <a:pos x="T8" y="T9"/>
              </a:cxn>
              <a:cxn ang="T17">
                <a:pos x="T10" y="T11"/>
              </a:cxn>
            </a:cxnLst>
            <a:rect l="T18" t="T19" r="T20" b="T21"/>
            <a:pathLst>
              <a:path w="2120" h="2112">
                <a:moveTo>
                  <a:pt x="0" y="2066"/>
                </a:moveTo>
                <a:lnTo>
                  <a:pt x="1880" y="144"/>
                </a:lnTo>
                <a:lnTo>
                  <a:pt x="2120" y="0"/>
                </a:lnTo>
                <a:lnTo>
                  <a:pt x="2024" y="144"/>
                </a:lnTo>
                <a:lnTo>
                  <a:pt x="104" y="2112"/>
                </a:lnTo>
                <a:lnTo>
                  <a:pt x="8" y="2064"/>
                </a:lnTo>
              </a:path>
            </a:pathLst>
          </a:custGeom>
          <a:solidFill>
            <a:srgbClr val="B2B2B2"/>
          </a:solidFill>
          <a:ln w="9525">
            <a:solidFill>
              <a:schemeClr val="tx1"/>
            </a:solidFill>
            <a:round/>
            <a:headEnd/>
            <a:tailEnd/>
          </a:ln>
        </p:spPr>
        <p:txBody>
          <a:bodyPr/>
          <a:lstStyle/>
          <a:p>
            <a:endParaRPr lang="en-US"/>
          </a:p>
        </p:txBody>
      </p:sp>
      <p:sp>
        <p:nvSpPr>
          <p:cNvPr id="9226" name="Rectangle 71"/>
          <p:cNvSpPr>
            <a:spLocks noChangeArrowheads="1"/>
          </p:cNvSpPr>
          <p:nvPr/>
        </p:nvSpPr>
        <p:spPr bwMode="auto">
          <a:xfrm>
            <a:off x="304800" y="609600"/>
            <a:ext cx="7620000" cy="1016000"/>
          </a:xfrm>
          <a:prstGeom prst="rect">
            <a:avLst/>
          </a:prstGeom>
          <a:noFill/>
          <a:ln w="9525">
            <a:noFill/>
            <a:miter lim="800000"/>
            <a:headEnd/>
            <a:tailEnd/>
          </a:ln>
        </p:spPr>
        <p:txBody>
          <a:bodyPr>
            <a:spAutoFit/>
          </a:bodyPr>
          <a:lstStyle/>
          <a:p>
            <a:r>
              <a:rPr lang="en-US" sz="2000">
                <a:latin typeface="Calibri" pitchFamily="34" charset="0"/>
              </a:rPr>
              <a:t>Next, the mounting media containing the embryos is cut into blocks, which can be flipped vertically to hold the embryos in position for imaging (P3).</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reeform 2"/>
          <p:cNvSpPr>
            <a:spLocks/>
          </p:cNvSpPr>
          <p:nvPr/>
        </p:nvSpPr>
        <p:spPr bwMode="auto">
          <a:xfrm>
            <a:off x="1295400" y="4638675"/>
            <a:ext cx="5995988" cy="1304925"/>
          </a:xfrm>
          <a:custGeom>
            <a:avLst/>
            <a:gdLst>
              <a:gd name="T0" fmla="*/ 2147483647 w 3777"/>
              <a:gd name="T1" fmla="*/ 0 h 822"/>
              <a:gd name="T2" fmla="*/ 0 w 3777"/>
              <a:gd name="T3" fmla="*/ 1819553066 h 822"/>
              <a:gd name="T4" fmla="*/ 2147483647 w 3777"/>
              <a:gd name="T5" fmla="*/ 2071568616 h 822"/>
              <a:gd name="T6" fmla="*/ 2147483647 w 3777"/>
              <a:gd name="T7" fmla="*/ 5040313 h 822"/>
              <a:gd name="T8" fmla="*/ 2147483647 w 3777"/>
              <a:gd name="T9" fmla="*/ 0 h 822"/>
              <a:gd name="T10" fmla="*/ 0 60000 65536"/>
              <a:gd name="T11" fmla="*/ 0 60000 65536"/>
              <a:gd name="T12" fmla="*/ 0 60000 65536"/>
              <a:gd name="T13" fmla="*/ 0 60000 65536"/>
              <a:gd name="T14" fmla="*/ 0 60000 65536"/>
              <a:gd name="T15" fmla="*/ 0 w 3777"/>
              <a:gd name="T16" fmla="*/ 0 h 822"/>
              <a:gd name="T17" fmla="*/ 3777 w 3777"/>
              <a:gd name="T18" fmla="*/ 822 h 822"/>
            </a:gdLst>
            <a:ahLst/>
            <a:cxnLst>
              <a:cxn ang="T10">
                <a:pos x="T0" y="T1"/>
              </a:cxn>
              <a:cxn ang="T11">
                <a:pos x="T2" y="T3"/>
              </a:cxn>
              <a:cxn ang="T12">
                <a:pos x="T4" y="T5"/>
              </a:cxn>
              <a:cxn ang="T13">
                <a:pos x="T6" y="T7"/>
              </a:cxn>
              <a:cxn ang="T14">
                <a:pos x="T8" y="T9"/>
              </a:cxn>
            </a:cxnLst>
            <a:rect l="T15" t="T16" r="T17" b="T18"/>
            <a:pathLst>
              <a:path w="3777" h="822">
                <a:moveTo>
                  <a:pt x="1282" y="0"/>
                </a:moveTo>
                <a:lnTo>
                  <a:pt x="0" y="722"/>
                </a:lnTo>
                <a:lnTo>
                  <a:pt x="3141" y="822"/>
                </a:lnTo>
                <a:lnTo>
                  <a:pt x="3777" y="2"/>
                </a:lnTo>
                <a:lnTo>
                  <a:pt x="1282" y="0"/>
                </a:lnTo>
                <a:close/>
              </a:path>
            </a:pathLst>
          </a:custGeom>
          <a:solidFill>
            <a:srgbClr val="BBE0E3">
              <a:alpha val="50195"/>
            </a:srgbClr>
          </a:solidFill>
          <a:ln w="9525">
            <a:solidFill>
              <a:schemeClr val="tx1"/>
            </a:solidFill>
            <a:round/>
            <a:headEnd/>
            <a:tailEnd/>
          </a:ln>
        </p:spPr>
        <p:txBody>
          <a:bodyPr/>
          <a:lstStyle/>
          <a:p>
            <a:endParaRPr lang="en-US"/>
          </a:p>
        </p:txBody>
      </p:sp>
      <p:grpSp>
        <p:nvGrpSpPr>
          <p:cNvPr id="10243" name="Group 3"/>
          <p:cNvGrpSpPr>
            <a:grpSpLocks/>
          </p:cNvGrpSpPr>
          <p:nvPr/>
        </p:nvGrpSpPr>
        <p:grpSpPr bwMode="auto">
          <a:xfrm>
            <a:off x="3498850" y="4329113"/>
            <a:ext cx="1539875" cy="1538287"/>
            <a:chOff x="2448" y="2784"/>
            <a:chExt cx="1152" cy="1008"/>
          </a:xfrm>
        </p:grpSpPr>
        <p:sp>
          <p:nvSpPr>
            <p:cNvPr id="10273" name="Freeform 4"/>
            <p:cNvSpPr>
              <a:spLocks/>
            </p:cNvSpPr>
            <p:nvPr/>
          </p:nvSpPr>
          <p:spPr bwMode="auto">
            <a:xfrm>
              <a:off x="2452" y="3535"/>
              <a:ext cx="181" cy="257"/>
            </a:xfrm>
            <a:custGeom>
              <a:avLst/>
              <a:gdLst>
                <a:gd name="T0" fmla="*/ 0 w 192"/>
                <a:gd name="T1" fmla="*/ 229 h 288"/>
                <a:gd name="T2" fmla="*/ 171 w 192"/>
                <a:gd name="T3" fmla="*/ 229 h 288"/>
                <a:gd name="T4" fmla="*/ 171 w 192"/>
                <a:gd name="T5" fmla="*/ 38 h 288"/>
                <a:gd name="T6" fmla="*/ 171 w 192"/>
                <a:gd name="T7" fmla="*/ 0 h 288"/>
                <a:gd name="T8" fmla="*/ 0 w 192"/>
                <a:gd name="T9" fmla="*/ 0 h 288"/>
                <a:gd name="T10" fmla="*/ 0 w 192"/>
                <a:gd name="T11" fmla="*/ 229 h 288"/>
                <a:gd name="T12" fmla="*/ 0 60000 65536"/>
                <a:gd name="T13" fmla="*/ 0 60000 65536"/>
                <a:gd name="T14" fmla="*/ 0 60000 65536"/>
                <a:gd name="T15" fmla="*/ 0 60000 65536"/>
                <a:gd name="T16" fmla="*/ 0 60000 65536"/>
                <a:gd name="T17" fmla="*/ 0 60000 65536"/>
                <a:gd name="T18" fmla="*/ 0 w 192"/>
                <a:gd name="T19" fmla="*/ 0 h 288"/>
                <a:gd name="T20" fmla="*/ 192 w 192"/>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192" h="288">
                  <a:moveTo>
                    <a:pt x="0" y="288"/>
                  </a:moveTo>
                  <a:lnTo>
                    <a:pt x="192" y="288"/>
                  </a:lnTo>
                  <a:lnTo>
                    <a:pt x="192" y="48"/>
                  </a:lnTo>
                  <a:lnTo>
                    <a:pt x="192" y="0"/>
                  </a:lnTo>
                  <a:lnTo>
                    <a:pt x="0" y="0"/>
                  </a:lnTo>
                  <a:lnTo>
                    <a:pt x="0" y="288"/>
                  </a:lnTo>
                  <a:close/>
                </a:path>
              </a:pathLst>
            </a:custGeom>
            <a:solidFill>
              <a:srgbClr val="BBE0E3">
                <a:alpha val="70195"/>
              </a:srgbClr>
            </a:solidFill>
            <a:ln w="9525">
              <a:solidFill>
                <a:schemeClr val="tx1"/>
              </a:solidFill>
              <a:round/>
              <a:headEnd/>
              <a:tailEnd/>
            </a:ln>
          </p:spPr>
          <p:txBody>
            <a:bodyPr/>
            <a:lstStyle/>
            <a:p>
              <a:endParaRPr lang="en-US"/>
            </a:p>
          </p:txBody>
        </p:sp>
        <p:sp>
          <p:nvSpPr>
            <p:cNvPr id="10274" name="Freeform 5"/>
            <p:cNvSpPr>
              <a:spLocks/>
            </p:cNvSpPr>
            <p:nvPr/>
          </p:nvSpPr>
          <p:spPr bwMode="auto">
            <a:xfrm>
              <a:off x="2631" y="2784"/>
              <a:ext cx="969" cy="1001"/>
            </a:xfrm>
            <a:custGeom>
              <a:avLst/>
              <a:gdLst>
                <a:gd name="T0" fmla="*/ 0 w 1056"/>
                <a:gd name="T1" fmla="*/ 671 h 1104"/>
                <a:gd name="T2" fmla="*/ 0 w 1056"/>
                <a:gd name="T3" fmla="*/ 908 h 1104"/>
                <a:gd name="T4" fmla="*/ 889 w 1056"/>
                <a:gd name="T5" fmla="*/ 237 h 1104"/>
                <a:gd name="T6" fmla="*/ 889 w 1056"/>
                <a:gd name="T7" fmla="*/ 0 h 1104"/>
                <a:gd name="T8" fmla="*/ 0 w 1056"/>
                <a:gd name="T9" fmla="*/ 671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0" y="816"/>
                  </a:moveTo>
                  <a:lnTo>
                    <a:pt x="0" y="1104"/>
                  </a:lnTo>
                  <a:lnTo>
                    <a:pt x="1056" y="288"/>
                  </a:lnTo>
                  <a:lnTo>
                    <a:pt x="1056" y="0"/>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sp>
          <p:nvSpPr>
            <p:cNvPr id="10275" name="Freeform 6"/>
            <p:cNvSpPr>
              <a:spLocks/>
            </p:cNvSpPr>
            <p:nvPr/>
          </p:nvSpPr>
          <p:spPr bwMode="auto">
            <a:xfrm>
              <a:off x="2448" y="2791"/>
              <a:ext cx="969" cy="1001"/>
            </a:xfrm>
            <a:custGeom>
              <a:avLst/>
              <a:gdLst>
                <a:gd name="T0" fmla="*/ 889 w 1056"/>
                <a:gd name="T1" fmla="*/ 0 h 1104"/>
                <a:gd name="T2" fmla="*/ 889 w 1056"/>
                <a:gd name="T3" fmla="*/ 237 h 1104"/>
                <a:gd name="T4" fmla="*/ 0 w 1056"/>
                <a:gd name="T5" fmla="*/ 908 h 1104"/>
                <a:gd name="T6" fmla="*/ 0 w 1056"/>
                <a:gd name="T7" fmla="*/ 671 h 1104"/>
                <a:gd name="T8" fmla="*/ 889 w 1056"/>
                <a:gd name="T9" fmla="*/ 0 h 1104"/>
                <a:gd name="T10" fmla="*/ 0 60000 65536"/>
                <a:gd name="T11" fmla="*/ 0 60000 65536"/>
                <a:gd name="T12" fmla="*/ 0 60000 65536"/>
                <a:gd name="T13" fmla="*/ 0 60000 65536"/>
                <a:gd name="T14" fmla="*/ 0 60000 65536"/>
                <a:gd name="T15" fmla="*/ 0 w 1056"/>
                <a:gd name="T16" fmla="*/ 0 h 1104"/>
                <a:gd name="T17" fmla="*/ 1056 w 1056"/>
                <a:gd name="T18" fmla="*/ 1104 h 1104"/>
              </a:gdLst>
              <a:ahLst/>
              <a:cxnLst>
                <a:cxn ang="T10">
                  <a:pos x="T0" y="T1"/>
                </a:cxn>
                <a:cxn ang="T11">
                  <a:pos x="T2" y="T3"/>
                </a:cxn>
                <a:cxn ang="T12">
                  <a:pos x="T4" y="T5"/>
                </a:cxn>
                <a:cxn ang="T13">
                  <a:pos x="T6" y="T7"/>
                </a:cxn>
                <a:cxn ang="T14">
                  <a:pos x="T8" y="T9"/>
                </a:cxn>
              </a:cxnLst>
              <a:rect l="T15" t="T16" r="T17" b="T18"/>
              <a:pathLst>
                <a:path w="1056" h="1104">
                  <a:moveTo>
                    <a:pt x="1056" y="0"/>
                  </a:moveTo>
                  <a:lnTo>
                    <a:pt x="1056" y="288"/>
                  </a:lnTo>
                  <a:lnTo>
                    <a:pt x="0" y="1104"/>
                  </a:lnTo>
                  <a:lnTo>
                    <a:pt x="0" y="816"/>
                  </a:lnTo>
                  <a:lnTo>
                    <a:pt x="1056" y="0"/>
                  </a:lnTo>
                  <a:close/>
                </a:path>
              </a:pathLst>
            </a:custGeom>
            <a:solidFill>
              <a:srgbClr val="BBE0E3">
                <a:alpha val="70195"/>
              </a:srgbClr>
            </a:solidFill>
            <a:ln w="9525">
              <a:solidFill>
                <a:schemeClr val="tx1"/>
              </a:solidFill>
              <a:round/>
              <a:headEnd/>
              <a:tailEnd/>
            </a:ln>
          </p:spPr>
          <p:txBody>
            <a:bodyPr/>
            <a:lstStyle/>
            <a:p>
              <a:endParaRPr lang="en-US"/>
            </a:p>
          </p:txBody>
        </p:sp>
        <p:sp>
          <p:nvSpPr>
            <p:cNvPr id="10276" name="Freeform 7"/>
            <p:cNvSpPr>
              <a:spLocks/>
            </p:cNvSpPr>
            <p:nvPr/>
          </p:nvSpPr>
          <p:spPr bwMode="auto">
            <a:xfrm>
              <a:off x="3417" y="2791"/>
              <a:ext cx="177" cy="261"/>
            </a:xfrm>
            <a:custGeom>
              <a:avLst/>
              <a:gdLst>
                <a:gd name="T0" fmla="*/ 0 w 192"/>
                <a:gd name="T1" fmla="*/ 0 h 288"/>
                <a:gd name="T2" fmla="*/ 0 w 192"/>
                <a:gd name="T3" fmla="*/ 237 h 288"/>
                <a:gd name="T4" fmla="*/ 163 w 192"/>
                <a:gd name="T5" fmla="*/ 237 h 288"/>
                <a:gd name="T6" fmla="*/ 163 w 192"/>
                <a:gd name="T7" fmla="*/ 0 h 288"/>
                <a:gd name="T8" fmla="*/ 0 w 192"/>
                <a:gd name="T9" fmla="*/ 0 h 288"/>
                <a:gd name="T10" fmla="*/ 0 60000 65536"/>
                <a:gd name="T11" fmla="*/ 0 60000 65536"/>
                <a:gd name="T12" fmla="*/ 0 60000 65536"/>
                <a:gd name="T13" fmla="*/ 0 60000 65536"/>
                <a:gd name="T14" fmla="*/ 0 60000 65536"/>
                <a:gd name="T15" fmla="*/ 0 w 192"/>
                <a:gd name="T16" fmla="*/ 0 h 288"/>
                <a:gd name="T17" fmla="*/ 192 w 192"/>
                <a:gd name="T18" fmla="*/ 288 h 288"/>
              </a:gdLst>
              <a:ahLst/>
              <a:cxnLst>
                <a:cxn ang="T10">
                  <a:pos x="T0" y="T1"/>
                </a:cxn>
                <a:cxn ang="T11">
                  <a:pos x="T2" y="T3"/>
                </a:cxn>
                <a:cxn ang="T12">
                  <a:pos x="T4" y="T5"/>
                </a:cxn>
                <a:cxn ang="T13">
                  <a:pos x="T6" y="T7"/>
                </a:cxn>
                <a:cxn ang="T14">
                  <a:pos x="T8" y="T9"/>
                </a:cxn>
              </a:cxnLst>
              <a:rect l="T15" t="T16" r="T17" b="T18"/>
              <a:pathLst>
                <a:path w="192" h="288">
                  <a:moveTo>
                    <a:pt x="0" y="0"/>
                  </a:moveTo>
                  <a:lnTo>
                    <a:pt x="0" y="288"/>
                  </a:lnTo>
                  <a:lnTo>
                    <a:pt x="192" y="288"/>
                  </a:lnTo>
                  <a:lnTo>
                    <a:pt x="192" y="0"/>
                  </a:lnTo>
                  <a:lnTo>
                    <a:pt x="0" y="0"/>
                  </a:lnTo>
                  <a:close/>
                </a:path>
              </a:pathLst>
            </a:custGeom>
            <a:solidFill>
              <a:srgbClr val="BBE0E3">
                <a:alpha val="70195"/>
              </a:srgbClr>
            </a:solidFill>
            <a:ln w="9525">
              <a:solidFill>
                <a:schemeClr val="tx1"/>
              </a:solidFill>
              <a:round/>
              <a:headEnd/>
              <a:tailEnd/>
            </a:ln>
          </p:spPr>
          <p:txBody>
            <a:bodyPr/>
            <a:lstStyle/>
            <a:p>
              <a:endParaRPr lang="en-US"/>
            </a:p>
          </p:txBody>
        </p:sp>
        <p:sp>
          <p:nvSpPr>
            <p:cNvPr id="10277" name="Freeform 8"/>
            <p:cNvSpPr>
              <a:spLocks/>
            </p:cNvSpPr>
            <p:nvPr/>
          </p:nvSpPr>
          <p:spPr bwMode="auto">
            <a:xfrm>
              <a:off x="2448" y="2791"/>
              <a:ext cx="1146" cy="740"/>
            </a:xfrm>
            <a:custGeom>
              <a:avLst/>
              <a:gdLst>
                <a:gd name="T0" fmla="*/ 0 w 1248"/>
                <a:gd name="T1" fmla="*/ 671 h 816"/>
                <a:gd name="T2" fmla="*/ 891 w 1248"/>
                <a:gd name="T3" fmla="*/ 0 h 816"/>
                <a:gd name="T4" fmla="*/ 1052 w 1248"/>
                <a:gd name="T5" fmla="*/ 0 h 816"/>
                <a:gd name="T6" fmla="*/ 162 w 1248"/>
                <a:gd name="T7" fmla="*/ 671 h 816"/>
                <a:gd name="T8" fmla="*/ 0 w 1248"/>
                <a:gd name="T9" fmla="*/ 671 h 816"/>
                <a:gd name="T10" fmla="*/ 0 60000 65536"/>
                <a:gd name="T11" fmla="*/ 0 60000 65536"/>
                <a:gd name="T12" fmla="*/ 0 60000 65536"/>
                <a:gd name="T13" fmla="*/ 0 60000 65536"/>
                <a:gd name="T14" fmla="*/ 0 60000 65536"/>
                <a:gd name="T15" fmla="*/ 0 w 1248"/>
                <a:gd name="T16" fmla="*/ 0 h 816"/>
                <a:gd name="T17" fmla="*/ 1248 w 1248"/>
                <a:gd name="T18" fmla="*/ 816 h 816"/>
              </a:gdLst>
              <a:ahLst/>
              <a:cxnLst>
                <a:cxn ang="T10">
                  <a:pos x="T0" y="T1"/>
                </a:cxn>
                <a:cxn ang="T11">
                  <a:pos x="T2" y="T3"/>
                </a:cxn>
                <a:cxn ang="T12">
                  <a:pos x="T4" y="T5"/>
                </a:cxn>
                <a:cxn ang="T13">
                  <a:pos x="T6" y="T7"/>
                </a:cxn>
                <a:cxn ang="T14">
                  <a:pos x="T8" y="T9"/>
                </a:cxn>
              </a:cxnLst>
              <a:rect l="T15" t="T16" r="T17" b="T18"/>
              <a:pathLst>
                <a:path w="1248" h="816">
                  <a:moveTo>
                    <a:pt x="0" y="816"/>
                  </a:moveTo>
                  <a:lnTo>
                    <a:pt x="1056" y="0"/>
                  </a:lnTo>
                  <a:lnTo>
                    <a:pt x="1248" y="0"/>
                  </a:lnTo>
                  <a:lnTo>
                    <a:pt x="192" y="816"/>
                  </a:lnTo>
                  <a:lnTo>
                    <a:pt x="0" y="816"/>
                  </a:lnTo>
                  <a:close/>
                </a:path>
              </a:pathLst>
            </a:custGeom>
            <a:solidFill>
              <a:srgbClr val="BBE0E3">
                <a:alpha val="70195"/>
              </a:srgbClr>
            </a:solidFill>
            <a:ln w="9525">
              <a:solidFill>
                <a:schemeClr val="tx1"/>
              </a:solidFill>
              <a:round/>
              <a:headEnd/>
              <a:tailEnd/>
            </a:ln>
          </p:spPr>
          <p:txBody>
            <a:bodyPr/>
            <a:lstStyle/>
            <a:p>
              <a:endParaRPr lang="en-US"/>
            </a:p>
          </p:txBody>
        </p:sp>
        <p:grpSp>
          <p:nvGrpSpPr>
            <p:cNvPr id="10278" name="Group 9"/>
            <p:cNvGrpSpPr>
              <a:grpSpLocks/>
            </p:cNvGrpSpPr>
            <p:nvPr/>
          </p:nvGrpSpPr>
          <p:grpSpPr bwMode="auto">
            <a:xfrm>
              <a:off x="2496" y="2832"/>
              <a:ext cx="1008" cy="925"/>
              <a:chOff x="2646" y="2784"/>
              <a:chExt cx="1002" cy="925"/>
            </a:xfrm>
          </p:grpSpPr>
          <p:sp>
            <p:nvSpPr>
              <p:cNvPr id="10279" name="Oval 10"/>
              <p:cNvSpPr>
                <a:spLocks noChangeArrowheads="1"/>
              </p:cNvSpPr>
              <p:nvPr/>
            </p:nvSpPr>
            <p:spPr bwMode="auto">
              <a:xfrm>
                <a:off x="3105" y="316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0" name="Oval 11"/>
              <p:cNvSpPr>
                <a:spLocks noChangeArrowheads="1"/>
              </p:cNvSpPr>
              <p:nvPr/>
            </p:nvSpPr>
            <p:spPr bwMode="auto">
              <a:xfrm>
                <a:off x="2976" y="326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1" name="Oval 12"/>
              <p:cNvSpPr>
                <a:spLocks noChangeArrowheads="1"/>
              </p:cNvSpPr>
              <p:nvPr/>
            </p:nvSpPr>
            <p:spPr bwMode="auto">
              <a:xfrm>
                <a:off x="3226" y="3071"/>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2" name="Oval 13"/>
              <p:cNvSpPr>
                <a:spLocks noChangeArrowheads="1"/>
              </p:cNvSpPr>
              <p:nvPr/>
            </p:nvSpPr>
            <p:spPr bwMode="auto">
              <a:xfrm>
                <a:off x="3329" y="2976"/>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3" name="Oval 14"/>
              <p:cNvSpPr>
                <a:spLocks noChangeArrowheads="1"/>
              </p:cNvSpPr>
              <p:nvPr/>
            </p:nvSpPr>
            <p:spPr bwMode="auto">
              <a:xfrm>
                <a:off x="3440" y="2888"/>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4" name="Oval 15"/>
              <p:cNvSpPr>
                <a:spLocks noChangeArrowheads="1"/>
              </p:cNvSpPr>
              <p:nvPr/>
            </p:nvSpPr>
            <p:spPr bwMode="auto">
              <a:xfrm>
                <a:off x="3552" y="278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5" name="Oval 16"/>
              <p:cNvSpPr>
                <a:spLocks noChangeArrowheads="1"/>
              </p:cNvSpPr>
              <p:nvPr/>
            </p:nvSpPr>
            <p:spPr bwMode="auto">
              <a:xfrm>
                <a:off x="2857" y="3344"/>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6" name="Oval 17"/>
              <p:cNvSpPr>
                <a:spLocks noChangeArrowheads="1"/>
              </p:cNvSpPr>
              <p:nvPr/>
            </p:nvSpPr>
            <p:spPr bwMode="auto">
              <a:xfrm>
                <a:off x="2750" y="3429"/>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sp>
            <p:nvSpPr>
              <p:cNvPr id="10287" name="Oval 18"/>
              <p:cNvSpPr>
                <a:spLocks noChangeArrowheads="1"/>
              </p:cNvSpPr>
              <p:nvPr/>
            </p:nvSpPr>
            <p:spPr bwMode="auto">
              <a:xfrm>
                <a:off x="2646" y="3517"/>
                <a:ext cx="96" cy="192"/>
              </a:xfrm>
              <a:prstGeom prst="ellipse">
                <a:avLst/>
              </a:prstGeom>
              <a:solidFill>
                <a:srgbClr val="FFFFCC">
                  <a:alpha val="50195"/>
                </a:srgbClr>
              </a:solidFill>
              <a:ln w="9525">
                <a:solidFill>
                  <a:schemeClr val="tx1"/>
                </a:solidFill>
                <a:round/>
                <a:headEnd/>
                <a:tailEnd/>
              </a:ln>
            </p:spPr>
            <p:txBody>
              <a:bodyPr wrap="none" anchor="ctr"/>
              <a:lstStyle/>
              <a:p>
                <a:endParaRPr lang="en-US">
                  <a:latin typeface="Calibri" pitchFamily="34" charset="0"/>
                </a:endParaRPr>
              </a:p>
            </p:txBody>
          </p:sp>
        </p:grpSp>
      </p:grpSp>
      <p:sp>
        <p:nvSpPr>
          <p:cNvPr id="10244" name="Freeform 20"/>
          <p:cNvSpPr>
            <a:spLocks/>
          </p:cNvSpPr>
          <p:nvPr/>
        </p:nvSpPr>
        <p:spPr bwMode="auto">
          <a:xfrm>
            <a:off x="4157663" y="4738688"/>
            <a:ext cx="2852737" cy="1066800"/>
          </a:xfrm>
          <a:custGeom>
            <a:avLst/>
            <a:gdLst>
              <a:gd name="T0" fmla="*/ 0 w 1797"/>
              <a:gd name="T1" fmla="*/ 1605340139 h 672"/>
              <a:gd name="T2" fmla="*/ 1988402392 w 1797"/>
              <a:gd name="T3" fmla="*/ 0 h 672"/>
              <a:gd name="T4" fmla="*/ 2147483647 w 1797"/>
              <a:gd name="T5" fmla="*/ 0 h 672"/>
              <a:gd name="T6" fmla="*/ 2147483647 w 1797"/>
              <a:gd name="T7" fmla="*/ 1693545178 h 672"/>
              <a:gd name="T8" fmla="*/ 0 w 1797"/>
              <a:gd name="T9" fmla="*/ 1605340139 h 672"/>
              <a:gd name="T10" fmla="*/ 0 60000 65536"/>
              <a:gd name="T11" fmla="*/ 0 60000 65536"/>
              <a:gd name="T12" fmla="*/ 0 60000 65536"/>
              <a:gd name="T13" fmla="*/ 0 60000 65536"/>
              <a:gd name="T14" fmla="*/ 0 60000 65536"/>
              <a:gd name="T15" fmla="*/ 0 w 1797"/>
              <a:gd name="T16" fmla="*/ 0 h 672"/>
              <a:gd name="T17" fmla="*/ 1797 w 1797"/>
              <a:gd name="T18" fmla="*/ 672 h 672"/>
            </a:gdLst>
            <a:ahLst/>
            <a:cxnLst>
              <a:cxn ang="T10">
                <a:pos x="T0" y="T1"/>
              </a:cxn>
              <a:cxn ang="T11">
                <a:pos x="T2" y="T3"/>
              </a:cxn>
              <a:cxn ang="T12">
                <a:pos x="T4" y="T5"/>
              </a:cxn>
              <a:cxn ang="T13">
                <a:pos x="T6" y="T7"/>
              </a:cxn>
              <a:cxn ang="T14">
                <a:pos x="T8" y="T9"/>
              </a:cxn>
            </a:cxnLst>
            <a:rect l="T15" t="T16" r="T17" b="T18"/>
            <a:pathLst>
              <a:path w="1797" h="672">
                <a:moveTo>
                  <a:pt x="0" y="637"/>
                </a:moveTo>
                <a:lnTo>
                  <a:pt x="789" y="0"/>
                </a:lnTo>
                <a:lnTo>
                  <a:pt x="1797" y="0"/>
                </a:lnTo>
                <a:lnTo>
                  <a:pt x="1269" y="672"/>
                </a:lnTo>
                <a:lnTo>
                  <a:pt x="0" y="637"/>
                </a:lnTo>
                <a:close/>
              </a:path>
            </a:pathLst>
          </a:custGeom>
          <a:solidFill>
            <a:schemeClr val="accent1"/>
          </a:solidFill>
          <a:ln w="9525">
            <a:solidFill>
              <a:schemeClr val="tx1"/>
            </a:solidFill>
            <a:round/>
            <a:headEnd/>
            <a:tailEnd/>
          </a:ln>
        </p:spPr>
        <p:txBody>
          <a:bodyPr/>
          <a:lstStyle/>
          <a:p>
            <a:endParaRPr lang="en-US"/>
          </a:p>
        </p:txBody>
      </p:sp>
      <p:sp>
        <p:nvSpPr>
          <p:cNvPr id="10245" name="Freeform 21"/>
          <p:cNvSpPr>
            <a:spLocks/>
          </p:cNvSpPr>
          <p:nvPr/>
        </p:nvSpPr>
        <p:spPr bwMode="auto">
          <a:xfrm>
            <a:off x="4191000" y="4662488"/>
            <a:ext cx="2852738" cy="1066800"/>
          </a:xfrm>
          <a:custGeom>
            <a:avLst/>
            <a:gdLst>
              <a:gd name="T0" fmla="*/ 0 w 1797"/>
              <a:gd name="T1" fmla="*/ 1605340139 h 672"/>
              <a:gd name="T2" fmla="*/ 1988404677 w 1797"/>
              <a:gd name="T3" fmla="*/ 0 h 672"/>
              <a:gd name="T4" fmla="*/ 2147483647 w 1797"/>
              <a:gd name="T5" fmla="*/ 0 h 672"/>
              <a:gd name="T6" fmla="*/ 2147483647 w 1797"/>
              <a:gd name="T7" fmla="*/ 1693545178 h 672"/>
              <a:gd name="T8" fmla="*/ 0 w 1797"/>
              <a:gd name="T9" fmla="*/ 1605340139 h 672"/>
              <a:gd name="T10" fmla="*/ 0 60000 65536"/>
              <a:gd name="T11" fmla="*/ 0 60000 65536"/>
              <a:gd name="T12" fmla="*/ 0 60000 65536"/>
              <a:gd name="T13" fmla="*/ 0 60000 65536"/>
              <a:gd name="T14" fmla="*/ 0 60000 65536"/>
              <a:gd name="T15" fmla="*/ 0 w 1797"/>
              <a:gd name="T16" fmla="*/ 0 h 672"/>
              <a:gd name="T17" fmla="*/ 1797 w 1797"/>
              <a:gd name="T18" fmla="*/ 672 h 672"/>
            </a:gdLst>
            <a:ahLst/>
            <a:cxnLst>
              <a:cxn ang="T10">
                <a:pos x="T0" y="T1"/>
              </a:cxn>
              <a:cxn ang="T11">
                <a:pos x="T2" y="T3"/>
              </a:cxn>
              <a:cxn ang="T12">
                <a:pos x="T4" y="T5"/>
              </a:cxn>
              <a:cxn ang="T13">
                <a:pos x="T6" y="T7"/>
              </a:cxn>
              <a:cxn ang="T14">
                <a:pos x="T8" y="T9"/>
              </a:cxn>
            </a:cxnLst>
            <a:rect l="T15" t="T16" r="T17" b="T18"/>
            <a:pathLst>
              <a:path w="1797" h="672">
                <a:moveTo>
                  <a:pt x="0" y="637"/>
                </a:moveTo>
                <a:lnTo>
                  <a:pt x="789" y="0"/>
                </a:lnTo>
                <a:lnTo>
                  <a:pt x="1797" y="0"/>
                </a:lnTo>
                <a:lnTo>
                  <a:pt x="1269" y="672"/>
                </a:lnTo>
                <a:lnTo>
                  <a:pt x="0" y="637"/>
                </a:lnTo>
                <a:close/>
              </a:path>
            </a:pathLst>
          </a:custGeom>
          <a:solidFill>
            <a:schemeClr val="accent1"/>
          </a:solidFill>
          <a:ln w="9525">
            <a:solidFill>
              <a:schemeClr val="tx1"/>
            </a:solidFill>
            <a:round/>
            <a:headEnd/>
            <a:tailEnd/>
          </a:ln>
        </p:spPr>
        <p:txBody>
          <a:bodyPr/>
          <a:lstStyle/>
          <a:p>
            <a:endParaRPr lang="en-US"/>
          </a:p>
        </p:txBody>
      </p:sp>
      <p:sp>
        <p:nvSpPr>
          <p:cNvPr id="10246" name="Freeform 22"/>
          <p:cNvSpPr>
            <a:spLocks/>
          </p:cNvSpPr>
          <p:nvPr/>
        </p:nvSpPr>
        <p:spPr bwMode="auto">
          <a:xfrm>
            <a:off x="4191000" y="4586288"/>
            <a:ext cx="2852738" cy="1066800"/>
          </a:xfrm>
          <a:custGeom>
            <a:avLst/>
            <a:gdLst>
              <a:gd name="T0" fmla="*/ 0 w 1797"/>
              <a:gd name="T1" fmla="*/ 1605340139 h 672"/>
              <a:gd name="T2" fmla="*/ 1988404677 w 1797"/>
              <a:gd name="T3" fmla="*/ 0 h 672"/>
              <a:gd name="T4" fmla="*/ 2147483647 w 1797"/>
              <a:gd name="T5" fmla="*/ 0 h 672"/>
              <a:gd name="T6" fmla="*/ 2147483647 w 1797"/>
              <a:gd name="T7" fmla="*/ 1693545178 h 672"/>
              <a:gd name="T8" fmla="*/ 0 w 1797"/>
              <a:gd name="T9" fmla="*/ 1605340139 h 672"/>
              <a:gd name="T10" fmla="*/ 0 60000 65536"/>
              <a:gd name="T11" fmla="*/ 0 60000 65536"/>
              <a:gd name="T12" fmla="*/ 0 60000 65536"/>
              <a:gd name="T13" fmla="*/ 0 60000 65536"/>
              <a:gd name="T14" fmla="*/ 0 60000 65536"/>
              <a:gd name="T15" fmla="*/ 0 w 1797"/>
              <a:gd name="T16" fmla="*/ 0 h 672"/>
              <a:gd name="T17" fmla="*/ 1797 w 1797"/>
              <a:gd name="T18" fmla="*/ 672 h 672"/>
            </a:gdLst>
            <a:ahLst/>
            <a:cxnLst>
              <a:cxn ang="T10">
                <a:pos x="T0" y="T1"/>
              </a:cxn>
              <a:cxn ang="T11">
                <a:pos x="T2" y="T3"/>
              </a:cxn>
              <a:cxn ang="T12">
                <a:pos x="T4" y="T5"/>
              </a:cxn>
              <a:cxn ang="T13">
                <a:pos x="T6" y="T7"/>
              </a:cxn>
              <a:cxn ang="T14">
                <a:pos x="T8" y="T9"/>
              </a:cxn>
            </a:cxnLst>
            <a:rect l="T15" t="T16" r="T17" b="T18"/>
            <a:pathLst>
              <a:path w="1797" h="672">
                <a:moveTo>
                  <a:pt x="0" y="637"/>
                </a:moveTo>
                <a:lnTo>
                  <a:pt x="789" y="0"/>
                </a:lnTo>
                <a:lnTo>
                  <a:pt x="1797" y="0"/>
                </a:lnTo>
                <a:lnTo>
                  <a:pt x="1269" y="672"/>
                </a:lnTo>
                <a:lnTo>
                  <a:pt x="0" y="637"/>
                </a:lnTo>
                <a:close/>
              </a:path>
            </a:pathLst>
          </a:custGeom>
          <a:solidFill>
            <a:schemeClr val="accent1"/>
          </a:solidFill>
          <a:ln w="9525">
            <a:solidFill>
              <a:schemeClr val="tx1"/>
            </a:solidFill>
            <a:round/>
            <a:headEnd/>
            <a:tailEnd/>
          </a:ln>
        </p:spPr>
        <p:txBody>
          <a:bodyPr/>
          <a:lstStyle/>
          <a:p>
            <a:endParaRPr lang="en-US"/>
          </a:p>
        </p:txBody>
      </p:sp>
      <p:sp>
        <p:nvSpPr>
          <p:cNvPr id="10247" name="Freeform 23"/>
          <p:cNvSpPr>
            <a:spLocks/>
          </p:cNvSpPr>
          <p:nvPr/>
        </p:nvSpPr>
        <p:spPr bwMode="auto">
          <a:xfrm>
            <a:off x="4240213" y="4489450"/>
            <a:ext cx="2852737" cy="1066800"/>
          </a:xfrm>
          <a:custGeom>
            <a:avLst/>
            <a:gdLst>
              <a:gd name="T0" fmla="*/ 0 w 1797"/>
              <a:gd name="T1" fmla="*/ 1605340139 h 672"/>
              <a:gd name="T2" fmla="*/ 1988402392 w 1797"/>
              <a:gd name="T3" fmla="*/ 0 h 672"/>
              <a:gd name="T4" fmla="*/ 2147483647 w 1797"/>
              <a:gd name="T5" fmla="*/ 0 h 672"/>
              <a:gd name="T6" fmla="*/ 2147483647 w 1797"/>
              <a:gd name="T7" fmla="*/ 1693545178 h 672"/>
              <a:gd name="T8" fmla="*/ 0 w 1797"/>
              <a:gd name="T9" fmla="*/ 1605340139 h 672"/>
              <a:gd name="T10" fmla="*/ 0 60000 65536"/>
              <a:gd name="T11" fmla="*/ 0 60000 65536"/>
              <a:gd name="T12" fmla="*/ 0 60000 65536"/>
              <a:gd name="T13" fmla="*/ 0 60000 65536"/>
              <a:gd name="T14" fmla="*/ 0 60000 65536"/>
              <a:gd name="T15" fmla="*/ 0 w 1797"/>
              <a:gd name="T16" fmla="*/ 0 h 672"/>
              <a:gd name="T17" fmla="*/ 1797 w 1797"/>
              <a:gd name="T18" fmla="*/ 672 h 672"/>
            </a:gdLst>
            <a:ahLst/>
            <a:cxnLst>
              <a:cxn ang="T10">
                <a:pos x="T0" y="T1"/>
              </a:cxn>
              <a:cxn ang="T11">
                <a:pos x="T2" y="T3"/>
              </a:cxn>
              <a:cxn ang="T12">
                <a:pos x="T4" y="T5"/>
              </a:cxn>
              <a:cxn ang="T13">
                <a:pos x="T6" y="T7"/>
              </a:cxn>
              <a:cxn ang="T14">
                <a:pos x="T8" y="T9"/>
              </a:cxn>
            </a:cxnLst>
            <a:rect l="T15" t="T16" r="T17" b="T18"/>
            <a:pathLst>
              <a:path w="1797" h="672">
                <a:moveTo>
                  <a:pt x="0" y="637"/>
                </a:moveTo>
                <a:lnTo>
                  <a:pt x="789" y="0"/>
                </a:lnTo>
                <a:lnTo>
                  <a:pt x="1797" y="0"/>
                </a:lnTo>
                <a:lnTo>
                  <a:pt x="1269" y="672"/>
                </a:lnTo>
                <a:lnTo>
                  <a:pt x="0" y="637"/>
                </a:lnTo>
                <a:close/>
              </a:path>
            </a:pathLst>
          </a:custGeom>
          <a:solidFill>
            <a:schemeClr val="accent1"/>
          </a:solidFill>
          <a:ln w="9525">
            <a:solidFill>
              <a:schemeClr val="tx1"/>
            </a:solidFill>
            <a:round/>
            <a:headEnd/>
            <a:tailEnd/>
          </a:ln>
        </p:spPr>
        <p:txBody>
          <a:bodyPr/>
          <a:lstStyle/>
          <a:p>
            <a:endParaRPr lang="en-US"/>
          </a:p>
        </p:txBody>
      </p:sp>
      <p:sp>
        <p:nvSpPr>
          <p:cNvPr id="10248" name="Freeform 26"/>
          <p:cNvSpPr>
            <a:spLocks/>
          </p:cNvSpPr>
          <p:nvPr/>
        </p:nvSpPr>
        <p:spPr bwMode="auto">
          <a:xfrm>
            <a:off x="1779588" y="4789488"/>
            <a:ext cx="2547937" cy="939800"/>
          </a:xfrm>
          <a:custGeom>
            <a:avLst/>
            <a:gdLst>
              <a:gd name="T0" fmla="*/ 0 w 1605"/>
              <a:gd name="T1" fmla="*/ 1451609798 h 592"/>
              <a:gd name="T2" fmla="*/ 2147483647 w 1605"/>
              <a:gd name="T3" fmla="*/ 0 h 592"/>
              <a:gd name="T4" fmla="*/ 2147483647 w 1605"/>
              <a:gd name="T5" fmla="*/ 0 h 592"/>
              <a:gd name="T6" fmla="*/ 2147483647 w 1605"/>
              <a:gd name="T7" fmla="*/ 1491932282 h 592"/>
              <a:gd name="T8" fmla="*/ 0 w 1605"/>
              <a:gd name="T9" fmla="*/ 1451609798 h 592"/>
              <a:gd name="T10" fmla="*/ 0 60000 65536"/>
              <a:gd name="T11" fmla="*/ 0 60000 65536"/>
              <a:gd name="T12" fmla="*/ 0 60000 65536"/>
              <a:gd name="T13" fmla="*/ 0 60000 65536"/>
              <a:gd name="T14" fmla="*/ 0 60000 65536"/>
              <a:gd name="T15" fmla="*/ 0 w 1605"/>
              <a:gd name="T16" fmla="*/ 0 h 592"/>
              <a:gd name="T17" fmla="*/ 1605 w 1605"/>
              <a:gd name="T18" fmla="*/ 592 h 592"/>
            </a:gdLst>
            <a:ahLst/>
            <a:cxnLst>
              <a:cxn ang="T10">
                <a:pos x="T0" y="T1"/>
              </a:cxn>
              <a:cxn ang="T11">
                <a:pos x="T2" y="T3"/>
              </a:cxn>
              <a:cxn ang="T12">
                <a:pos x="T4" y="T5"/>
              </a:cxn>
              <a:cxn ang="T13">
                <a:pos x="T6" y="T7"/>
              </a:cxn>
              <a:cxn ang="T14">
                <a:pos x="T8" y="T9"/>
              </a:cxn>
            </a:cxnLst>
            <a:rect l="T15" t="T16" r="T17" b="T18"/>
            <a:pathLst>
              <a:path w="1605" h="592">
                <a:moveTo>
                  <a:pt x="0" y="576"/>
                </a:moveTo>
                <a:lnTo>
                  <a:pt x="1014" y="0"/>
                </a:lnTo>
                <a:lnTo>
                  <a:pt x="1605" y="0"/>
                </a:lnTo>
                <a:lnTo>
                  <a:pt x="860" y="592"/>
                </a:lnTo>
                <a:lnTo>
                  <a:pt x="0" y="576"/>
                </a:lnTo>
                <a:close/>
              </a:path>
            </a:pathLst>
          </a:custGeom>
          <a:solidFill>
            <a:schemeClr val="accent1"/>
          </a:solidFill>
          <a:ln w="9525">
            <a:solidFill>
              <a:schemeClr val="tx1"/>
            </a:solidFill>
            <a:round/>
            <a:headEnd/>
            <a:tailEnd/>
          </a:ln>
        </p:spPr>
        <p:txBody>
          <a:bodyPr/>
          <a:lstStyle/>
          <a:p>
            <a:endParaRPr lang="en-US"/>
          </a:p>
        </p:txBody>
      </p:sp>
      <p:sp>
        <p:nvSpPr>
          <p:cNvPr id="10249" name="Freeform 27"/>
          <p:cNvSpPr>
            <a:spLocks/>
          </p:cNvSpPr>
          <p:nvPr/>
        </p:nvSpPr>
        <p:spPr bwMode="auto">
          <a:xfrm>
            <a:off x="1779588" y="4705350"/>
            <a:ext cx="2547937" cy="939800"/>
          </a:xfrm>
          <a:custGeom>
            <a:avLst/>
            <a:gdLst>
              <a:gd name="T0" fmla="*/ 0 w 1605"/>
              <a:gd name="T1" fmla="*/ 1451609798 h 592"/>
              <a:gd name="T2" fmla="*/ 2147483647 w 1605"/>
              <a:gd name="T3" fmla="*/ 0 h 592"/>
              <a:gd name="T4" fmla="*/ 2147483647 w 1605"/>
              <a:gd name="T5" fmla="*/ 0 h 592"/>
              <a:gd name="T6" fmla="*/ 2147483647 w 1605"/>
              <a:gd name="T7" fmla="*/ 1491932282 h 592"/>
              <a:gd name="T8" fmla="*/ 0 w 1605"/>
              <a:gd name="T9" fmla="*/ 1451609798 h 592"/>
              <a:gd name="T10" fmla="*/ 0 60000 65536"/>
              <a:gd name="T11" fmla="*/ 0 60000 65536"/>
              <a:gd name="T12" fmla="*/ 0 60000 65536"/>
              <a:gd name="T13" fmla="*/ 0 60000 65536"/>
              <a:gd name="T14" fmla="*/ 0 60000 65536"/>
              <a:gd name="T15" fmla="*/ 0 w 1605"/>
              <a:gd name="T16" fmla="*/ 0 h 592"/>
              <a:gd name="T17" fmla="*/ 1605 w 1605"/>
              <a:gd name="T18" fmla="*/ 592 h 592"/>
            </a:gdLst>
            <a:ahLst/>
            <a:cxnLst>
              <a:cxn ang="T10">
                <a:pos x="T0" y="T1"/>
              </a:cxn>
              <a:cxn ang="T11">
                <a:pos x="T2" y="T3"/>
              </a:cxn>
              <a:cxn ang="T12">
                <a:pos x="T4" y="T5"/>
              </a:cxn>
              <a:cxn ang="T13">
                <a:pos x="T6" y="T7"/>
              </a:cxn>
              <a:cxn ang="T14">
                <a:pos x="T8" y="T9"/>
              </a:cxn>
            </a:cxnLst>
            <a:rect l="T15" t="T16" r="T17" b="T18"/>
            <a:pathLst>
              <a:path w="1605" h="592">
                <a:moveTo>
                  <a:pt x="0" y="576"/>
                </a:moveTo>
                <a:lnTo>
                  <a:pt x="1014" y="0"/>
                </a:lnTo>
                <a:lnTo>
                  <a:pt x="1605" y="0"/>
                </a:lnTo>
                <a:lnTo>
                  <a:pt x="860" y="592"/>
                </a:lnTo>
                <a:lnTo>
                  <a:pt x="0" y="576"/>
                </a:lnTo>
                <a:close/>
              </a:path>
            </a:pathLst>
          </a:custGeom>
          <a:solidFill>
            <a:schemeClr val="accent1"/>
          </a:solidFill>
          <a:ln w="9525">
            <a:solidFill>
              <a:schemeClr val="tx1"/>
            </a:solidFill>
            <a:round/>
            <a:headEnd/>
            <a:tailEnd/>
          </a:ln>
        </p:spPr>
        <p:txBody>
          <a:bodyPr/>
          <a:lstStyle/>
          <a:p>
            <a:endParaRPr lang="en-US"/>
          </a:p>
        </p:txBody>
      </p:sp>
      <p:sp>
        <p:nvSpPr>
          <p:cNvPr id="10250" name="Freeform 28"/>
          <p:cNvSpPr>
            <a:spLocks/>
          </p:cNvSpPr>
          <p:nvPr/>
        </p:nvSpPr>
        <p:spPr bwMode="auto">
          <a:xfrm>
            <a:off x="1798638" y="4638675"/>
            <a:ext cx="2547937" cy="939800"/>
          </a:xfrm>
          <a:custGeom>
            <a:avLst/>
            <a:gdLst>
              <a:gd name="T0" fmla="*/ 0 w 1605"/>
              <a:gd name="T1" fmla="*/ 1451609798 h 592"/>
              <a:gd name="T2" fmla="*/ 2147483647 w 1605"/>
              <a:gd name="T3" fmla="*/ 0 h 592"/>
              <a:gd name="T4" fmla="*/ 2147483647 w 1605"/>
              <a:gd name="T5" fmla="*/ 0 h 592"/>
              <a:gd name="T6" fmla="*/ 2147483647 w 1605"/>
              <a:gd name="T7" fmla="*/ 1491932282 h 592"/>
              <a:gd name="T8" fmla="*/ 0 w 1605"/>
              <a:gd name="T9" fmla="*/ 1451609798 h 592"/>
              <a:gd name="T10" fmla="*/ 0 60000 65536"/>
              <a:gd name="T11" fmla="*/ 0 60000 65536"/>
              <a:gd name="T12" fmla="*/ 0 60000 65536"/>
              <a:gd name="T13" fmla="*/ 0 60000 65536"/>
              <a:gd name="T14" fmla="*/ 0 60000 65536"/>
              <a:gd name="T15" fmla="*/ 0 w 1605"/>
              <a:gd name="T16" fmla="*/ 0 h 592"/>
              <a:gd name="T17" fmla="*/ 1605 w 1605"/>
              <a:gd name="T18" fmla="*/ 592 h 592"/>
            </a:gdLst>
            <a:ahLst/>
            <a:cxnLst>
              <a:cxn ang="T10">
                <a:pos x="T0" y="T1"/>
              </a:cxn>
              <a:cxn ang="T11">
                <a:pos x="T2" y="T3"/>
              </a:cxn>
              <a:cxn ang="T12">
                <a:pos x="T4" y="T5"/>
              </a:cxn>
              <a:cxn ang="T13">
                <a:pos x="T6" y="T7"/>
              </a:cxn>
              <a:cxn ang="T14">
                <a:pos x="T8" y="T9"/>
              </a:cxn>
            </a:cxnLst>
            <a:rect l="T15" t="T16" r="T17" b="T18"/>
            <a:pathLst>
              <a:path w="1605" h="592">
                <a:moveTo>
                  <a:pt x="0" y="576"/>
                </a:moveTo>
                <a:lnTo>
                  <a:pt x="1014" y="0"/>
                </a:lnTo>
                <a:lnTo>
                  <a:pt x="1605" y="0"/>
                </a:lnTo>
                <a:lnTo>
                  <a:pt x="860" y="592"/>
                </a:lnTo>
                <a:lnTo>
                  <a:pt x="0" y="576"/>
                </a:lnTo>
                <a:close/>
              </a:path>
            </a:pathLst>
          </a:custGeom>
          <a:solidFill>
            <a:schemeClr val="accent1"/>
          </a:solidFill>
          <a:ln w="9525">
            <a:solidFill>
              <a:schemeClr val="tx1"/>
            </a:solidFill>
            <a:round/>
            <a:headEnd/>
            <a:tailEnd/>
          </a:ln>
        </p:spPr>
        <p:txBody>
          <a:bodyPr/>
          <a:lstStyle/>
          <a:p>
            <a:endParaRPr lang="en-US"/>
          </a:p>
        </p:txBody>
      </p:sp>
      <p:sp>
        <p:nvSpPr>
          <p:cNvPr id="10251" name="Freeform 29"/>
          <p:cNvSpPr>
            <a:spLocks/>
          </p:cNvSpPr>
          <p:nvPr/>
        </p:nvSpPr>
        <p:spPr bwMode="auto">
          <a:xfrm>
            <a:off x="1828800" y="4573588"/>
            <a:ext cx="2547938" cy="939800"/>
          </a:xfrm>
          <a:custGeom>
            <a:avLst/>
            <a:gdLst>
              <a:gd name="T0" fmla="*/ 0 w 1605"/>
              <a:gd name="T1" fmla="*/ 1451609798 h 592"/>
              <a:gd name="T2" fmla="*/ 2147483647 w 1605"/>
              <a:gd name="T3" fmla="*/ 0 h 592"/>
              <a:gd name="T4" fmla="*/ 2147483647 w 1605"/>
              <a:gd name="T5" fmla="*/ 0 h 592"/>
              <a:gd name="T6" fmla="*/ 2147483647 w 1605"/>
              <a:gd name="T7" fmla="*/ 1491932282 h 592"/>
              <a:gd name="T8" fmla="*/ 0 w 1605"/>
              <a:gd name="T9" fmla="*/ 1451609798 h 592"/>
              <a:gd name="T10" fmla="*/ 0 60000 65536"/>
              <a:gd name="T11" fmla="*/ 0 60000 65536"/>
              <a:gd name="T12" fmla="*/ 0 60000 65536"/>
              <a:gd name="T13" fmla="*/ 0 60000 65536"/>
              <a:gd name="T14" fmla="*/ 0 60000 65536"/>
              <a:gd name="T15" fmla="*/ 0 w 1605"/>
              <a:gd name="T16" fmla="*/ 0 h 592"/>
              <a:gd name="T17" fmla="*/ 1605 w 1605"/>
              <a:gd name="T18" fmla="*/ 592 h 592"/>
            </a:gdLst>
            <a:ahLst/>
            <a:cxnLst>
              <a:cxn ang="T10">
                <a:pos x="T0" y="T1"/>
              </a:cxn>
              <a:cxn ang="T11">
                <a:pos x="T2" y="T3"/>
              </a:cxn>
              <a:cxn ang="T12">
                <a:pos x="T4" y="T5"/>
              </a:cxn>
              <a:cxn ang="T13">
                <a:pos x="T6" y="T7"/>
              </a:cxn>
              <a:cxn ang="T14">
                <a:pos x="T8" y="T9"/>
              </a:cxn>
            </a:cxnLst>
            <a:rect l="T15" t="T16" r="T17" b="T18"/>
            <a:pathLst>
              <a:path w="1605" h="592">
                <a:moveTo>
                  <a:pt x="0" y="576"/>
                </a:moveTo>
                <a:lnTo>
                  <a:pt x="1014" y="0"/>
                </a:lnTo>
                <a:lnTo>
                  <a:pt x="1605" y="0"/>
                </a:lnTo>
                <a:lnTo>
                  <a:pt x="860" y="592"/>
                </a:lnTo>
                <a:lnTo>
                  <a:pt x="0" y="576"/>
                </a:lnTo>
                <a:close/>
              </a:path>
            </a:pathLst>
          </a:custGeom>
          <a:solidFill>
            <a:schemeClr val="accent1"/>
          </a:solidFill>
          <a:ln w="9525">
            <a:solidFill>
              <a:schemeClr val="tx1"/>
            </a:solidFill>
            <a:round/>
            <a:headEnd/>
            <a:tailEnd/>
          </a:ln>
        </p:spPr>
        <p:txBody>
          <a:bodyPr/>
          <a:lstStyle/>
          <a:p>
            <a:endParaRPr lang="en-US"/>
          </a:p>
        </p:txBody>
      </p:sp>
      <p:sp>
        <p:nvSpPr>
          <p:cNvPr id="10252" name="Freeform 30"/>
          <p:cNvSpPr>
            <a:spLocks/>
          </p:cNvSpPr>
          <p:nvPr/>
        </p:nvSpPr>
        <p:spPr bwMode="auto">
          <a:xfrm>
            <a:off x="1828800" y="4497388"/>
            <a:ext cx="2547938" cy="939800"/>
          </a:xfrm>
          <a:custGeom>
            <a:avLst/>
            <a:gdLst>
              <a:gd name="T0" fmla="*/ 0 w 1605"/>
              <a:gd name="T1" fmla="*/ 1451609798 h 592"/>
              <a:gd name="T2" fmla="*/ 2147483647 w 1605"/>
              <a:gd name="T3" fmla="*/ 0 h 592"/>
              <a:gd name="T4" fmla="*/ 2147483647 w 1605"/>
              <a:gd name="T5" fmla="*/ 0 h 592"/>
              <a:gd name="T6" fmla="*/ 2147483647 w 1605"/>
              <a:gd name="T7" fmla="*/ 1491932282 h 592"/>
              <a:gd name="T8" fmla="*/ 0 w 1605"/>
              <a:gd name="T9" fmla="*/ 1451609798 h 592"/>
              <a:gd name="T10" fmla="*/ 0 60000 65536"/>
              <a:gd name="T11" fmla="*/ 0 60000 65536"/>
              <a:gd name="T12" fmla="*/ 0 60000 65536"/>
              <a:gd name="T13" fmla="*/ 0 60000 65536"/>
              <a:gd name="T14" fmla="*/ 0 60000 65536"/>
              <a:gd name="T15" fmla="*/ 0 w 1605"/>
              <a:gd name="T16" fmla="*/ 0 h 592"/>
              <a:gd name="T17" fmla="*/ 1605 w 1605"/>
              <a:gd name="T18" fmla="*/ 592 h 592"/>
            </a:gdLst>
            <a:ahLst/>
            <a:cxnLst>
              <a:cxn ang="T10">
                <a:pos x="T0" y="T1"/>
              </a:cxn>
              <a:cxn ang="T11">
                <a:pos x="T2" y="T3"/>
              </a:cxn>
              <a:cxn ang="T12">
                <a:pos x="T4" y="T5"/>
              </a:cxn>
              <a:cxn ang="T13">
                <a:pos x="T6" y="T7"/>
              </a:cxn>
              <a:cxn ang="T14">
                <a:pos x="T8" y="T9"/>
              </a:cxn>
            </a:cxnLst>
            <a:rect l="T15" t="T16" r="T17" b="T18"/>
            <a:pathLst>
              <a:path w="1605" h="592">
                <a:moveTo>
                  <a:pt x="0" y="576"/>
                </a:moveTo>
                <a:lnTo>
                  <a:pt x="1014" y="0"/>
                </a:lnTo>
                <a:lnTo>
                  <a:pt x="1605" y="0"/>
                </a:lnTo>
                <a:lnTo>
                  <a:pt x="860" y="592"/>
                </a:lnTo>
                <a:lnTo>
                  <a:pt x="0" y="576"/>
                </a:lnTo>
                <a:close/>
              </a:path>
            </a:pathLst>
          </a:custGeom>
          <a:solidFill>
            <a:schemeClr val="accent1"/>
          </a:solidFill>
          <a:ln w="9525">
            <a:solidFill>
              <a:schemeClr val="tx1"/>
            </a:solidFill>
            <a:round/>
            <a:headEnd/>
            <a:tailEnd/>
          </a:ln>
        </p:spPr>
        <p:txBody>
          <a:bodyPr/>
          <a:lstStyle/>
          <a:p>
            <a:endParaRPr lang="en-US"/>
          </a:p>
        </p:txBody>
      </p:sp>
      <p:sp>
        <p:nvSpPr>
          <p:cNvPr id="10253" name="Rectangle 46"/>
          <p:cNvSpPr>
            <a:spLocks noChangeArrowheads="1"/>
          </p:cNvSpPr>
          <p:nvPr/>
        </p:nvSpPr>
        <p:spPr bwMode="auto">
          <a:xfrm>
            <a:off x="1219200" y="1066800"/>
            <a:ext cx="6629400" cy="701675"/>
          </a:xfrm>
          <a:prstGeom prst="rect">
            <a:avLst/>
          </a:prstGeom>
          <a:noFill/>
          <a:ln w="9525">
            <a:noFill/>
            <a:miter lim="800000"/>
            <a:headEnd/>
            <a:tailEnd/>
          </a:ln>
        </p:spPr>
        <p:txBody>
          <a:bodyPr>
            <a:spAutoFit/>
          </a:bodyPr>
          <a:lstStyle/>
          <a:p>
            <a:r>
              <a:rPr lang="en-US" sz="2000">
                <a:latin typeface="Calibri" pitchFamily="34" charset="0"/>
              </a:rPr>
              <a:t>Results are obtained that show cross-section images visualized with any sort of Confocal microscope (P4).</a:t>
            </a:r>
          </a:p>
        </p:txBody>
      </p:sp>
      <p:cxnSp>
        <p:nvCxnSpPr>
          <p:cNvPr id="48" name="Straight Connector 47"/>
          <p:cNvCxnSpPr/>
          <p:nvPr/>
        </p:nvCxnSpPr>
        <p:spPr>
          <a:xfrm rot="5400000">
            <a:off x="4238625" y="4933950"/>
            <a:ext cx="609600"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10255" name="Freeform 24"/>
          <p:cNvSpPr>
            <a:spLocks/>
          </p:cNvSpPr>
          <p:nvPr/>
        </p:nvSpPr>
        <p:spPr bwMode="auto">
          <a:xfrm>
            <a:off x="4191000" y="4433888"/>
            <a:ext cx="2852738" cy="1066800"/>
          </a:xfrm>
          <a:custGeom>
            <a:avLst/>
            <a:gdLst>
              <a:gd name="T0" fmla="*/ 0 w 1797"/>
              <a:gd name="T1" fmla="*/ 1605340139 h 672"/>
              <a:gd name="T2" fmla="*/ 1988404677 w 1797"/>
              <a:gd name="T3" fmla="*/ 0 h 672"/>
              <a:gd name="T4" fmla="*/ 2147483647 w 1797"/>
              <a:gd name="T5" fmla="*/ 0 h 672"/>
              <a:gd name="T6" fmla="*/ 2147483647 w 1797"/>
              <a:gd name="T7" fmla="*/ 1693545178 h 672"/>
              <a:gd name="T8" fmla="*/ 0 w 1797"/>
              <a:gd name="T9" fmla="*/ 1605340139 h 672"/>
              <a:gd name="T10" fmla="*/ 0 60000 65536"/>
              <a:gd name="T11" fmla="*/ 0 60000 65536"/>
              <a:gd name="T12" fmla="*/ 0 60000 65536"/>
              <a:gd name="T13" fmla="*/ 0 60000 65536"/>
              <a:gd name="T14" fmla="*/ 0 60000 65536"/>
              <a:gd name="T15" fmla="*/ 0 w 1797"/>
              <a:gd name="T16" fmla="*/ 0 h 672"/>
              <a:gd name="T17" fmla="*/ 1797 w 1797"/>
              <a:gd name="T18" fmla="*/ 672 h 672"/>
            </a:gdLst>
            <a:ahLst/>
            <a:cxnLst>
              <a:cxn ang="T10">
                <a:pos x="T0" y="T1"/>
              </a:cxn>
              <a:cxn ang="T11">
                <a:pos x="T2" y="T3"/>
              </a:cxn>
              <a:cxn ang="T12">
                <a:pos x="T4" y="T5"/>
              </a:cxn>
              <a:cxn ang="T13">
                <a:pos x="T6" y="T7"/>
              </a:cxn>
              <a:cxn ang="T14">
                <a:pos x="T8" y="T9"/>
              </a:cxn>
            </a:cxnLst>
            <a:rect l="T15" t="T16" r="T17" b="T18"/>
            <a:pathLst>
              <a:path w="1797" h="672">
                <a:moveTo>
                  <a:pt x="0" y="637"/>
                </a:moveTo>
                <a:lnTo>
                  <a:pt x="789" y="0"/>
                </a:lnTo>
                <a:lnTo>
                  <a:pt x="1797" y="0"/>
                </a:lnTo>
                <a:lnTo>
                  <a:pt x="1269" y="672"/>
                </a:lnTo>
                <a:lnTo>
                  <a:pt x="0" y="637"/>
                </a:lnTo>
                <a:close/>
              </a:path>
            </a:pathLst>
          </a:custGeom>
          <a:solidFill>
            <a:schemeClr val="accent1"/>
          </a:solidFill>
          <a:ln w="9525">
            <a:solidFill>
              <a:schemeClr val="tx1"/>
            </a:solidFill>
            <a:round/>
            <a:headEnd/>
            <a:tailEnd/>
          </a:ln>
        </p:spPr>
        <p:txBody>
          <a:bodyPr/>
          <a:lstStyle/>
          <a:p>
            <a:endParaRPr lang="en-US"/>
          </a:p>
        </p:txBody>
      </p:sp>
      <p:sp>
        <p:nvSpPr>
          <p:cNvPr id="10256" name="Freeform 31"/>
          <p:cNvSpPr>
            <a:spLocks/>
          </p:cNvSpPr>
          <p:nvPr/>
        </p:nvSpPr>
        <p:spPr bwMode="auto">
          <a:xfrm>
            <a:off x="1600200" y="4448175"/>
            <a:ext cx="5562600" cy="1066800"/>
          </a:xfrm>
          <a:custGeom>
            <a:avLst/>
            <a:gdLst>
              <a:gd name="T0" fmla="*/ 2147483647 w 3394"/>
              <a:gd name="T1" fmla="*/ 0 h 693"/>
              <a:gd name="T2" fmla="*/ 0 w 3394"/>
              <a:gd name="T3" fmla="*/ 1600680112 h 693"/>
              <a:gd name="T4" fmla="*/ 2147483647 w 3394"/>
              <a:gd name="T5" fmla="*/ 1693544403 h 693"/>
              <a:gd name="T6" fmla="*/ 2147483647 w 3394"/>
              <a:gd name="T7" fmla="*/ 24437876 h 693"/>
              <a:gd name="T8" fmla="*/ 2147483647 w 3394"/>
              <a:gd name="T9" fmla="*/ 0 h 693"/>
              <a:gd name="T10" fmla="*/ 0 60000 65536"/>
              <a:gd name="T11" fmla="*/ 0 60000 65536"/>
              <a:gd name="T12" fmla="*/ 0 60000 65536"/>
              <a:gd name="T13" fmla="*/ 0 60000 65536"/>
              <a:gd name="T14" fmla="*/ 0 60000 65536"/>
              <a:gd name="T15" fmla="*/ 0 w 3394"/>
              <a:gd name="T16" fmla="*/ 0 h 693"/>
              <a:gd name="T17" fmla="*/ 3394 w 3394"/>
              <a:gd name="T18" fmla="*/ 693 h 693"/>
            </a:gdLst>
            <a:ahLst/>
            <a:cxnLst>
              <a:cxn ang="T10">
                <a:pos x="T0" y="T1"/>
              </a:cxn>
              <a:cxn ang="T11">
                <a:pos x="T2" y="T3"/>
              </a:cxn>
              <a:cxn ang="T12">
                <a:pos x="T4" y="T5"/>
              </a:cxn>
              <a:cxn ang="T13">
                <a:pos x="T6" y="T7"/>
              </a:cxn>
              <a:cxn ang="T14">
                <a:pos x="T8" y="T9"/>
              </a:cxn>
            </a:cxnLst>
            <a:rect l="T15" t="T16" r="T17" b="T18"/>
            <a:pathLst>
              <a:path w="3394" h="693">
                <a:moveTo>
                  <a:pt x="1134" y="0"/>
                </a:moveTo>
                <a:lnTo>
                  <a:pt x="0" y="655"/>
                </a:lnTo>
                <a:lnTo>
                  <a:pt x="2864" y="693"/>
                </a:lnTo>
                <a:lnTo>
                  <a:pt x="3394" y="10"/>
                </a:lnTo>
                <a:lnTo>
                  <a:pt x="1134" y="0"/>
                </a:lnTo>
                <a:close/>
              </a:path>
            </a:pathLst>
          </a:custGeom>
          <a:solidFill>
            <a:srgbClr val="BBE0E3">
              <a:alpha val="50195"/>
            </a:srgbClr>
          </a:solidFill>
          <a:ln w="9525">
            <a:solidFill>
              <a:schemeClr val="tx1"/>
            </a:solidFill>
            <a:round/>
            <a:headEnd/>
            <a:tailEnd/>
          </a:ln>
        </p:spPr>
        <p:txBody>
          <a:bodyPr/>
          <a:lstStyle/>
          <a:p>
            <a:endParaRPr lang="en-US"/>
          </a:p>
        </p:txBody>
      </p:sp>
      <p:grpSp>
        <p:nvGrpSpPr>
          <p:cNvPr id="10257" name="Group 32"/>
          <p:cNvGrpSpPr>
            <a:grpSpLocks/>
          </p:cNvGrpSpPr>
          <p:nvPr/>
        </p:nvGrpSpPr>
        <p:grpSpPr bwMode="auto">
          <a:xfrm flipV="1">
            <a:off x="3924300" y="3124200"/>
            <a:ext cx="1219200" cy="1524000"/>
            <a:chOff x="3744" y="2448"/>
            <a:chExt cx="935" cy="1200"/>
          </a:xfrm>
        </p:grpSpPr>
        <p:sp>
          <p:nvSpPr>
            <p:cNvPr id="10258" name="Freeform 33"/>
            <p:cNvSpPr>
              <a:spLocks/>
            </p:cNvSpPr>
            <p:nvPr/>
          </p:nvSpPr>
          <p:spPr bwMode="auto">
            <a:xfrm>
              <a:off x="3767" y="3360"/>
              <a:ext cx="891" cy="288"/>
            </a:xfrm>
            <a:custGeom>
              <a:avLst/>
              <a:gdLst>
                <a:gd name="T0" fmla="*/ 0 w 891"/>
                <a:gd name="T1" fmla="*/ 0 h 288"/>
                <a:gd name="T2" fmla="*/ 0 w 891"/>
                <a:gd name="T3" fmla="*/ 258 h 288"/>
                <a:gd name="T4" fmla="*/ 434 w 891"/>
                <a:gd name="T5" fmla="*/ 288 h 288"/>
                <a:gd name="T6" fmla="*/ 891 w 891"/>
                <a:gd name="T7" fmla="*/ 258 h 288"/>
                <a:gd name="T8" fmla="*/ 891 w 891"/>
                <a:gd name="T9" fmla="*/ 0 h 288"/>
                <a:gd name="T10" fmla="*/ 0 w 891"/>
                <a:gd name="T11" fmla="*/ 0 h 288"/>
                <a:gd name="T12" fmla="*/ 0 60000 65536"/>
                <a:gd name="T13" fmla="*/ 0 60000 65536"/>
                <a:gd name="T14" fmla="*/ 0 60000 65536"/>
                <a:gd name="T15" fmla="*/ 0 60000 65536"/>
                <a:gd name="T16" fmla="*/ 0 60000 65536"/>
                <a:gd name="T17" fmla="*/ 0 60000 65536"/>
                <a:gd name="T18" fmla="*/ 0 w 891"/>
                <a:gd name="T19" fmla="*/ 0 h 288"/>
                <a:gd name="T20" fmla="*/ 891 w 891"/>
                <a:gd name="T21" fmla="*/ 288 h 288"/>
              </a:gdLst>
              <a:ahLst/>
              <a:cxnLst>
                <a:cxn ang="T12">
                  <a:pos x="T0" y="T1"/>
                </a:cxn>
                <a:cxn ang="T13">
                  <a:pos x="T2" y="T3"/>
                </a:cxn>
                <a:cxn ang="T14">
                  <a:pos x="T4" y="T5"/>
                </a:cxn>
                <a:cxn ang="T15">
                  <a:pos x="T6" y="T7"/>
                </a:cxn>
                <a:cxn ang="T16">
                  <a:pos x="T8" y="T9"/>
                </a:cxn>
                <a:cxn ang="T17">
                  <a:pos x="T10" y="T11"/>
                </a:cxn>
              </a:cxnLst>
              <a:rect l="T18" t="T19" r="T20" b="T21"/>
              <a:pathLst>
                <a:path w="891" h="288">
                  <a:moveTo>
                    <a:pt x="0" y="0"/>
                  </a:moveTo>
                  <a:lnTo>
                    <a:pt x="0" y="258"/>
                  </a:lnTo>
                  <a:lnTo>
                    <a:pt x="434" y="288"/>
                  </a:lnTo>
                  <a:lnTo>
                    <a:pt x="891" y="258"/>
                  </a:lnTo>
                  <a:lnTo>
                    <a:pt x="891" y="0"/>
                  </a:lnTo>
                  <a:lnTo>
                    <a:pt x="0" y="0"/>
                  </a:lnTo>
                  <a:close/>
                </a:path>
              </a:pathLst>
            </a:custGeom>
            <a:solidFill>
              <a:srgbClr val="DDDDDD"/>
            </a:solidFill>
            <a:ln w="9525">
              <a:solidFill>
                <a:schemeClr val="tx1"/>
              </a:solidFill>
              <a:round/>
              <a:headEnd/>
              <a:tailEnd/>
            </a:ln>
          </p:spPr>
          <p:txBody>
            <a:bodyPr/>
            <a:lstStyle/>
            <a:p>
              <a:endParaRPr lang="en-US"/>
            </a:p>
          </p:txBody>
        </p:sp>
        <p:sp>
          <p:nvSpPr>
            <p:cNvPr id="10259" name="Freeform 34"/>
            <p:cNvSpPr>
              <a:spLocks/>
            </p:cNvSpPr>
            <p:nvPr/>
          </p:nvSpPr>
          <p:spPr bwMode="auto">
            <a:xfrm>
              <a:off x="4047" y="2448"/>
              <a:ext cx="336" cy="86"/>
            </a:xfrm>
            <a:custGeom>
              <a:avLst/>
              <a:gdLst>
                <a:gd name="T0" fmla="*/ 48 w 336"/>
                <a:gd name="T1" fmla="*/ 0 h 86"/>
                <a:gd name="T2" fmla="*/ 154 w 336"/>
                <a:gd name="T3" fmla="*/ 10 h 86"/>
                <a:gd name="T4" fmla="*/ 288 w 336"/>
                <a:gd name="T5" fmla="*/ 0 h 86"/>
                <a:gd name="T6" fmla="*/ 336 w 336"/>
                <a:gd name="T7" fmla="*/ 66 h 86"/>
                <a:gd name="T8" fmla="*/ 169 w 336"/>
                <a:gd name="T9" fmla="*/ 86 h 86"/>
                <a:gd name="T10" fmla="*/ 46 w 336"/>
                <a:gd name="T11" fmla="*/ 71 h 86"/>
                <a:gd name="T12" fmla="*/ 0 w 336"/>
                <a:gd name="T13" fmla="*/ 66 h 86"/>
                <a:gd name="T14" fmla="*/ 48 w 336"/>
                <a:gd name="T15" fmla="*/ 0 h 86"/>
                <a:gd name="T16" fmla="*/ 0 60000 65536"/>
                <a:gd name="T17" fmla="*/ 0 60000 65536"/>
                <a:gd name="T18" fmla="*/ 0 60000 65536"/>
                <a:gd name="T19" fmla="*/ 0 60000 65536"/>
                <a:gd name="T20" fmla="*/ 0 60000 65536"/>
                <a:gd name="T21" fmla="*/ 0 60000 65536"/>
                <a:gd name="T22" fmla="*/ 0 60000 65536"/>
                <a:gd name="T23" fmla="*/ 0 60000 65536"/>
                <a:gd name="T24" fmla="*/ 0 w 336"/>
                <a:gd name="T25" fmla="*/ 0 h 86"/>
                <a:gd name="T26" fmla="*/ 336 w 336"/>
                <a:gd name="T27" fmla="*/ 86 h 8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36" h="86">
                  <a:moveTo>
                    <a:pt x="48" y="0"/>
                  </a:moveTo>
                  <a:lnTo>
                    <a:pt x="154" y="10"/>
                  </a:lnTo>
                  <a:lnTo>
                    <a:pt x="288" y="0"/>
                  </a:lnTo>
                  <a:lnTo>
                    <a:pt x="336" y="66"/>
                  </a:lnTo>
                  <a:lnTo>
                    <a:pt x="169" y="86"/>
                  </a:lnTo>
                  <a:lnTo>
                    <a:pt x="46" y="71"/>
                  </a:lnTo>
                  <a:lnTo>
                    <a:pt x="0" y="66"/>
                  </a:lnTo>
                  <a:lnTo>
                    <a:pt x="48" y="0"/>
                  </a:lnTo>
                  <a:close/>
                </a:path>
              </a:pathLst>
            </a:custGeom>
            <a:solidFill>
              <a:srgbClr val="DDDDDD"/>
            </a:solidFill>
            <a:ln w="9525">
              <a:solidFill>
                <a:schemeClr val="tx1"/>
              </a:solidFill>
              <a:round/>
              <a:headEnd/>
              <a:tailEnd/>
            </a:ln>
          </p:spPr>
          <p:txBody>
            <a:bodyPr/>
            <a:lstStyle/>
            <a:p>
              <a:endParaRPr lang="en-US"/>
            </a:p>
          </p:txBody>
        </p:sp>
        <p:sp>
          <p:nvSpPr>
            <p:cNvPr id="10260" name="Freeform 35"/>
            <p:cNvSpPr>
              <a:spLocks/>
            </p:cNvSpPr>
            <p:nvPr/>
          </p:nvSpPr>
          <p:spPr bwMode="auto">
            <a:xfrm>
              <a:off x="4047" y="2515"/>
              <a:ext cx="336" cy="47"/>
            </a:xfrm>
            <a:custGeom>
              <a:avLst/>
              <a:gdLst>
                <a:gd name="T0" fmla="*/ 336 w 336"/>
                <a:gd name="T1" fmla="*/ 0 h 47"/>
                <a:gd name="T2" fmla="*/ 336 w 336"/>
                <a:gd name="T3" fmla="*/ 47 h 47"/>
                <a:gd name="T4" fmla="*/ 0 w 336"/>
                <a:gd name="T5" fmla="*/ 47 h 47"/>
                <a:gd name="T6" fmla="*/ 0 w 336"/>
                <a:gd name="T7" fmla="*/ 0 h 47"/>
                <a:gd name="T8" fmla="*/ 169 w 336"/>
                <a:gd name="T9" fmla="*/ 19 h 47"/>
                <a:gd name="T10" fmla="*/ 336 w 336"/>
                <a:gd name="T11" fmla="*/ 0 h 47"/>
                <a:gd name="T12" fmla="*/ 0 60000 65536"/>
                <a:gd name="T13" fmla="*/ 0 60000 65536"/>
                <a:gd name="T14" fmla="*/ 0 60000 65536"/>
                <a:gd name="T15" fmla="*/ 0 60000 65536"/>
                <a:gd name="T16" fmla="*/ 0 60000 65536"/>
                <a:gd name="T17" fmla="*/ 0 60000 65536"/>
                <a:gd name="T18" fmla="*/ 0 w 336"/>
                <a:gd name="T19" fmla="*/ 0 h 47"/>
                <a:gd name="T20" fmla="*/ 336 w 336"/>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336" h="47">
                  <a:moveTo>
                    <a:pt x="336" y="0"/>
                  </a:moveTo>
                  <a:lnTo>
                    <a:pt x="336" y="47"/>
                  </a:lnTo>
                  <a:lnTo>
                    <a:pt x="0" y="47"/>
                  </a:lnTo>
                  <a:lnTo>
                    <a:pt x="0" y="0"/>
                  </a:lnTo>
                  <a:lnTo>
                    <a:pt x="169" y="19"/>
                  </a:lnTo>
                  <a:lnTo>
                    <a:pt x="336" y="0"/>
                  </a:lnTo>
                  <a:close/>
                </a:path>
              </a:pathLst>
            </a:custGeom>
            <a:solidFill>
              <a:srgbClr val="DDDDDD"/>
            </a:solidFill>
            <a:ln w="9525">
              <a:solidFill>
                <a:schemeClr val="tx1"/>
              </a:solidFill>
              <a:round/>
              <a:headEnd/>
              <a:tailEnd/>
            </a:ln>
          </p:spPr>
          <p:txBody>
            <a:bodyPr/>
            <a:lstStyle/>
            <a:p>
              <a:endParaRPr lang="en-US"/>
            </a:p>
          </p:txBody>
        </p:sp>
        <p:sp>
          <p:nvSpPr>
            <p:cNvPr id="10261" name="Freeform 36"/>
            <p:cNvSpPr>
              <a:spLocks/>
            </p:cNvSpPr>
            <p:nvPr/>
          </p:nvSpPr>
          <p:spPr bwMode="auto">
            <a:xfrm>
              <a:off x="3951" y="2562"/>
              <a:ext cx="528" cy="69"/>
            </a:xfrm>
            <a:custGeom>
              <a:avLst/>
              <a:gdLst>
                <a:gd name="T0" fmla="*/ 432 w 528"/>
                <a:gd name="T1" fmla="*/ 0 h 69"/>
                <a:gd name="T2" fmla="*/ 480 w 528"/>
                <a:gd name="T3" fmla="*/ 0 h 69"/>
                <a:gd name="T4" fmla="*/ 528 w 528"/>
                <a:gd name="T5" fmla="*/ 69 h 69"/>
                <a:gd name="T6" fmla="*/ 0 w 528"/>
                <a:gd name="T7" fmla="*/ 69 h 69"/>
                <a:gd name="T8" fmla="*/ 48 w 528"/>
                <a:gd name="T9" fmla="*/ 0 h 69"/>
                <a:gd name="T10" fmla="*/ 96 w 528"/>
                <a:gd name="T11" fmla="*/ 0 h 69"/>
                <a:gd name="T12" fmla="*/ 273 w 528"/>
                <a:gd name="T13" fmla="*/ 11 h 69"/>
                <a:gd name="T14" fmla="*/ 432 w 528"/>
                <a:gd name="T15" fmla="*/ 0 h 69"/>
                <a:gd name="T16" fmla="*/ 0 60000 65536"/>
                <a:gd name="T17" fmla="*/ 0 60000 65536"/>
                <a:gd name="T18" fmla="*/ 0 60000 65536"/>
                <a:gd name="T19" fmla="*/ 0 60000 65536"/>
                <a:gd name="T20" fmla="*/ 0 60000 65536"/>
                <a:gd name="T21" fmla="*/ 0 60000 65536"/>
                <a:gd name="T22" fmla="*/ 0 60000 65536"/>
                <a:gd name="T23" fmla="*/ 0 60000 65536"/>
                <a:gd name="T24" fmla="*/ 0 w 528"/>
                <a:gd name="T25" fmla="*/ 0 h 69"/>
                <a:gd name="T26" fmla="*/ 528 w 528"/>
                <a:gd name="T27" fmla="*/ 69 h 69"/>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528" h="69">
                  <a:moveTo>
                    <a:pt x="432" y="0"/>
                  </a:moveTo>
                  <a:lnTo>
                    <a:pt x="480" y="0"/>
                  </a:lnTo>
                  <a:lnTo>
                    <a:pt x="528" y="69"/>
                  </a:lnTo>
                  <a:lnTo>
                    <a:pt x="0" y="69"/>
                  </a:lnTo>
                  <a:lnTo>
                    <a:pt x="48" y="0"/>
                  </a:lnTo>
                  <a:lnTo>
                    <a:pt x="96" y="0"/>
                  </a:lnTo>
                  <a:lnTo>
                    <a:pt x="273" y="11"/>
                  </a:lnTo>
                  <a:lnTo>
                    <a:pt x="432" y="0"/>
                  </a:lnTo>
                  <a:close/>
                </a:path>
              </a:pathLst>
            </a:custGeom>
            <a:solidFill>
              <a:srgbClr val="DDDDDD"/>
            </a:solidFill>
            <a:ln w="9525">
              <a:solidFill>
                <a:schemeClr val="tx1"/>
              </a:solidFill>
              <a:round/>
              <a:headEnd/>
              <a:tailEnd/>
            </a:ln>
          </p:spPr>
          <p:txBody>
            <a:bodyPr/>
            <a:lstStyle/>
            <a:p>
              <a:endParaRPr lang="en-US"/>
            </a:p>
          </p:txBody>
        </p:sp>
        <p:sp>
          <p:nvSpPr>
            <p:cNvPr id="10262" name="Freeform 37"/>
            <p:cNvSpPr>
              <a:spLocks/>
            </p:cNvSpPr>
            <p:nvPr/>
          </p:nvSpPr>
          <p:spPr bwMode="auto">
            <a:xfrm>
              <a:off x="3951" y="2611"/>
              <a:ext cx="528" cy="47"/>
            </a:xfrm>
            <a:custGeom>
              <a:avLst/>
              <a:gdLst>
                <a:gd name="T0" fmla="*/ 528 w 528"/>
                <a:gd name="T1" fmla="*/ 0 h 47"/>
                <a:gd name="T2" fmla="*/ 528 w 528"/>
                <a:gd name="T3" fmla="*/ 47 h 47"/>
                <a:gd name="T4" fmla="*/ 0 w 528"/>
                <a:gd name="T5" fmla="*/ 47 h 47"/>
                <a:gd name="T6" fmla="*/ 0 w 528"/>
                <a:gd name="T7" fmla="*/ 0 h 47"/>
                <a:gd name="T8" fmla="*/ 250 w 528"/>
                <a:gd name="T9" fmla="*/ 16 h 47"/>
                <a:gd name="T10" fmla="*/ 528 w 528"/>
                <a:gd name="T11" fmla="*/ 0 h 47"/>
                <a:gd name="T12" fmla="*/ 0 60000 65536"/>
                <a:gd name="T13" fmla="*/ 0 60000 65536"/>
                <a:gd name="T14" fmla="*/ 0 60000 65536"/>
                <a:gd name="T15" fmla="*/ 0 60000 65536"/>
                <a:gd name="T16" fmla="*/ 0 60000 65536"/>
                <a:gd name="T17" fmla="*/ 0 60000 65536"/>
                <a:gd name="T18" fmla="*/ 0 w 528"/>
                <a:gd name="T19" fmla="*/ 0 h 47"/>
                <a:gd name="T20" fmla="*/ 528 w 528"/>
                <a:gd name="T21" fmla="*/ 47 h 47"/>
              </a:gdLst>
              <a:ahLst/>
              <a:cxnLst>
                <a:cxn ang="T12">
                  <a:pos x="T0" y="T1"/>
                </a:cxn>
                <a:cxn ang="T13">
                  <a:pos x="T2" y="T3"/>
                </a:cxn>
                <a:cxn ang="T14">
                  <a:pos x="T4" y="T5"/>
                </a:cxn>
                <a:cxn ang="T15">
                  <a:pos x="T6" y="T7"/>
                </a:cxn>
                <a:cxn ang="T16">
                  <a:pos x="T8" y="T9"/>
                </a:cxn>
                <a:cxn ang="T17">
                  <a:pos x="T10" y="T11"/>
                </a:cxn>
              </a:cxnLst>
              <a:rect l="T18" t="T19" r="T20" b="T21"/>
              <a:pathLst>
                <a:path w="528" h="47">
                  <a:moveTo>
                    <a:pt x="528" y="0"/>
                  </a:moveTo>
                  <a:lnTo>
                    <a:pt x="528" y="47"/>
                  </a:lnTo>
                  <a:lnTo>
                    <a:pt x="0" y="47"/>
                  </a:lnTo>
                  <a:lnTo>
                    <a:pt x="0" y="0"/>
                  </a:lnTo>
                  <a:lnTo>
                    <a:pt x="250" y="16"/>
                  </a:lnTo>
                  <a:lnTo>
                    <a:pt x="528" y="0"/>
                  </a:lnTo>
                  <a:close/>
                </a:path>
              </a:pathLst>
            </a:custGeom>
            <a:solidFill>
              <a:srgbClr val="DDDDDD"/>
            </a:solidFill>
            <a:ln w="9525">
              <a:solidFill>
                <a:schemeClr val="tx1"/>
              </a:solidFill>
              <a:round/>
              <a:headEnd/>
              <a:tailEnd/>
            </a:ln>
          </p:spPr>
          <p:txBody>
            <a:bodyPr/>
            <a:lstStyle/>
            <a:p>
              <a:endParaRPr lang="en-US"/>
            </a:p>
          </p:txBody>
        </p:sp>
        <p:sp>
          <p:nvSpPr>
            <p:cNvPr id="10263" name="Freeform 38"/>
            <p:cNvSpPr>
              <a:spLocks/>
            </p:cNvSpPr>
            <p:nvPr/>
          </p:nvSpPr>
          <p:spPr bwMode="auto">
            <a:xfrm>
              <a:off x="3855" y="2665"/>
              <a:ext cx="720" cy="47"/>
            </a:xfrm>
            <a:custGeom>
              <a:avLst/>
              <a:gdLst>
                <a:gd name="T0" fmla="*/ 624 w 720"/>
                <a:gd name="T1" fmla="*/ 0 h 48"/>
                <a:gd name="T2" fmla="*/ 672 w 720"/>
                <a:gd name="T3" fmla="*/ 0 h 48"/>
                <a:gd name="T4" fmla="*/ 720 w 720"/>
                <a:gd name="T5" fmla="*/ 46 h 48"/>
                <a:gd name="T6" fmla="*/ 0 w 720"/>
                <a:gd name="T7" fmla="*/ 46 h 48"/>
                <a:gd name="T8" fmla="*/ 48 w 720"/>
                <a:gd name="T9" fmla="*/ 0 h 48"/>
                <a:gd name="T10" fmla="*/ 96 w 720"/>
                <a:gd name="T11" fmla="*/ 0 h 48"/>
                <a:gd name="T12" fmla="*/ 672 w 720"/>
                <a:gd name="T13" fmla="*/ 0 h 48"/>
                <a:gd name="T14" fmla="*/ 624 w 720"/>
                <a:gd name="T15" fmla="*/ 0 h 48"/>
                <a:gd name="T16" fmla="*/ 0 60000 65536"/>
                <a:gd name="T17" fmla="*/ 0 60000 65536"/>
                <a:gd name="T18" fmla="*/ 0 60000 65536"/>
                <a:gd name="T19" fmla="*/ 0 60000 65536"/>
                <a:gd name="T20" fmla="*/ 0 60000 65536"/>
                <a:gd name="T21" fmla="*/ 0 60000 65536"/>
                <a:gd name="T22" fmla="*/ 0 60000 65536"/>
                <a:gd name="T23" fmla="*/ 0 60000 65536"/>
                <a:gd name="T24" fmla="*/ 0 w 720"/>
                <a:gd name="T25" fmla="*/ 0 h 48"/>
                <a:gd name="T26" fmla="*/ 720 w 720"/>
                <a:gd name="T27" fmla="*/ 48 h 48"/>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720" h="48">
                  <a:moveTo>
                    <a:pt x="624" y="0"/>
                  </a:moveTo>
                  <a:lnTo>
                    <a:pt x="672" y="0"/>
                  </a:lnTo>
                  <a:lnTo>
                    <a:pt x="720" y="48"/>
                  </a:lnTo>
                  <a:lnTo>
                    <a:pt x="0" y="48"/>
                  </a:lnTo>
                  <a:lnTo>
                    <a:pt x="48" y="0"/>
                  </a:lnTo>
                  <a:lnTo>
                    <a:pt x="96" y="0"/>
                  </a:lnTo>
                  <a:lnTo>
                    <a:pt x="672" y="0"/>
                  </a:lnTo>
                  <a:lnTo>
                    <a:pt x="624" y="0"/>
                  </a:lnTo>
                  <a:close/>
                </a:path>
              </a:pathLst>
            </a:custGeom>
            <a:solidFill>
              <a:srgbClr val="DDDDDD"/>
            </a:solidFill>
            <a:ln w="9525">
              <a:solidFill>
                <a:schemeClr val="tx1"/>
              </a:solidFill>
              <a:round/>
              <a:headEnd/>
              <a:tailEnd/>
            </a:ln>
          </p:spPr>
          <p:txBody>
            <a:bodyPr/>
            <a:lstStyle/>
            <a:p>
              <a:endParaRPr lang="en-US"/>
            </a:p>
          </p:txBody>
        </p:sp>
        <p:sp>
          <p:nvSpPr>
            <p:cNvPr id="10264" name="Freeform 39"/>
            <p:cNvSpPr>
              <a:spLocks/>
            </p:cNvSpPr>
            <p:nvPr/>
          </p:nvSpPr>
          <p:spPr bwMode="auto">
            <a:xfrm>
              <a:off x="3855" y="2713"/>
              <a:ext cx="720" cy="75"/>
            </a:xfrm>
            <a:custGeom>
              <a:avLst/>
              <a:gdLst>
                <a:gd name="T0" fmla="*/ 720 w 720"/>
                <a:gd name="T1" fmla="*/ 0 h 75"/>
                <a:gd name="T2" fmla="*/ 720 w 720"/>
                <a:gd name="T3" fmla="*/ 55 h 75"/>
                <a:gd name="T4" fmla="*/ 369 w 720"/>
                <a:gd name="T5" fmla="*/ 75 h 75"/>
                <a:gd name="T6" fmla="*/ 0 w 720"/>
                <a:gd name="T7" fmla="*/ 55 h 75"/>
                <a:gd name="T8" fmla="*/ 0 w 720"/>
                <a:gd name="T9" fmla="*/ 0 h 75"/>
                <a:gd name="T10" fmla="*/ 361 w 720"/>
                <a:gd name="T11" fmla="*/ 13 h 75"/>
                <a:gd name="T12" fmla="*/ 720 w 720"/>
                <a:gd name="T13" fmla="*/ 0 h 75"/>
                <a:gd name="T14" fmla="*/ 0 60000 65536"/>
                <a:gd name="T15" fmla="*/ 0 60000 65536"/>
                <a:gd name="T16" fmla="*/ 0 60000 65536"/>
                <a:gd name="T17" fmla="*/ 0 60000 65536"/>
                <a:gd name="T18" fmla="*/ 0 60000 65536"/>
                <a:gd name="T19" fmla="*/ 0 60000 65536"/>
                <a:gd name="T20" fmla="*/ 0 60000 65536"/>
                <a:gd name="T21" fmla="*/ 0 w 720"/>
                <a:gd name="T22" fmla="*/ 0 h 75"/>
                <a:gd name="T23" fmla="*/ 720 w 720"/>
                <a:gd name="T24" fmla="*/ 75 h 75"/>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20" h="75">
                  <a:moveTo>
                    <a:pt x="720" y="0"/>
                  </a:moveTo>
                  <a:lnTo>
                    <a:pt x="720" y="55"/>
                  </a:lnTo>
                  <a:lnTo>
                    <a:pt x="369" y="75"/>
                  </a:lnTo>
                  <a:lnTo>
                    <a:pt x="0" y="55"/>
                  </a:lnTo>
                  <a:lnTo>
                    <a:pt x="0" y="0"/>
                  </a:lnTo>
                  <a:lnTo>
                    <a:pt x="361" y="13"/>
                  </a:lnTo>
                  <a:lnTo>
                    <a:pt x="720" y="0"/>
                  </a:lnTo>
                  <a:close/>
                </a:path>
              </a:pathLst>
            </a:custGeom>
            <a:solidFill>
              <a:srgbClr val="DDDDDD"/>
            </a:solidFill>
            <a:ln w="9525">
              <a:solidFill>
                <a:schemeClr val="tx1"/>
              </a:solidFill>
              <a:round/>
              <a:headEnd/>
              <a:tailEnd/>
            </a:ln>
          </p:spPr>
          <p:txBody>
            <a:bodyPr/>
            <a:lstStyle/>
            <a:p>
              <a:endParaRPr lang="en-US"/>
            </a:p>
          </p:txBody>
        </p:sp>
        <p:sp>
          <p:nvSpPr>
            <p:cNvPr id="10265" name="Freeform 40"/>
            <p:cNvSpPr>
              <a:spLocks/>
            </p:cNvSpPr>
            <p:nvPr/>
          </p:nvSpPr>
          <p:spPr bwMode="auto">
            <a:xfrm>
              <a:off x="3759" y="2769"/>
              <a:ext cx="912" cy="73"/>
            </a:xfrm>
            <a:custGeom>
              <a:avLst/>
              <a:gdLst>
                <a:gd name="T0" fmla="*/ 816 w 912"/>
                <a:gd name="T1" fmla="*/ 0 h 73"/>
                <a:gd name="T2" fmla="*/ 912 w 912"/>
                <a:gd name="T3" fmla="*/ 47 h 73"/>
                <a:gd name="T4" fmla="*/ 442 w 912"/>
                <a:gd name="T5" fmla="*/ 73 h 73"/>
                <a:gd name="T6" fmla="*/ 0 w 912"/>
                <a:gd name="T7" fmla="*/ 47 h 73"/>
                <a:gd name="T8" fmla="*/ 96 w 912"/>
                <a:gd name="T9" fmla="*/ 0 h 73"/>
                <a:gd name="T10" fmla="*/ 450 w 912"/>
                <a:gd name="T11" fmla="*/ 19 h 73"/>
                <a:gd name="T12" fmla="*/ 816 w 912"/>
                <a:gd name="T13" fmla="*/ 0 h 73"/>
                <a:gd name="T14" fmla="*/ 0 60000 65536"/>
                <a:gd name="T15" fmla="*/ 0 60000 65536"/>
                <a:gd name="T16" fmla="*/ 0 60000 65536"/>
                <a:gd name="T17" fmla="*/ 0 60000 65536"/>
                <a:gd name="T18" fmla="*/ 0 60000 65536"/>
                <a:gd name="T19" fmla="*/ 0 60000 65536"/>
                <a:gd name="T20" fmla="*/ 0 60000 65536"/>
                <a:gd name="T21" fmla="*/ 0 w 912"/>
                <a:gd name="T22" fmla="*/ 0 h 73"/>
                <a:gd name="T23" fmla="*/ 912 w 912"/>
                <a:gd name="T24" fmla="*/ 73 h 73"/>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2" h="73">
                  <a:moveTo>
                    <a:pt x="816" y="0"/>
                  </a:moveTo>
                  <a:lnTo>
                    <a:pt x="912" y="47"/>
                  </a:lnTo>
                  <a:lnTo>
                    <a:pt x="442" y="73"/>
                  </a:lnTo>
                  <a:lnTo>
                    <a:pt x="0" y="47"/>
                  </a:lnTo>
                  <a:lnTo>
                    <a:pt x="96" y="0"/>
                  </a:lnTo>
                  <a:lnTo>
                    <a:pt x="450" y="19"/>
                  </a:lnTo>
                  <a:lnTo>
                    <a:pt x="816" y="0"/>
                  </a:lnTo>
                  <a:close/>
                </a:path>
              </a:pathLst>
            </a:custGeom>
            <a:solidFill>
              <a:srgbClr val="DDDDDD"/>
            </a:solidFill>
            <a:ln w="9525">
              <a:solidFill>
                <a:schemeClr val="tx1"/>
              </a:solidFill>
              <a:round/>
              <a:headEnd/>
              <a:tailEnd/>
            </a:ln>
          </p:spPr>
          <p:txBody>
            <a:bodyPr/>
            <a:lstStyle/>
            <a:p>
              <a:endParaRPr lang="en-US"/>
            </a:p>
          </p:txBody>
        </p:sp>
        <p:sp>
          <p:nvSpPr>
            <p:cNvPr id="10266" name="Freeform 41"/>
            <p:cNvSpPr>
              <a:spLocks/>
            </p:cNvSpPr>
            <p:nvPr/>
          </p:nvSpPr>
          <p:spPr bwMode="auto">
            <a:xfrm>
              <a:off x="3752" y="2816"/>
              <a:ext cx="914" cy="456"/>
            </a:xfrm>
            <a:custGeom>
              <a:avLst/>
              <a:gdLst>
                <a:gd name="T0" fmla="*/ 0 w 914"/>
                <a:gd name="T1" fmla="*/ 0 h 456"/>
                <a:gd name="T2" fmla="*/ 0 w 914"/>
                <a:gd name="T3" fmla="*/ 432 h 456"/>
                <a:gd name="T4" fmla="*/ 441 w 914"/>
                <a:gd name="T5" fmla="*/ 456 h 456"/>
                <a:gd name="T6" fmla="*/ 914 w 914"/>
                <a:gd name="T7" fmla="*/ 432 h 456"/>
                <a:gd name="T8" fmla="*/ 914 w 914"/>
                <a:gd name="T9" fmla="*/ 0 h 456"/>
                <a:gd name="T10" fmla="*/ 426 w 914"/>
                <a:gd name="T11" fmla="*/ 26 h 456"/>
                <a:gd name="T12" fmla="*/ 0 w 914"/>
                <a:gd name="T13" fmla="*/ 0 h 456"/>
                <a:gd name="T14" fmla="*/ 0 60000 65536"/>
                <a:gd name="T15" fmla="*/ 0 60000 65536"/>
                <a:gd name="T16" fmla="*/ 0 60000 65536"/>
                <a:gd name="T17" fmla="*/ 0 60000 65536"/>
                <a:gd name="T18" fmla="*/ 0 60000 65536"/>
                <a:gd name="T19" fmla="*/ 0 60000 65536"/>
                <a:gd name="T20" fmla="*/ 0 60000 65536"/>
                <a:gd name="T21" fmla="*/ 0 w 914"/>
                <a:gd name="T22" fmla="*/ 0 h 456"/>
                <a:gd name="T23" fmla="*/ 914 w 914"/>
                <a:gd name="T24" fmla="*/ 456 h 456"/>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14" h="456">
                  <a:moveTo>
                    <a:pt x="0" y="0"/>
                  </a:moveTo>
                  <a:lnTo>
                    <a:pt x="0" y="432"/>
                  </a:lnTo>
                  <a:lnTo>
                    <a:pt x="441" y="456"/>
                  </a:lnTo>
                  <a:lnTo>
                    <a:pt x="914" y="432"/>
                  </a:lnTo>
                  <a:lnTo>
                    <a:pt x="914" y="0"/>
                  </a:lnTo>
                  <a:lnTo>
                    <a:pt x="426" y="26"/>
                  </a:lnTo>
                  <a:lnTo>
                    <a:pt x="0" y="0"/>
                  </a:lnTo>
                  <a:close/>
                </a:path>
              </a:pathLst>
            </a:custGeom>
            <a:solidFill>
              <a:srgbClr val="DDDDDD"/>
            </a:solidFill>
            <a:ln w="9525">
              <a:solidFill>
                <a:schemeClr val="tx1"/>
              </a:solidFill>
              <a:round/>
              <a:headEnd/>
              <a:tailEnd/>
            </a:ln>
          </p:spPr>
          <p:txBody>
            <a:bodyPr/>
            <a:lstStyle/>
            <a:p>
              <a:endParaRPr lang="en-US"/>
            </a:p>
          </p:txBody>
        </p:sp>
        <p:sp>
          <p:nvSpPr>
            <p:cNvPr id="10267" name="Freeform 42"/>
            <p:cNvSpPr>
              <a:spLocks/>
            </p:cNvSpPr>
            <p:nvPr/>
          </p:nvSpPr>
          <p:spPr bwMode="auto">
            <a:xfrm>
              <a:off x="3744" y="3234"/>
              <a:ext cx="935" cy="114"/>
            </a:xfrm>
            <a:custGeom>
              <a:avLst/>
              <a:gdLst>
                <a:gd name="T0" fmla="*/ 0 w 935"/>
                <a:gd name="T1" fmla="*/ 0 h 114"/>
                <a:gd name="T2" fmla="*/ 0 w 935"/>
                <a:gd name="T3" fmla="*/ 73 h 114"/>
                <a:gd name="T4" fmla="*/ 449 w 935"/>
                <a:gd name="T5" fmla="*/ 114 h 114"/>
                <a:gd name="T6" fmla="*/ 449 w 935"/>
                <a:gd name="T7" fmla="*/ 107 h 114"/>
                <a:gd name="T8" fmla="*/ 935 w 935"/>
                <a:gd name="T9" fmla="*/ 73 h 114"/>
                <a:gd name="T10" fmla="*/ 935 w 935"/>
                <a:gd name="T11" fmla="*/ 0 h 114"/>
                <a:gd name="T12" fmla="*/ 419 w 935"/>
                <a:gd name="T13" fmla="*/ 22 h 114"/>
                <a:gd name="T14" fmla="*/ 0 w 935"/>
                <a:gd name="T15" fmla="*/ 0 h 114"/>
                <a:gd name="T16" fmla="*/ 0 60000 65536"/>
                <a:gd name="T17" fmla="*/ 0 60000 65536"/>
                <a:gd name="T18" fmla="*/ 0 60000 65536"/>
                <a:gd name="T19" fmla="*/ 0 60000 65536"/>
                <a:gd name="T20" fmla="*/ 0 60000 65536"/>
                <a:gd name="T21" fmla="*/ 0 60000 65536"/>
                <a:gd name="T22" fmla="*/ 0 60000 65536"/>
                <a:gd name="T23" fmla="*/ 0 60000 65536"/>
                <a:gd name="T24" fmla="*/ 0 w 935"/>
                <a:gd name="T25" fmla="*/ 0 h 114"/>
                <a:gd name="T26" fmla="*/ 935 w 935"/>
                <a:gd name="T27" fmla="*/ 114 h 11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935" h="114">
                  <a:moveTo>
                    <a:pt x="0" y="0"/>
                  </a:moveTo>
                  <a:lnTo>
                    <a:pt x="0" y="73"/>
                  </a:lnTo>
                  <a:lnTo>
                    <a:pt x="449" y="114"/>
                  </a:lnTo>
                  <a:lnTo>
                    <a:pt x="449" y="107"/>
                  </a:lnTo>
                  <a:lnTo>
                    <a:pt x="935" y="73"/>
                  </a:lnTo>
                  <a:lnTo>
                    <a:pt x="935" y="0"/>
                  </a:lnTo>
                  <a:lnTo>
                    <a:pt x="419" y="22"/>
                  </a:lnTo>
                  <a:lnTo>
                    <a:pt x="0" y="0"/>
                  </a:lnTo>
                  <a:close/>
                </a:path>
              </a:pathLst>
            </a:custGeom>
            <a:solidFill>
              <a:srgbClr val="DDDDDD"/>
            </a:solidFill>
            <a:ln w="9525">
              <a:solidFill>
                <a:schemeClr val="tx1"/>
              </a:solidFill>
              <a:round/>
              <a:headEnd/>
              <a:tailEnd/>
            </a:ln>
          </p:spPr>
          <p:txBody>
            <a:bodyPr/>
            <a:lstStyle/>
            <a:p>
              <a:endParaRPr lang="en-US"/>
            </a:p>
          </p:txBody>
        </p:sp>
        <p:sp>
          <p:nvSpPr>
            <p:cNvPr id="10268" name="Freeform 43"/>
            <p:cNvSpPr>
              <a:spLocks/>
            </p:cNvSpPr>
            <p:nvPr/>
          </p:nvSpPr>
          <p:spPr bwMode="auto">
            <a:xfrm>
              <a:off x="3749" y="3310"/>
              <a:ext cx="927" cy="92"/>
            </a:xfrm>
            <a:custGeom>
              <a:avLst/>
              <a:gdLst>
                <a:gd name="T0" fmla="*/ 0 w 927"/>
                <a:gd name="T1" fmla="*/ 0 h 92"/>
                <a:gd name="T2" fmla="*/ 0 w 927"/>
                <a:gd name="T3" fmla="*/ 73 h 92"/>
                <a:gd name="T4" fmla="*/ 475 w 927"/>
                <a:gd name="T5" fmla="*/ 92 h 92"/>
                <a:gd name="T6" fmla="*/ 927 w 927"/>
                <a:gd name="T7" fmla="*/ 73 h 92"/>
                <a:gd name="T8" fmla="*/ 927 w 927"/>
                <a:gd name="T9" fmla="*/ 0 h 92"/>
                <a:gd name="T10" fmla="*/ 475 w 927"/>
                <a:gd name="T11" fmla="*/ 15 h 92"/>
                <a:gd name="T12" fmla="*/ 0 w 927"/>
                <a:gd name="T13" fmla="*/ 0 h 92"/>
                <a:gd name="T14" fmla="*/ 0 60000 65536"/>
                <a:gd name="T15" fmla="*/ 0 60000 65536"/>
                <a:gd name="T16" fmla="*/ 0 60000 65536"/>
                <a:gd name="T17" fmla="*/ 0 60000 65536"/>
                <a:gd name="T18" fmla="*/ 0 60000 65536"/>
                <a:gd name="T19" fmla="*/ 0 60000 65536"/>
                <a:gd name="T20" fmla="*/ 0 60000 65536"/>
                <a:gd name="T21" fmla="*/ 0 w 927"/>
                <a:gd name="T22" fmla="*/ 0 h 92"/>
                <a:gd name="T23" fmla="*/ 927 w 927"/>
                <a:gd name="T24" fmla="*/ 92 h 9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927" h="92">
                  <a:moveTo>
                    <a:pt x="0" y="0"/>
                  </a:moveTo>
                  <a:lnTo>
                    <a:pt x="0" y="73"/>
                  </a:lnTo>
                  <a:lnTo>
                    <a:pt x="475" y="92"/>
                  </a:lnTo>
                  <a:lnTo>
                    <a:pt x="927" y="73"/>
                  </a:lnTo>
                  <a:lnTo>
                    <a:pt x="927" y="0"/>
                  </a:lnTo>
                  <a:lnTo>
                    <a:pt x="475" y="15"/>
                  </a:lnTo>
                  <a:lnTo>
                    <a:pt x="0" y="0"/>
                  </a:lnTo>
                  <a:close/>
                </a:path>
              </a:pathLst>
            </a:custGeom>
            <a:solidFill>
              <a:srgbClr val="DDDDDD"/>
            </a:solidFill>
            <a:ln w="9525">
              <a:solidFill>
                <a:schemeClr val="tx1"/>
              </a:solidFill>
              <a:round/>
              <a:headEnd/>
              <a:tailEnd/>
            </a:ln>
          </p:spPr>
          <p:txBody>
            <a:bodyPr/>
            <a:lstStyle/>
            <a:p>
              <a:endParaRPr lang="en-US"/>
            </a:p>
          </p:txBody>
        </p:sp>
        <p:sp>
          <p:nvSpPr>
            <p:cNvPr id="10269" name="Line 44"/>
            <p:cNvSpPr>
              <a:spLocks noChangeShapeType="1"/>
            </p:cNvSpPr>
            <p:nvPr/>
          </p:nvSpPr>
          <p:spPr bwMode="auto">
            <a:xfrm>
              <a:off x="3805" y="3222"/>
              <a:ext cx="0" cy="0"/>
            </a:xfrm>
            <a:prstGeom prst="line">
              <a:avLst/>
            </a:prstGeom>
            <a:noFill/>
            <a:ln w="9525">
              <a:solidFill>
                <a:schemeClr val="tx1"/>
              </a:solidFill>
              <a:round/>
              <a:headEnd/>
              <a:tailEnd/>
            </a:ln>
          </p:spPr>
          <p:txBody>
            <a:bodyPr/>
            <a:lstStyle/>
            <a:p>
              <a:endParaRPr lang="en-US"/>
            </a:p>
          </p:txBody>
        </p:sp>
        <p:sp>
          <p:nvSpPr>
            <p:cNvPr id="10270" name="Line 45"/>
            <p:cNvSpPr>
              <a:spLocks noChangeShapeType="1"/>
            </p:cNvSpPr>
            <p:nvPr/>
          </p:nvSpPr>
          <p:spPr bwMode="auto">
            <a:xfrm>
              <a:off x="3807" y="3234"/>
              <a:ext cx="0" cy="0"/>
            </a:xfrm>
            <a:prstGeom prst="line">
              <a:avLst/>
            </a:prstGeom>
            <a:noFill/>
            <a:ln w="9525">
              <a:solidFill>
                <a:schemeClr val="tx1"/>
              </a:solidFill>
              <a:round/>
              <a:headEnd/>
              <a:tailEnd/>
            </a:ln>
          </p:spPr>
          <p:txBody>
            <a:bodyPr/>
            <a:lstStyle/>
            <a:p>
              <a:endParaRPr lang="en-US"/>
            </a:p>
          </p:txBody>
        </p:sp>
        <p:sp>
          <p:nvSpPr>
            <p:cNvPr id="10271" name="Freeform 46"/>
            <p:cNvSpPr>
              <a:spLocks/>
            </p:cNvSpPr>
            <p:nvPr/>
          </p:nvSpPr>
          <p:spPr bwMode="auto">
            <a:xfrm>
              <a:off x="3759" y="3456"/>
              <a:ext cx="912" cy="31"/>
            </a:xfrm>
            <a:custGeom>
              <a:avLst/>
              <a:gdLst>
                <a:gd name="T0" fmla="*/ 0 w 912"/>
                <a:gd name="T1" fmla="*/ 0 h 31"/>
                <a:gd name="T2" fmla="*/ 457 w 912"/>
                <a:gd name="T3" fmla="*/ 31 h 31"/>
                <a:gd name="T4" fmla="*/ 912 w 912"/>
                <a:gd name="T5" fmla="*/ 1 h 31"/>
                <a:gd name="T6" fmla="*/ 0 60000 65536"/>
                <a:gd name="T7" fmla="*/ 0 60000 65536"/>
                <a:gd name="T8" fmla="*/ 0 60000 65536"/>
                <a:gd name="T9" fmla="*/ 0 w 912"/>
                <a:gd name="T10" fmla="*/ 0 h 31"/>
                <a:gd name="T11" fmla="*/ 912 w 912"/>
                <a:gd name="T12" fmla="*/ 31 h 31"/>
              </a:gdLst>
              <a:ahLst/>
              <a:cxnLst>
                <a:cxn ang="T6">
                  <a:pos x="T0" y="T1"/>
                </a:cxn>
                <a:cxn ang="T7">
                  <a:pos x="T2" y="T3"/>
                </a:cxn>
                <a:cxn ang="T8">
                  <a:pos x="T4" y="T5"/>
                </a:cxn>
              </a:cxnLst>
              <a:rect l="T9" t="T10" r="T11" b="T12"/>
              <a:pathLst>
                <a:path w="912" h="31">
                  <a:moveTo>
                    <a:pt x="0" y="0"/>
                  </a:moveTo>
                  <a:lnTo>
                    <a:pt x="457" y="31"/>
                  </a:lnTo>
                  <a:lnTo>
                    <a:pt x="912" y="1"/>
                  </a:lnTo>
                </a:path>
              </a:pathLst>
            </a:custGeom>
            <a:noFill/>
            <a:ln w="38100">
              <a:solidFill>
                <a:srgbClr val="FFFF00"/>
              </a:solidFill>
              <a:round/>
              <a:headEnd/>
              <a:tailEnd/>
            </a:ln>
          </p:spPr>
          <p:txBody>
            <a:bodyPr/>
            <a:lstStyle/>
            <a:p>
              <a:endParaRPr lang="en-US"/>
            </a:p>
          </p:txBody>
        </p:sp>
        <p:sp>
          <p:nvSpPr>
            <p:cNvPr id="10272" name="Freeform 47"/>
            <p:cNvSpPr>
              <a:spLocks/>
            </p:cNvSpPr>
            <p:nvPr/>
          </p:nvSpPr>
          <p:spPr bwMode="auto">
            <a:xfrm>
              <a:off x="3760" y="3024"/>
              <a:ext cx="896" cy="64"/>
            </a:xfrm>
            <a:custGeom>
              <a:avLst/>
              <a:gdLst>
                <a:gd name="T0" fmla="*/ 96 w 896"/>
                <a:gd name="T1" fmla="*/ 8 h 64"/>
                <a:gd name="T2" fmla="*/ 816 w 896"/>
                <a:gd name="T3" fmla="*/ 8 h 64"/>
                <a:gd name="T4" fmla="*/ 576 w 896"/>
                <a:gd name="T5" fmla="*/ 56 h 64"/>
                <a:gd name="T6" fmla="*/ 240 w 896"/>
                <a:gd name="T7" fmla="*/ 56 h 64"/>
                <a:gd name="T8" fmla="*/ 96 w 896"/>
                <a:gd name="T9" fmla="*/ 8 h 64"/>
                <a:gd name="T10" fmla="*/ 0 60000 65536"/>
                <a:gd name="T11" fmla="*/ 0 60000 65536"/>
                <a:gd name="T12" fmla="*/ 0 60000 65536"/>
                <a:gd name="T13" fmla="*/ 0 60000 65536"/>
                <a:gd name="T14" fmla="*/ 0 60000 65536"/>
                <a:gd name="T15" fmla="*/ 0 w 896"/>
                <a:gd name="T16" fmla="*/ 0 h 64"/>
                <a:gd name="T17" fmla="*/ 896 w 896"/>
                <a:gd name="T18" fmla="*/ 64 h 64"/>
              </a:gdLst>
              <a:ahLst/>
              <a:cxnLst>
                <a:cxn ang="T10">
                  <a:pos x="T0" y="T1"/>
                </a:cxn>
                <a:cxn ang="T11">
                  <a:pos x="T2" y="T3"/>
                </a:cxn>
                <a:cxn ang="T12">
                  <a:pos x="T4" y="T5"/>
                </a:cxn>
                <a:cxn ang="T13">
                  <a:pos x="T6" y="T7"/>
                </a:cxn>
                <a:cxn ang="T14">
                  <a:pos x="T8" y="T9"/>
                </a:cxn>
              </a:cxnLst>
              <a:rect l="T15" t="T16" r="T17" b="T18"/>
              <a:pathLst>
                <a:path w="896" h="64">
                  <a:moveTo>
                    <a:pt x="96" y="8"/>
                  </a:moveTo>
                  <a:cubicBezTo>
                    <a:pt x="192" y="0"/>
                    <a:pt x="736" y="0"/>
                    <a:pt x="816" y="8"/>
                  </a:cubicBezTo>
                  <a:cubicBezTo>
                    <a:pt x="896" y="16"/>
                    <a:pt x="672" y="48"/>
                    <a:pt x="576" y="56"/>
                  </a:cubicBezTo>
                  <a:cubicBezTo>
                    <a:pt x="480" y="64"/>
                    <a:pt x="320" y="64"/>
                    <a:pt x="240" y="56"/>
                  </a:cubicBezTo>
                  <a:cubicBezTo>
                    <a:pt x="160" y="48"/>
                    <a:pt x="0" y="16"/>
                    <a:pt x="96" y="8"/>
                  </a:cubicBezTo>
                  <a:close/>
                </a:path>
              </a:pathLst>
            </a:custGeom>
            <a:solidFill>
              <a:srgbClr val="EAEAEA"/>
            </a:solidFill>
            <a:ln w="9525">
              <a:noFill/>
              <a:round/>
              <a:headEnd/>
              <a:tailEnd/>
            </a:ln>
          </p:spPr>
          <p:txBody>
            <a:bodyPr/>
            <a:lstStyle/>
            <a:p>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446</TotalTime>
  <Words>269</Words>
  <Application>Microsoft Office PowerPoint</Application>
  <PresentationFormat>On-screen Show (4:3)</PresentationFormat>
  <Paragraphs>9</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The overall goal of the following experiment is to obtain coronal viewing images of intact  Drosophila embryos using Confocal microscopy that can be used to precisely measure embryo size and quantify protein and RNA expression levels  (Intro).</vt:lpstr>
      <vt:lpstr>The overall goal of the following experiment is to obtain coronal viewing images of intact Drosophila embryos using Confocal microscopy that can be used to precisely measure embryo size and quantify protein and RNA expression levels  (Intro).</vt:lpstr>
      <vt:lpstr>The overall goal of the following experiment is to obtain coronal viewing images of intact Drosophila embryos using Confocal microscopy that can be used to precisely measure embryo size and quantify protein and RNA expression levels  (Intro).</vt:lpstr>
      <vt:lpstr>This is achieved by using a mounting media of gelatinous consistency to encase embryos within it and position them upright (P1). </vt:lpstr>
      <vt:lpstr>This is achieved by using a mounting media of gelatinous consistency to encase embryos within it and position them upright (P1). </vt:lpstr>
      <vt:lpstr>Slide 6</vt:lpstr>
      <vt:lpstr>Slide 7</vt:lpstr>
      <vt:lpstr>Slide 8</vt:lpstr>
      <vt:lpstr>Slide 9</vt:lpstr>
    </vt:vector>
  </TitlesOfParts>
  <Company>Case Western Reserve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Mirela</dc:creator>
  <cp:lastModifiedBy>Rui</cp:lastModifiedBy>
  <cp:revision>19</cp:revision>
  <dcterms:created xsi:type="dcterms:W3CDTF">2010-05-11T21:00:33Z</dcterms:created>
  <dcterms:modified xsi:type="dcterms:W3CDTF">2010-05-21T01:20:37Z</dcterms:modified>
</cp:coreProperties>
</file>