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DC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2" autoAdjust="0"/>
  </p:normalViewPr>
  <p:slideViewPr>
    <p:cSldViewPr>
      <p:cViewPr>
        <p:scale>
          <a:sx n="100" d="100"/>
          <a:sy n="100" d="100"/>
        </p:scale>
        <p:origin x="-2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346D5-EAA0-4E85-B971-774DA8AEC64E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D5A2E-6EB9-4322-8B6E-B5EB3A6E1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D5A2E-6EB9-4322-8B6E-B5EB3A6E15A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7F5E8-140A-4205-85CF-85499AF918B5}" type="datetimeFigureOut">
              <a:rPr lang="en-US" smtClean="0"/>
              <a:pPr/>
              <a:t>4/19/2010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2A21E-16FA-4F0C-B3E2-4D8E68320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236"/>
          <p:cNvGrpSpPr/>
          <p:nvPr/>
        </p:nvGrpSpPr>
        <p:grpSpPr>
          <a:xfrm>
            <a:off x="7310437" y="519119"/>
            <a:ext cx="990600" cy="990600"/>
            <a:chOff x="6400800" y="1219200"/>
            <a:chExt cx="1600200" cy="1600200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00800" y="1234588"/>
              <a:ext cx="1600200" cy="1581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" name="Oval 235"/>
            <p:cNvSpPr/>
            <p:nvPr/>
          </p:nvSpPr>
          <p:spPr>
            <a:xfrm>
              <a:off x="6400800" y="1219200"/>
              <a:ext cx="1600200" cy="1600200"/>
            </a:xfrm>
            <a:prstGeom prst="ellipse">
              <a:avLst/>
            </a:prstGeom>
            <a:noFill/>
            <a:ln w="1905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Oval 3"/>
          <p:cNvSpPr/>
          <p:nvPr/>
        </p:nvSpPr>
        <p:spPr>
          <a:xfrm>
            <a:off x="2352676" y="666750"/>
            <a:ext cx="1081765" cy="72853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3978275" y="654050"/>
            <a:ext cx="1081765" cy="728536"/>
            <a:chOff x="3733800" y="1066800"/>
            <a:chExt cx="2715491" cy="1828800"/>
          </a:xfrm>
        </p:grpSpPr>
        <p:sp>
          <p:nvSpPr>
            <p:cNvPr id="5" name="Oval 4"/>
            <p:cNvSpPr/>
            <p:nvPr/>
          </p:nvSpPr>
          <p:spPr>
            <a:xfrm>
              <a:off x="3733800" y="1066800"/>
              <a:ext cx="2715491" cy="1828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0"/>
            </p:cNvCxnSpPr>
            <p:nvPr/>
          </p:nvCxnSpPr>
          <p:spPr>
            <a:xfrm rot="16200000" flipH="1">
              <a:off x="5060373" y="10979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5064702" y="13265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5069898" y="15551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5074227" y="17837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5069898" y="20123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5074227" y="22409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5069898" y="24695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5074227" y="2698173"/>
              <a:ext cx="228600" cy="166254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Oval 39"/>
          <p:cNvSpPr/>
          <p:nvPr/>
        </p:nvSpPr>
        <p:spPr bwMode="auto">
          <a:xfrm>
            <a:off x="7277100" y="520697"/>
            <a:ext cx="1060451" cy="1060450"/>
          </a:xfrm>
          <a:prstGeom prst="ellipse">
            <a:avLst/>
          </a:prstGeom>
          <a:noFill/>
          <a:ln w="7620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0275" y="1809750"/>
            <a:ext cx="13811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200000">
            <a:off x="6274747" y="588575"/>
            <a:ext cx="6191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200000">
            <a:off x="5482267" y="588575"/>
            <a:ext cx="6477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25875" y="1797050"/>
            <a:ext cx="13811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86400" y="1816100"/>
            <a:ext cx="138112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62625" y="1406525"/>
            <a:ext cx="8191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15175" y="1825625"/>
            <a:ext cx="13811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Flowchart: Connector 60"/>
          <p:cNvSpPr/>
          <p:nvPr/>
        </p:nvSpPr>
        <p:spPr>
          <a:xfrm>
            <a:off x="7654925" y="1844675"/>
            <a:ext cx="374650" cy="304800"/>
          </a:xfrm>
          <a:prstGeom prst="flowChartConnector">
            <a:avLst/>
          </a:prstGeom>
          <a:noFill/>
          <a:ln w="12700">
            <a:solidFill>
              <a:schemeClr val="tx1"/>
            </a:solidFill>
            <a:prstDash val="solid"/>
          </a:ln>
          <a:scene3d>
            <a:camera prst="orthographicFront">
              <a:rot lat="24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 rot="16320000" flipH="1">
            <a:off x="7242177" y="1577977"/>
            <a:ext cx="609598" cy="22859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 flipH="1" flipV="1">
            <a:off x="7781368" y="1559624"/>
            <a:ext cx="687055" cy="19035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57200" y="228600"/>
            <a:ext cx="28184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Ex-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ovo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embryonic cultures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33400" y="3930848"/>
            <a:ext cx="2440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Microvasculature injection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019800" y="3930848"/>
            <a:ext cx="2372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Microsurgical procedures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Flowchart: Connector 90"/>
          <p:cNvSpPr/>
          <p:nvPr/>
        </p:nvSpPr>
        <p:spPr>
          <a:xfrm>
            <a:off x="622300" y="2514600"/>
            <a:ext cx="152400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lowchart: Connector 91"/>
          <p:cNvSpPr/>
          <p:nvPr/>
        </p:nvSpPr>
        <p:spPr>
          <a:xfrm>
            <a:off x="1625600" y="2514600"/>
            <a:ext cx="152400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58800" y="1066800"/>
            <a:ext cx="1295400" cy="1447800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/>
          <p:cNvSpPr/>
          <p:nvPr/>
        </p:nvSpPr>
        <p:spPr>
          <a:xfrm>
            <a:off x="635000" y="1143000"/>
            <a:ext cx="1143000" cy="1295400"/>
          </a:xfrm>
          <a:prstGeom prst="round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rot="5400000">
            <a:off x="647360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rot="5400000">
            <a:off x="836275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rot="5400000">
            <a:off x="1028360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rot="5400000">
            <a:off x="1217274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rot="5400000">
            <a:off x="1409360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rot="5400000">
            <a:off x="1598275" y="17037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635000" y="1808481"/>
            <a:ext cx="114300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rot="5400000">
            <a:off x="647360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rot="5400000">
            <a:off x="836275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rot="5400000">
            <a:off x="1028360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rot="5400000">
            <a:off x="1217274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rot="5400000">
            <a:off x="1409360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rot="5400000">
            <a:off x="1598275" y="20466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635000" y="2151381"/>
            <a:ext cx="114300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rot="5400000">
            <a:off x="647360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rot="5400000">
            <a:off x="836275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rot="5400000">
            <a:off x="1028360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rot="5400000">
            <a:off x="1217274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rot="5400000">
            <a:off x="1409360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rot="5400000">
            <a:off x="1598275" y="1335425"/>
            <a:ext cx="167365" cy="1127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635000" y="1440181"/>
            <a:ext cx="114300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889000" y="2286000"/>
            <a:ext cx="609600" cy="12191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906780" y="2273300"/>
            <a:ext cx="57607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3683000" y="3930848"/>
            <a:ext cx="16161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Ultrasonography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>
            <a:off x="1905000" y="16002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3543300" y="16002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168900" y="16002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6858000" y="16002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746337" y="3311723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72 hours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4787900" y="3314700"/>
            <a:ext cx="11737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&lt; 5 minutes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Left Brace 136"/>
          <p:cNvSpPr/>
          <p:nvPr/>
        </p:nvSpPr>
        <p:spPr>
          <a:xfrm rot="16200000">
            <a:off x="1104900" y="2514600"/>
            <a:ext cx="228600" cy="13716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Left Brace 137"/>
          <p:cNvSpPr/>
          <p:nvPr/>
        </p:nvSpPr>
        <p:spPr>
          <a:xfrm rot="16200000">
            <a:off x="5260340" y="137160"/>
            <a:ext cx="228600" cy="612648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TextBox 140"/>
          <p:cNvSpPr txBox="1"/>
          <p:nvPr/>
        </p:nvSpPr>
        <p:spPr>
          <a:xfrm>
            <a:off x="596900" y="749300"/>
            <a:ext cx="12218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Egg Incubator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82600" y="2590800"/>
            <a:ext cx="1141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Temp: 37.5ºC</a:t>
            </a:r>
          </a:p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Humidity: ~60%</a:t>
            </a:r>
            <a:endParaRPr lang="en-US" sz="1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9925" y="4460875"/>
            <a:ext cx="1975104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3" name="Group 152"/>
          <p:cNvGrpSpPr/>
          <p:nvPr/>
        </p:nvGrpSpPr>
        <p:grpSpPr>
          <a:xfrm>
            <a:off x="3171824" y="4403725"/>
            <a:ext cx="762001" cy="762000"/>
            <a:chOff x="3276600" y="4114800"/>
            <a:chExt cx="1060451" cy="1060450"/>
          </a:xfrm>
        </p:grpSpPr>
        <p:grpSp>
          <p:nvGrpSpPr>
            <p:cNvPr id="148" name="Group 97"/>
            <p:cNvGrpSpPr>
              <a:grpSpLocks/>
            </p:cNvGrpSpPr>
            <p:nvPr/>
          </p:nvGrpSpPr>
          <p:grpSpPr bwMode="auto">
            <a:xfrm>
              <a:off x="3276600" y="4114800"/>
              <a:ext cx="1060451" cy="1060450"/>
              <a:chOff x="3251708" y="3338195"/>
              <a:chExt cx="1059942" cy="1059942"/>
            </a:xfrm>
          </p:grpSpPr>
          <p:pic>
            <p:nvPicPr>
              <p:cNvPr id="149" name="Picture 4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3276600" y="3352800"/>
                <a:ext cx="1014984" cy="1028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0" name="Oval 149"/>
              <p:cNvSpPr/>
              <p:nvPr/>
            </p:nvSpPr>
            <p:spPr>
              <a:xfrm>
                <a:off x="3251708" y="3338195"/>
                <a:ext cx="1059942" cy="1059942"/>
              </a:xfrm>
              <a:prstGeom prst="ellipse">
                <a:avLst/>
              </a:prstGeom>
              <a:noFill/>
              <a:ln w="76200"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151" name="Rectangle 150"/>
            <p:cNvSpPr/>
            <p:nvPr/>
          </p:nvSpPr>
          <p:spPr>
            <a:xfrm>
              <a:off x="3940303" y="4972050"/>
              <a:ext cx="173736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3755866" y="4747024"/>
              <a:ext cx="394660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00" b="1" dirty="0" smtClean="0">
                  <a:latin typeface="Arial" pitchFamily="34" charset="0"/>
                  <a:cs typeface="Arial" pitchFamily="34" charset="0"/>
                </a:rPr>
                <a:t>2mm</a:t>
              </a:r>
              <a:endParaRPr lang="en-US" sz="700" b="1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58" name="Straight Arrow Connector 157"/>
          <p:cNvCxnSpPr/>
          <p:nvPr/>
        </p:nvCxnSpPr>
        <p:spPr>
          <a:xfrm rot="16200000" flipV="1">
            <a:off x="3772694" y="5090319"/>
            <a:ext cx="113507" cy="11350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2" name="Picture 161" descr="LAV Doppler 2.bmp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4892675" y="5600700"/>
            <a:ext cx="895350" cy="669750"/>
          </a:xfrm>
          <a:prstGeom prst="rect">
            <a:avLst/>
          </a:prstGeom>
        </p:spPr>
      </p:pic>
      <p:grpSp>
        <p:nvGrpSpPr>
          <p:cNvPr id="163" name="Group 162"/>
          <p:cNvGrpSpPr>
            <a:grpSpLocks noChangeAspect="1"/>
          </p:cNvGrpSpPr>
          <p:nvPr/>
        </p:nvGrpSpPr>
        <p:grpSpPr>
          <a:xfrm>
            <a:off x="4893467" y="4479925"/>
            <a:ext cx="897733" cy="1029106"/>
            <a:chOff x="4800600" y="1524000"/>
            <a:chExt cx="4187757" cy="4800600"/>
          </a:xfrm>
        </p:grpSpPr>
        <p:pic>
          <p:nvPicPr>
            <p:cNvPr id="164" name="Picture 2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800600" y="1524000"/>
              <a:ext cx="4187757" cy="480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65" name="Arc 164"/>
            <p:cNvSpPr/>
            <p:nvPr/>
          </p:nvSpPr>
          <p:spPr>
            <a:xfrm rot="3320980">
              <a:off x="6261968" y="3268131"/>
              <a:ext cx="457200" cy="990600"/>
            </a:xfrm>
            <a:prstGeom prst="arc">
              <a:avLst>
                <a:gd name="adj1" fmla="val 16200000"/>
                <a:gd name="adj2" fmla="val 20877445"/>
              </a:avLst>
            </a:prstGeom>
            <a:ln w="31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Arc 165"/>
            <p:cNvSpPr/>
            <p:nvPr/>
          </p:nvSpPr>
          <p:spPr>
            <a:xfrm rot="13778480">
              <a:off x="7154856" y="3352437"/>
              <a:ext cx="457200" cy="990600"/>
            </a:xfrm>
            <a:prstGeom prst="arc">
              <a:avLst>
                <a:gd name="adj1" fmla="val 16200000"/>
                <a:gd name="adj2" fmla="val 20877445"/>
              </a:avLst>
            </a:prstGeom>
            <a:ln w="31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7" name="Straight Connector 166"/>
            <p:cNvCxnSpPr/>
            <p:nvPr/>
          </p:nvCxnSpPr>
          <p:spPr>
            <a:xfrm rot="5400000">
              <a:off x="6119718" y="3387829"/>
              <a:ext cx="1574811" cy="869759"/>
            </a:xfrm>
            <a:prstGeom prst="line">
              <a:avLst/>
            </a:prstGeom>
            <a:ln w="3175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0" name="Straight Arrow Connector 179"/>
          <p:cNvCxnSpPr/>
          <p:nvPr/>
        </p:nvCxnSpPr>
        <p:spPr>
          <a:xfrm>
            <a:off x="4221480" y="6434455"/>
            <a:ext cx="228600" cy="1588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3360420" y="5962015"/>
            <a:ext cx="11352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Translational Stage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3813810" y="6228715"/>
            <a:ext cx="42030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 smtClean="0">
                <a:latin typeface="Arial" pitchFamily="34" charset="0"/>
                <a:cs typeface="Arial" pitchFamily="34" charset="0"/>
              </a:rPr>
              <a:t>37.5ºC</a:t>
            </a:r>
            <a:endParaRPr lang="en-US" sz="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4851400" y="6243221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Atrioventricular Cushions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4800600" y="4279900"/>
            <a:ext cx="5229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Day 3: </a:t>
            </a:r>
            <a:endParaRPr lang="en-US" sz="800" dirty="0"/>
          </a:p>
        </p:txBody>
      </p:sp>
      <p:sp>
        <p:nvSpPr>
          <p:cNvPr id="187" name="Rectangle 186"/>
          <p:cNvSpPr/>
          <p:nvPr/>
        </p:nvSpPr>
        <p:spPr>
          <a:xfrm>
            <a:off x="4891644" y="4482097"/>
            <a:ext cx="899556" cy="13716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B-mode</a:t>
            </a:r>
            <a:endParaRPr lang="en-US" sz="500" dirty="0">
              <a:solidFill>
                <a:schemeClr val="bg1"/>
              </a:solidFill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4892676" y="5514975"/>
            <a:ext cx="896112" cy="1692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Pulse Wave Doppler</a:t>
            </a:r>
            <a:endParaRPr lang="en-US" sz="500" dirty="0">
              <a:solidFill>
                <a:schemeClr val="bg1"/>
              </a:solidFill>
            </a:endParaRPr>
          </a:p>
        </p:txBody>
      </p:sp>
      <p:pic>
        <p:nvPicPr>
          <p:cNvPr id="189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327519" y="5957649"/>
            <a:ext cx="381000" cy="34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0" name="Rectangle 10"/>
          <p:cNvSpPr>
            <a:spLocks noChangeAspect="1" noChangeArrowheads="1"/>
          </p:cNvSpPr>
          <p:nvPr/>
        </p:nvSpPr>
        <p:spPr bwMode="auto">
          <a:xfrm>
            <a:off x="1381059" y="4721745"/>
            <a:ext cx="310806" cy="58712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" name="Rectangle 11"/>
          <p:cNvSpPr>
            <a:spLocks noChangeAspect="1" noChangeArrowheads="1"/>
          </p:cNvSpPr>
          <p:nvPr/>
        </p:nvSpPr>
        <p:spPr bwMode="auto">
          <a:xfrm>
            <a:off x="1501306" y="5307853"/>
            <a:ext cx="63180" cy="11314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" name="Rectangle 12"/>
          <p:cNvSpPr>
            <a:spLocks noChangeAspect="1" noChangeArrowheads="1"/>
          </p:cNvSpPr>
          <p:nvPr/>
        </p:nvSpPr>
        <p:spPr bwMode="auto">
          <a:xfrm>
            <a:off x="1416726" y="5422017"/>
            <a:ext cx="233359" cy="8562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" name="Rectangle 13"/>
          <p:cNvSpPr>
            <a:spLocks noChangeAspect="1" noChangeArrowheads="1"/>
          </p:cNvSpPr>
          <p:nvPr/>
        </p:nvSpPr>
        <p:spPr bwMode="auto">
          <a:xfrm>
            <a:off x="1345393" y="5507640"/>
            <a:ext cx="382138" cy="162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" name="Oval 14"/>
          <p:cNvSpPr>
            <a:spLocks noChangeAspect="1" noChangeArrowheads="1"/>
          </p:cNvSpPr>
          <p:nvPr/>
        </p:nvSpPr>
        <p:spPr bwMode="auto">
          <a:xfrm>
            <a:off x="1437106" y="5556567"/>
            <a:ext cx="64199" cy="5708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" name="Rectangle 15"/>
          <p:cNvSpPr>
            <a:spLocks noChangeAspect="1" noChangeArrowheads="1"/>
          </p:cNvSpPr>
          <p:nvPr/>
        </p:nvSpPr>
        <p:spPr bwMode="auto">
          <a:xfrm>
            <a:off x="1416726" y="5665634"/>
            <a:ext cx="226226" cy="12028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" name="Line 18"/>
          <p:cNvSpPr>
            <a:spLocks noChangeAspect="1" noChangeShapeType="1"/>
          </p:cNvSpPr>
          <p:nvPr/>
        </p:nvSpPr>
        <p:spPr bwMode="auto">
          <a:xfrm flipV="1">
            <a:off x="1536737" y="4547313"/>
            <a:ext cx="0" cy="1828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" name="Line 19"/>
          <p:cNvSpPr>
            <a:spLocks noChangeAspect="1" noChangeShapeType="1"/>
          </p:cNvSpPr>
          <p:nvPr/>
        </p:nvSpPr>
        <p:spPr bwMode="auto">
          <a:xfrm flipV="1">
            <a:off x="1527189" y="4537075"/>
            <a:ext cx="97840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" name="Line 20"/>
          <p:cNvSpPr>
            <a:spLocks noChangeAspect="1" noChangeShapeType="1"/>
          </p:cNvSpPr>
          <p:nvPr/>
        </p:nvSpPr>
        <p:spPr bwMode="auto">
          <a:xfrm>
            <a:off x="2492945" y="4527550"/>
            <a:ext cx="0" cy="3657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" name="Freeform 23"/>
          <p:cNvSpPr>
            <a:spLocks noChangeAspect="1"/>
          </p:cNvSpPr>
          <p:nvPr/>
        </p:nvSpPr>
        <p:spPr bwMode="auto">
          <a:xfrm>
            <a:off x="1067488" y="5607808"/>
            <a:ext cx="412431" cy="359366"/>
          </a:xfrm>
          <a:custGeom>
            <a:avLst/>
            <a:gdLst/>
            <a:ahLst/>
            <a:cxnLst>
              <a:cxn ang="0">
                <a:pos x="120" y="81"/>
              </a:cxn>
              <a:cxn ang="0">
                <a:pos x="27" y="0"/>
              </a:cxn>
              <a:cxn ang="0">
                <a:pos x="0" y="24"/>
              </a:cxn>
              <a:cxn ang="0">
                <a:pos x="102" y="114"/>
              </a:cxn>
              <a:cxn ang="0">
                <a:pos x="461" y="398"/>
              </a:cxn>
              <a:cxn ang="0">
                <a:pos x="120" y="81"/>
              </a:cxn>
            </a:cxnLst>
            <a:rect l="0" t="0" r="r" b="b"/>
            <a:pathLst>
              <a:path w="461" h="398">
                <a:moveTo>
                  <a:pt x="120" y="81"/>
                </a:moveTo>
                <a:lnTo>
                  <a:pt x="27" y="0"/>
                </a:lnTo>
                <a:lnTo>
                  <a:pt x="0" y="24"/>
                </a:lnTo>
                <a:lnTo>
                  <a:pt x="102" y="114"/>
                </a:lnTo>
                <a:lnTo>
                  <a:pt x="461" y="398"/>
                </a:lnTo>
                <a:lnTo>
                  <a:pt x="120" y="81"/>
                </a:lnTo>
                <a:close/>
              </a:path>
            </a:pathLst>
          </a:custGeom>
          <a:solidFill>
            <a:srgbClr val="EADC2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" name="Rectangle 24"/>
          <p:cNvSpPr>
            <a:spLocks noChangeAspect="1" noChangeArrowheads="1"/>
          </p:cNvSpPr>
          <p:nvPr/>
        </p:nvSpPr>
        <p:spPr bwMode="auto">
          <a:xfrm rot="2268459">
            <a:off x="1010694" y="5695077"/>
            <a:ext cx="176293" cy="21201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" name="AutoShape 25"/>
          <p:cNvSpPr>
            <a:spLocks noChangeAspect="1" noChangeArrowheads="1"/>
          </p:cNvSpPr>
          <p:nvPr/>
        </p:nvSpPr>
        <p:spPr bwMode="auto">
          <a:xfrm>
            <a:off x="819115" y="5722599"/>
            <a:ext cx="417804" cy="311911"/>
          </a:xfrm>
          <a:prstGeom prst="rtTriangl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" name="Group 202"/>
          <p:cNvGrpSpPr/>
          <p:nvPr/>
        </p:nvGrpSpPr>
        <p:grpSpPr>
          <a:xfrm rot="5400000">
            <a:off x="602469" y="4796749"/>
            <a:ext cx="364250" cy="76200"/>
            <a:chOff x="838200" y="2838450"/>
            <a:chExt cx="579831" cy="121299"/>
          </a:xfrm>
        </p:grpSpPr>
        <p:sp>
          <p:nvSpPr>
            <p:cNvPr id="204" name="Rectangle 29"/>
            <p:cNvSpPr>
              <a:spLocks noChangeAspect="1" noChangeArrowheads="1"/>
            </p:cNvSpPr>
            <p:nvPr/>
          </p:nvSpPr>
          <p:spPr bwMode="auto">
            <a:xfrm rot="10800000">
              <a:off x="1233586" y="2838450"/>
              <a:ext cx="184445" cy="120280"/>
            </a:xfrm>
            <a:prstGeom prst="rect">
              <a:avLst/>
            </a:prstGeom>
            <a:solidFill>
              <a:srgbClr val="EADC2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Line 30"/>
            <p:cNvSpPr>
              <a:spLocks noChangeAspect="1" noChangeShapeType="1"/>
            </p:cNvSpPr>
            <p:nvPr/>
          </p:nvSpPr>
          <p:spPr bwMode="auto">
            <a:xfrm rot="10800000" flipV="1">
              <a:off x="951313" y="2958730"/>
              <a:ext cx="464680" cy="10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Line 31"/>
            <p:cNvSpPr>
              <a:spLocks noChangeAspect="1" noChangeShapeType="1"/>
            </p:cNvSpPr>
            <p:nvPr/>
          </p:nvSpPr>
          <p:spPr bwMode="auto">
            <a:xfrm rot="10800000">
              <a:off x="963541" y="2839469"/>
              <a:ext cx="4524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Line 32"/>
            <p:cNvSpPr>
              <a:spLocks noChangeAspect="1" noChangeShapeType="1"/>
            </p:cNvSpPr>
            <p:nvPr/>
          </p:nvSpPr>
          <p:spPr bwMode="auto">
            <a:xfrm rot="10800000">
              <a:off x="845333" y="2902667"/>
              <a:ext cx="4025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8" name="Line 33"/>
            <p:cNvSpPr>
              <a:spLocks noChangeAspect="1" noChangeShapeType="1"/>
            </p:cNvSpPr>
            <p:nvPr/>
          </p:nvSpPr>
          <p:spPr bwMode="auto">
            <a:xfrm rot="10800000">
              <a:off x="838200" y="2845585"/>
              <a:ext cx="0" cy="10600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0" name="Rectangle 35"/>
          <p:cNvSpPr>
            <a:spLocks noChangeAspect="1" noChangeArrowheads="1"/>
          </p:cNvSpPr>
          <p:nvPr/>
        </p:nvSpPr>
        <p:spPr bwMode="auto">
          <a:xfrm>
            <a:off x="745745" y="6033491"/>
            <a:ext cx="550279" cy="24259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" name="Oval 41"/>
          <p:cNvSpPr>
            <a:spLocks noChangeAspect="1" noChangeArrowheads="1"/>
          </p:cNvSpPr>
          <p:nvPr/>
        </p:nvSpPr>
        <p:spPr bwMode="auto">
          <a:xfrm>
            <a:off x="1559391" y="5553509"/>
            <a:ext cx="64199" cy="5708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" name="Rectangle 21"/>
          <p:cNvSpPr>
            <a:spLocks noChangeAspect="1" noChangeArrowheads="1"/>
          </p:cNvSpPr>
          <p:nvPr/>
        </p:nvSpPr>
        <p:spPr bwMode="auto">
          <a:xfrm>
            <a:off x="1922237" y="4889500"/>
            <a:ext cx="1134588" cy="93327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6" name="Rectangle 39"/>
          <p:cNvSpPr>
            <a:spLocks noChangeAspect="1" noChangeArrowheads="1"/>
          </p:cNvSpPr>
          <p:nvPr/>
        </p:nvSpPr>
        <p:spPr bwMode="auto">
          <a:xfrm>
            <a:off x="2337831" y="5827193"/>
            <a:ext cx="320677" cy="8553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7" name="Rectangle 40"/>
          <p:cNvSpPr>
            <a:spLocks noChangeAspect="1" noChangeArrowheads="1"/>
          </p:cNvSpPr>
          <p:nvPr/>
        </p:nvSpPr>
        <p:spPr bwMode="auto">
          <a:xfrm>
            <a:off x="1911548" y="5912731"/>
            <a:ext cx="1145277" cy="26577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0" name="TextBox 219"/>
          <p:cNvSpPr txBox="1"/>
          <p:nvPr/>
        </p:nvSpPr>
        <p:spPr>
          <a:xfrm>
            <a:off x="1904300" y="5907344"/>
            <a:ext cx="11961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Post Injection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4" name="Straight Connector 223"/>
          <p:cNvCxnSpPr/>
          <p:nvPr/>
        </p:nvCxnSpPr>
        <p:spPr>
          <a:xfrm rot="5400000">
            <a:off x="-143142" y="5453459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" name="Rectangle 224"/>
          <p:cNvSpPr/>
          <p:nvPr/>
        </p:nvSpPr>
        <p:spPr>
          <a:xfrm>
            <a:off x="682994" y="4932124"/>
            <a:ext cx="54864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Freeform 225"/>
          <p:cNvSpPr/>
          <p:nvPr/>
        </p:nvSpPr>
        <p:spPr>
          <a:xfrm>
            <a:off x="784594" y="5027374"/>
            <a:ext cx="335492" cy="584200"/>
          </a:xfrm>
          <a:custGeom>
            <a:avLst/>
            <a:gdLst>
              <a:gd name="connsiteX0" fmla="*/ 0 w 335492"/>
              <a:gd name="connsiteY0" fmla="*/ 0 h 584200"/>
              <a:gd name="connsiteX1" fmla="*/ 6350 w 335492"/>
              <a:gd name="connsiteY1" fmla="*/ 127000 h 584200"/>
              <a:gd name="connsiteX2" fmla="*/ 31750 w 335492"/>
              <a:gd name="connsiteY2" fmla="*/ 196850 h 584200"/>
              <a:gd name="connsiteX3" fmla="*/ 88900 w 335492"/>
              <a:gd name="connsiteY3" fmla="*/ 298450 h 584200"/>
              <a:gd name="connsiteX4" fmla="*/ 152400 w 335492"/>
              <a:gd name="connsiteY4" fmla="*/ 400050 h 584200"/>
              <a:gd name="connsiteX5" fmla="*/ 215900 w 335492"/>
              <a:gd name="connsiteY5" fmla="*/ 508000 h 584200"/>
              <a:gd name="connsiteX6" fmla="*/ 292100 w 335492"/>
              <a:gd name="connsiteY6" fmla="*/ 584200 h 58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492" h="584200">
                <a:moveTo>
                  <a:pt x="0" y="0"/>
                </a:moveTo>
                <a:cubicBezTo>
                  <a:pt x="529" y="47096"/>
                  <a:pt x="1058" y="94192"/>
                  <a:pt x="6350" y="127000"/>
                </a:cubicBezTo>
                <a:cubicBezTo>
                  <a:pt x="11642" y="159808"/>
                  <a:pt x="17992" y="168275"/>
                  <a:pt x="31750" y="196850"/>
                </a:cubicBezTo>
                <a:cubicBezTo>
                  <a:pt x="45508" y="225425"/>
                  <a:pt x="68792" y="264583"/>
                  <a:pt x="88900" y="298450"/>
                </a:cubicBezTo>
                <a:cubicBezTo>
                  <a:pt x="109008" y="332317"/>
                  <a:pt x="131233" y="365125"/>
                  <a:pt x="152400" y="400050"/>
                </a:cubicBezTo>
                <a:cubicBezTo>
                  <a:pt x="173567" y="434975"/>
                  <a:pt x="192617" y="477308"/>
                  <a:pt x="215900" y="508000"/>
                </a:cubicBezTo>
                <a:cubicBezTo>
                  <a:pt x="239183" y="538692"/>
                  <a:pt x="335492" y="563033"/>
                  <a:pt x="292100" y="584200"/>
                </a:cubicBezTo>
              </a:path>
            </a:pathLst>
          </a:custGeom>
          <a:ln>
            <a:solidFill>
              <a:srgbClr val="EADC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620763" y="4678124"/>
            <a:ext cx="54864" cy="16184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lowchart: Connector 227"/>
          <p:cNvSpPr/>
          <p:nvPr/>
        </p:nvSpPr>
        <p:spPr>
          <a:xfrm>
            <a:off x="618858" y="4609544"/>
            <a:ext cx="64008" cy="64008"/>
          </a:xfrm>
          <a:prstGeom prst="flowChartConnector">
            <a:avLst/>
          </a:prstGeom>
          <a:solidFill>
            <a:schemeClr val="tx1"/>
          </a:solidFill>
          <a:ln w="635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3" name="Straight Connector 222"/>
          <p:cNvCxnSpPr/>
          <p:nvPr/>
        </p:nvCxnSpPr>
        <p:spPr>
          <a:xfrm rot="5400000">
            <a:off x="-205372" y="5453459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9" name="Rectangle 34"/>
          <p:cNvSpPr>
            <a:spLocks noChangeAspect="1" noChangeArrowheads="1"/>
          </p:cNvSpPr>
          <p:nvPr/>
        </p:nvSpPr>
        <p:spPr bwMode="auto">
          <a:xfrm>
            <a:off x="555994" y="6285615"/>
            <a:ext cx="1188720" cy="21804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7981130" y="1304695"/>
            <a:ext cx="124840" cy="328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TextBox 238"/>
          <p:cNvSpPr txBox="1"/>
          <p:nvPr/>
        </p:nvSpPr>
        <p:spPr>
          <a:xfrm>
            <a:off x="7848600" y="1143000"/>
            <a:ext cx="283588" cy="1437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 smtClean="0">
                <a:latin typeface="Arial" pitchFamily="34" charset="0"/>
                <a:cs typeface="Arial" pitchFamily="34" charset="0"/>
              </a:rPr>
              <a:t>2mm</a:t>
            </a:r>
            <a:endParaRPr lang="en-US" sz="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6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882459" y="4789717"/>
            <a:ext cx="1193115" cy="99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" name="Picture 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330258" y="4807151"/>
            <a:ext cx="1193115" cy="99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7" name="Straight Arrow Connector 246"/>
          <p:cNvCxnSpPr/>
          <p:nvPr/>
        </p:nvCxnSpPr>
        <p:spPr>
          <a:xfrm flipV="1">
            <a:off x="8463718" y="4852801"/>
            <a:ext cx="118307" cy="14006"/>
          </a:xfrm>
          <a:prstGeom prst="straightConnector1">
            <a:avLst/>
          </a:prstGeom>
          <a:ln w="6350" cap="sq">
            <a:solidFill>
              <a:schemeClr val="tx1"/>
            </a:solidFill>
            <a:bevel/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 rot="11280000" flipV="1">
            <a:off x="8106183" y="4784981"/>
            <a:ext cx="118307" cy="14006"/>
          </a:xfrm>
          <a:prstGeom prst="straightConnector1">
            <a:avLst/>
          </a:prstGeom>
          <a:ln w="6350" cap="sq">
            <a:solidFill>
              <a:schemeClr val="tx1"/>
            </a:solidFill>
            <a:bevel/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TextBox 248"/>
          <p:cNvSpPr txBox="1"/>
          <p:nvPr/>
        </p:nvSpPr>
        <p:spPr>
          <a:xfrm>
            <a:off x="6570360" y="4941880"/>
            <a:ext cx="327797" cy="1686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Atria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0" name="Picture 4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123220" y="4799660"/>
            <a:ext cx="310707" cy="490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1" name="TextBox 250"/>
          <p:cNvSpPr txBox="1"/>
          <p:nvPr/>
        </p:nvSpPr>
        <p:spPr>
          <a:xfrm>
            <a:off x="6164310" y="5323602"/>
            <a:ext cx="485923" cy="1686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Ventricle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2" name="Straight Arrow Connector 251"/>
          <p:cNvCxnSpPr>
            <a:stCxn id="250" idx="1"/>
          </p:cNvCxnSpPr>
          <p:nvPr/>
        </p:nvCxnSpPr>
        <p:spPr>
          <a:xfrm rot="10800000">
            <a:off x="7006395" y="5028341"/>
            <a:ext cx="116826" cy="167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/>
          <p:nvPr/>
        </p:nvCxnSpPr>
        <p:spPr>
          <a:xfrm>
            <a:off x="7086600" y="5422900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8" name="Rectangle 257"/>
          <p:cNvSpPr/>
          <p:nvPr/>
        </p:nvSpPr>
        <p:spPr>
          <a:xfrm>
            <a:off x="5889859" y="4432300"/>
            <a:ext cx="109196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Left Atrial Ligation</a:t>
            </a:r>
            <a:endParaRPr lang="en-US" sz="800" dirty="0"/>
          </a:p>
        </p:txBody>
      </p:sp>
      <p:sp>
        <p:nvSpPr>
          <p:cNvPr id="75" name="Rectangle 74"/>
          <p:cNvSpPr/>
          <p:nvPr/>
        </p:nvSpPr>
        <p:spPr>
          <a:xfrm>
            <a:off x="457200" y="228600"/>
            <a:ext cx="8153400" cy="6324600"/>
          </a:xfrm>
          <a:prstGeom prst="rect">
            <a:avLst/>
          </a:prstGeom>
          <a:noFill/>
          <a:ln w="1905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457200" y="3581400"/>
            <a:ext cx="2377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Selected Applications: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8006578" y="4953000"/>
            <a:ext cx="327797" cy="1686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Atria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7619578" y="5334722"/>
            <a:ext cx="485923" cy="1686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latin typeface="Arial" pitchFamily="34" charset="0"/>
                <a:cs typeface="Arial" pitchFamily="34" charset="0"/>
              </a:rPr>
              <a:t>Ventricle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019300" y="4991100"/>
            <a:ext cx="960817" cy="72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44" name="Straight Connector 143"/>
          <p:cNvCxnSpPr/>
          <p:nvPr/>
        </p:nvCxnSpPr>
        <p:spPr>
          <a:xfrm>
            <a:off x="2771814" y="5644176"/>
            <a:ext cx="164592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667000" y="5477556"/>
            <a:ext cx="3946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5mm</a:t>
            </a:r>
            <a:endParaRPr lang="en-US" sz="7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51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labuser</dc:creator>
  <cp:lastModifiedBy>labuser</cp:lastModifiedBy>
  <cp:revision>38</cp:revision>
  <dcterms:created xsi:type="dcterms:W3CDTF">2010-04-16T17:39:40Z</dcterms:created>
  <dcterms:modified xsi:type="dcterms:W3CDTF">2010-04-19T17:04:29Z</dcterms:modified>
</cp:coreProperties>
</file>