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9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63" autoAdjust="0"/>
    <p:restoredTop sz="78000" autoAdjust="0"/>
  </p:normalViewPr>
  <p:slideViewPr>
    <p:cSldViewPr>
      <p:cViewPr varScale="1">
        <p:scale>
          <a:sx n="56" d="100"/>
          <a:sy n="56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1A81-AB8D-4E1A-B562-F73F4FE984E5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610C-801B-475E-99DB-9CAADADC7A0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A03A-D7A7-4389-9E57-CC2309A59D5A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2611F-6241-4039-A76C-D30AEE72E73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2AA68-EDA7-4A10-A458-E28352874A6B}" type="slidenum">
              <a:rPr lang="en-CA" smtClean="0"/>
              <a:pPr/>
              <a:t>1</a:t>
            </a:fld>
            <a:endParaRPr lang="en-CA" smtClean="0"/>
          </a:p>
        </p:txBody>
      </p:sp>
      <p:sp>
        <p:nvSpPr>
          <p:cNvPr id="21506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8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4-mu = </a:t>
            </a:r>
            <a:r>
              <a:rPr lang="en-CA" b="1" smtClean="0"/>
              <a:t>4-methylumbelliferyl-N-acetyl-neuraminic </a:t>
            </a:r>
            <a:r>
              <a:rPr lang="en-CA" b="1" dirty="0" smtClean="0"/>
              <a:t>acid</a:t>
            </a:r>
          </a:p>
        </p:txBody>
      </p:sp>
      <p:sp>
        <p:nvSpPr>
          <p:cNvPr id="16387" name="Date Placeholder 11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9EBB0D1-5ACB-4264-8064-30A91DCFBD52}" type="datetime1">
              <a:rPr lang="en-US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4/18/2010</a:t>
            </a:fld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8" name="Footer Placeholder 21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n-CA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9" name="Slide Number Placeholder 9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4923E1-9DD2-4AFD-AA39-C05277A88FC6}" type="slidenum">
              <a:rPr lang="en-US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1</a:t>
            </a:fld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90" name="Header Placeholder 7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 sz="12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B116-7F93-444A-B6DC-E4156953E693}" type="datetimeFigureOut">
              <a:rPr lang="en-US" smtClean="0"/>
              <a:pPr/>
              <a:t>4/18/2010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CCE2-A233-401E-ABAD-7BD144082D3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8"/>
          <p:cNvGrpSpPr>
            <a:grpSpLocks/>
          </p:cNvGrpSpPr>
          <p:nvPr/>
        </p:nvGrpSpPr>
        <p:grpSpPr bwMode="auto">
          <a:xfrm>
            <a:off x="838200" y="3203575"/>
            <a:ext cx="1371600" cy="1371600"/>
            <a:chOff x="838200" y="3657600"/>
            <a:chExt cx="1371600" cy="1371600"/>
          </a:xfrm>
        </p:grpSpPr>
        <p:sp>
          <p:nvSpPr>
            <p:cNvPr id="35" name="Can 34"/>
            <p:cNvSpPr/>
            <p:nvPr/>
          </p:nvSpPr>
          <p:spPr>
            <a:xfrm>
              <a:off x="838200" y="3657600"/>
              <a:ext cx="1371600" cy="13716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885825" y="4597400"/>
              <a:ext cx="1295400" cy="381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3" name="Group 40"/>
            <p:cNvGrpSpPr/>
            <p:nvPr/>
          </p:nvGrpSpPr>
          <p:grpSpPr>
            <a:xfrm>
              <a:off x="1219199" y="4648199"/>
              <a:ext cx="533401" cy="228601"/>
              <a:chOff x="1066800" y="3657600"/>
              <a:chExt cx="685575" cy="524953"/>
            </a:xfrm>
            <a:solidFill>
              <a:srgbClr val="FF9999"/>
            </a:solidFill>
          </p:grpSpPr>
          <p:sp>
            <p:nvSpPr>
              <p:cNvPr id="37" name="Explosion 2 36"/>
              <p:cNvSpPr/>
              <p:nvPr/>
            </p:nvSpPr>
            <p:spPr>
              <a:xfrm>
                <a:off x="1295400" y="3657600"/>
                <a:ext cx="304800" cy="228600"/>
              </a:xfrm>
              <a:prstGeom prst="irregularSeal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8" name="Explosion 1 37"/>
              <p:cNvSpPr/>
              <p:nvPr/>
            </p:nvSpPr>
            <p:spPr>
              <a:xfrm>
                <a:off x="1066800" y="3657600"/>
                <a:ext cx="228600" cy="304800"/>
              </a:xfrm>
              <a:prstGeom prst="irregularSeal1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9" name="Explosion 1 38"/>
              <p:cNvSpPr/>
              <p:nvPr/>
            </p:nvSpPr>
            <p:spPr>
              <a:xfrm rot="2285597">
                <a:off x="1502844" y="3773668"/>
                <a:ext cx="249531" cy="333902"/>
              </a:xfrm>
              <a:prstGeom prst="irregularSeal1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0" name="Explosion 2 39"/>
              <p:cNvSpPr/>
              <p:nvPr/>
            </p:nvSpPr>
            <p:spPr>
              <a:xfrm rot="17044580">
                <a:off x="1247678" y="3890876"/>
                <a:ext cx="244272" cy="339082"/>
              </a:xfrm>
              <a:prstGeom prst="irregularSeal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" name="Group 40"/>
            <p:cNvGrpSpPr/>
            <p:nvPr/>
          </p:nvGrpSpPr>
          <p:grpSpPr>
            <a:xfrm rot="10139063">
              <a:off x="1540927" y="4697055"/>
              <a:ext cx="533401" cy="228601"/>
              <a:chOff x="1066800" y="3657600"/>
              <a:chExt cx="685575" cy="524953"/>
            </a:xfrm>
            <a:solidFill>
              <a:srgbClr val="FF9999"/>
            </a:solidFill>
          </p:grpSpPr>
          <p:sp>
            <p:nvSpPr>
              <p:cNvPr id="43" name="Explosion 2 42"/>
              <p:cNvSpPr/>
              <p:nvPr/>
            </p:nvSpPr>
            <p:spPr>
              <a:xfrm>
                <a:off x="1295400" y="3657600"/>
                <a:ext cx="304800" cy="228600"/>
              </a:xfrm>
              <a:prstGeom prst="irregularSeal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4" name="Explosion 1 43"/>
              <p:cNvSpPr/>
              <p:nvPr/>
            </p:nvSpPr>
            <p:spPr>
              <a:xfrm>
                <a:off x="1066800" y="3657600"/>
                <a:ext cx="228600" cy="304800"/>
              </a:xfrm>
              <a:prstGeom prst="irregularSeal1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5" name="Explosion 1 44"/>
              <p:cNvSpPr/>
              <p:nvPr/>
            </p:nvSpPr>
            <p:spPr>
              <a:xfrm rot="2285597">
                <a:off x="1502844" y="3773668"/>
                <a:ext cx="249531" cy="333902"/>
              </a:xfrm>
              <a:prstGeom prst="irregularSeal1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6" name="Explosion 2 45"/>
              <p:cNvSpPr/>
              <p:nvPr/>
            </p:nvSpPr>
            <p:spPr>
              <a:xfrm rot="17044580">
                <a:off x="1247678" y="3890876"/>
                <a:ext cx="244272" cy="339082"/>
              </a:xfrm>
              <a:prstGeom prst="irregularSeal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914400" y="4724399"/>
              <a:ext cx="533401" cy="228601"/>
              <a:chOff x="1066800" y="3657600"/>
              <a:chExt cx="685575" cy="524953"/>
            </a:xfrm>
            <a:solidFill>
              <a:srgbClr val="FF9999"/>
            </a:solidFill>
          </p:grpSpPr>
          <p:sp>
            <p:nvSpPr>
              <p:cNvPr id="48" name="Explosion 2 47"/>
              <p:cNvSpPr/>
              <p:nvPr/>
            </p:nvSpPr>
            <p:spPr>
              <a:xfrm>
                <a:off x="1295400" y="3657600"/>
                <a:ext cx="304800" cy="228600"/>
              </a:xfrm>
              <a:prstGeom prst="irregularSeal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Explosion 1 48"/>
              <p:cNvSpPr/>
              <p:nvPr/>
            </p:nvSpPr>
            <p:spPr>
              <a:xfrm>
                <a:off x="1066800" y="3657600"/>
                <a:ext cx="228600" cy="304800"/>
              </a:xfrm>
              <a:prstGeom prst="irregularSeal1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Explosion 1 49"/>
              <p:cNvSpPr/>
              <p:nvPr/>
            </p:nvSpPr>
            <p:spPr>
              <a:xfrm rot="2285597">
                <a:off x="1502844" y="3773668"/>
                <a:ext cx="249531" cy="333902"/>
              </a:xfrm>
              <a:prstGeom prst="irregularSeal1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Explosion 2 50"/>
              <p:cNvSpPr/>
              <p:nvPr/>
            </p:nvSpPr>
            <p:spPr>
              <a:xfrm rot="17044580">
                <a:off x="1247678" y="3890876"/>
                <a:ext cx="244272" cy="339082"/>
              </a:xfrm>
              <a:prstGeom prst="irregularSeal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19" name="Group 246"/>
          <p:cNvGrpSpPr>
            <a:grpSpLocks/>
          </p:cNvGrpSpPr>
          <p:nvPr/>
        </p:nvGrpSpPr>
        <p:grpSpPr bwMode="auto">
          <a:xfrm>
            <a:off x="0" y="1479550"/>
            <a:ext cx="3276600" cy="1684338"/>
            <a:chOff x="0" y="1934028"/>
            <a:chExt cx="3276600" cy="1684103"/>
          </a:xfrm>
        </p:grpSpPr>
        <p:grpSp>
          <p:nvGrpSpPr>
            <p:cNvPr id="26" name="Group 243"/>
            <p:cNvGrpSpPr>
              <a:grpSpLocks/>
            </p:cNvGrpSpPr>
            <p:nvPr/>
          </p:nvGrpSpPr>
          <p:grpSpPr bwMode="auto">
            <a:xfrm>
              <a:off x="685800" y="1934028"/>
              <a:ext cx="1752600" cy="1066800"/>
              <a:chOff x="685800" y="1934028"/>
              <a:chExt cx="1752600" cy="1066800"/>
            </a:xfrm>
          </p:grpSpPr>
          <p:grpSp>
            <p:nvGrpSpPr>
              <p:cNvPr id="31" name="Group 33"/>
              <p:cNvGrpSpPr/>
              <p:nvPr/>
            </p:nvGrpSpPr>
            <p:grpSpPr>
              <a:xfrm>
                <a:off x="685800" y="1934028"/>
                <a:ext cx="1752600" cy="1066800"/>
                <a:chOff x="762000" y="1828800"/>
                <a:chExt cx="3429000" cy="2209800"/>
              </a:xfrm>
              <a:solidFill>
                <a:schemeClr val="bg1"/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762000" y="1828800"/>
                  <a:ext cx="3429000" cy="22098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914400" y="1905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447800" y="1905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981200" y="1905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514600" y="1905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581400" y="1905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048000" y="19050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grpSp>
              <p:nvGrpSpPr>
                <p:cNvPr id="229" name="Group 30"/>
                <p:cNvGrpSpPr/>
                <p:nvPr/>
              </p:nvGrpSpPr>
              <p:grpSpPr>
                <a:xfrm>
                  <a:off x="914400" y="2438400"/>
                  <a:ext cx="3124200" cy="457200"/>
                  <a:chOff x="1066800" y="2057400"/>
                  <a:chExt cx="3124200" cy="457200"/>
                </a:xfrm>
                <a:grpFill/>
              </p:grpSpPr>
              <p:sp>
                <p:nvSpPr>
                  <p:cNvPr id="13" name="Oval 12"/>
                  <p:cNvSpPr/>
                  <p:nvPr/>
                </p:nvSpPr>
                <p:spPr>
                  <a:xfrm>
                    <a:off x="10668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16002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21336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6670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38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32004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30" name="Group 30"/>
                <p:cNvGrpSpPr/>
                <p:nvPr/>
              </p:nvGrpSpPr>
              <p:grpSpPr>
                <a:xfrm>
                  <a:off x="914400" y="2971800"/>
                  <a:ext cx="3124200" cy="457200"/>
                  <a:chOff x="1066800" y="2057400"/>
                  <a:chExt cx="3124200" cy="457200"/>
                </a:xfrm>
                <a:grpFill/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10668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16002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21336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6670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37338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2004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31" name="Group 30"/>
                <p:cNvGrpSpPr/>
                <p:nvPr/>
              </p:nvGrpSpPr>
              <p:grpSpPr>
                <a:xfrm>
                  <a:off x="914400" y="3505200"/>
                  <a:ext cx="3124200" cy="457200"/>
                  <a:chOff x="1066800" y="2057400"/>
                  <a:chExt cx="3124200" cy="457200"/>
                </a:xfrm>
                <a:grpFill/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10668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16002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21336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26670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37338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200400" y="2057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240" name="Group 86"/>
              <p:cNvGrpSpPr/>
              <p:nvPr/>
            </p:nvGrpSpPr>
            <p:grpSpPr>
              <a:xfrm>
                <a:off x="762000" y="1995714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241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83" name="Explosion 2 82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" name="Explosion 1 83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85" name="Explosion 1 84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86" name="Explosion 2 85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43" name="Group 40"/>
                <p:cNvGrpSpPr/>
                <p:nvPr/>
              </p:nvGrpSpPr>
              <p:grpSpPr>
                <a:xfrm>
                  <a:off x="2286000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79" name="Explosion 2 78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80" name="Explosion 1 79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81" name="Explosion 1 80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82" name="Explosion 2 81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244" name="Group 86"/>
              <p:cNvGrpSpPr/>
              <p:nvPr/>
            </p:nvGrpSpPr>
            <p:grpSpPr>
              <a:xfrm>
                <a:off x="1037772" y="2010228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247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96" name="Explosion 2 95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7" name="Explosion 1 96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8" name="Explosion 1 97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9" name="Explosion 2 98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49" name="Group 40"/>
                <p:cNvGrpSpPr/>
                <p:nvPr/>
              </p:nvGrpSpPr>
              <p:grpSpPr>
                <a:xfrm>
                  <a:off x="2285998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92" name="Explosion 2 91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3" name="Explosion 1 92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4" name="Explosion 1 93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5" name="Explosion 2 94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252" name="Group 86"/>
              <p:cNvGrpSpPr/>
              <p:nvPr/>
            </p:nvGrpSpPr>
            <p:grpSpPr>
              <a:xfrm>
                <a:off x="1309914" y="2017488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253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107" name="Explosion 2 106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8" name="Explosion 1 107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9" name="Explosion 1 108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0" name="Explosion 2 109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54" name="Group 40"/>
                <p:cNvGrpSpPr/>
                <p:nvPr/>
              </p:nvGrpSpPr>
              <p:grpSpPr>
                <a:xfrm>
                  <a:off x="2285998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03" name="Explosion 2 102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4" name="Explosion 1 103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5" name="Explosion 1 104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6" name="Explosion 2 105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255" name="Group 86"/>
              <p:cNvGrpSpPr/>
              <p:nvPr/>
            </p:nvGrpSpPr>
            <p:grpSpPr>
              <a:xfrm>
                <a:off x="1585686" y="2010228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34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118" name="Explosion 2 117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9" name="Explosion 1 118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0" name="Explosion 1 119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1" name="Explosion 2 120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2285998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14" name="Explosion 2 113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5" name="Explosion 1 114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6" name="Explosion 1 115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7" name="Explosion 2 116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42" name="Group 86"/>
              <p:cNvGrpSpPr/>
              <p:nvPr/>
            </p:nvGrpSpPr>
            <p:grpSpPr>
              <a:xfrm>
                <a:off x="1857828" y="2002974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47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129" name="Explosion 2 128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0" name="Explosion 1 129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1" name="Explosion 1 130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2" name="Explosion 2 131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2" name="Group 40"/>
                <p:cNvGrpSpPr/>
                <p:nvPr/>
              </p:nvGrpSpPr>
              <p:grpSpPr>
                <a:xfrm>
                  <a:off x="2285998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25" name="Explosion 2 124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6" name="Explosion 1 125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7" name="Explosion 1 126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8" name="Explosion 2 127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53" name="Group 86"/>
              <p:cNvGrpSpPr/>
              <p:nvPr/>
            </p:nvGrpSpPr>
            <p:grpSpPr>
              <a:xfrm>
                <a:off x="2133600" y="2017488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54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140" name="Explosion 2 139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41" name="Explosion 1 140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42" name="Explosion 1 141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43" name="Explosion 2 142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5" name="Group 40"/>
                <p:cNvGrpSpPr/>
                <p:nvPr/>
              </p:nvGrpSpPr>
              <p:grpSpPr>
                <a:xfrm>
                  <a:off x="2285998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36" name="Explosion 2 135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7" name="Explosion 1 136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8" name="Explosion 1 137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9" name="Explosion 2 138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56" name="Group 86"/>
              <p:cNvGrpSpPr/>
              <p:nvPr/>
            </p:nvGrpSpPr>
            <p:grpSpPr>
              <a:xfrm>
                <a:off x="762000" y="2264226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57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178" name="Explosion 2 177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9" name="Explosion 1 178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0" name="Explosion 1 179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1" name="Explosion 2 180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8" name="Group 40"/>
                <p:cNvGrpSpPr/>
                <p:nvPr/>
              </p:nvGrpSpPr>
              <p:grpSpPr>
                <a:xfrm>
                  <a:off x="2285998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74" name="Explosion 2 173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5" name="Explosion 1 174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6" name="Explosion 1 175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7" name="Explosion 2 176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59" name="Group 86"/>
              <p:cNvGrpSpPr/>
              <p:nvPr/>
            </p:nvGrpSpPr>
            <p:grpSpPr>
              <a:xfrm>
                <a:off x="1037772" y="2278740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60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191" name="Explosion 2 190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2" name="Explosion 1 191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3" name="Explosion 1 192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4" name="Explosion 2 193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61" name="Group 40"/>
                <p:cNvGrpSpPr/>
                <p:nvPr/>
              </p:nvGrpSpPr>
              <p:grpSpPr>
                <a:xfrm>
                  <a:off x="2285996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87" name="Explosion 2 186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8" name="Explosion 1 187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9" name="Explosion 1 188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0" name="Explosion 2 189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62" name="Group 86"/>
              <p:cNvGrpSpPr/>
              <p:nvPr/>
            </p:nvGrpSpPr>
            <p:grpSpPr>
              <a:xfrm>
                <a:off x="1309914" y="2286000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63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203" name="Explosion 2 202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4" name="Explosion 1 203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5" name="Explosion 1 204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6" name="Explosion 2 205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64" name="Group 40"/>
                <p:cNvGrpSpPr/>
                <p:nvPr/>
              </p:nvGrpSpPr>
              <p:grpSpPr>
                <a:xfrm>
                  <a:off x="2285996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199" name="Explosion 2 198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0" name="Explosion 1 199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1" name="Explosion 1 200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2" name="Explosion 2 201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65" name="Group 86"/>
              <p:cNvGrpSpPr/>
              <p:nvPr/>
            </p:nvGrpSpPr>
            <p:grpSpPr>
              <a:xfrm>
                <a:off x="1585686" y="2278740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66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214" name="Explosion 2 213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5" name="Explosion 1 214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6" name="Explosion 1 215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7" name="Explosion 2 216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67" name="Group 40"/>
                <p:cNvGrpSpPr/>
                <p:nvPr/>
              </p:nvGrpSpPr>
              <p:grpSpPr>
                <a:xfrm>
                  <a:off x="2285996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210" name="Explosion 2 209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1" name="Explosion 1 210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2" name="Explosion 1 211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3" name="Explosion 2 212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68" name="Group 86"/>
              <p:cNvGrpSpPr/>
              <p:nvPr/>
            </p:nvGrpSpPr>
            <p:grpSpPr>
              <a:xfrm>
                <a:off x="1857828" y="2271486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69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225" name="Explosion 2 224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6" name="Explosion 1 225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7" name="Explosion 1 226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8" name="Explosion 2 227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70" name="Group 40"/>
                <p:cNvGrpSpPr/>
                <p:nvPr/>
              </p:nvGrpSpPr>
              <p:grpSpPr>
                <a:xfrm>
                  <a:off x="2285996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221" name="Explosion 2 220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2" name="Explosion 1 221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3" name="Explosion 1 222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4" name="Explosion 2 223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71" name="Group 86"/>
              <p:cNvGrpSpPr/>
              <p:nvPr/>
            </p:nvGrpSpPr>
            <p:grpSpPr>
              <a:xfrm>
                <a:off x="2133600" y="2286000"/>
                <a:ext cx="228600" cy="166914"/>
                <a:chOff x="2239835" y="3193721"/>
                <a:chExt cx="503365" cy="463879"/>
              </a:xfrm>
              <a:solidFill>
                <a:srgbClr val="FF9999"/>
              </a:solidFill>
            </p:grpSpPr>
            <p:grpSp>
              <p:nvGrpSpPr>
                <p:cNvPr id="72" name="Group 40"/>
                <p:cNvGrpSpPr/>
                <p:nvPr/>
              </p:nvGrpSpPr>
              <p:grpSpPr>
                <a:xfrm rot="10139063">
                  <a:off x="2239835" y="3193721"/>
                  <a:ext cx="320930" cy="345321"/>
                  <a:chOff x="1066800" y="3657600"/>
                  <a:chExt cx="685575" cy="524953"/>
                </a:xfrm>
                <a:grpFill/>
              </p:grpSpPr>
              <p:sp>
                <p:nvSpPr>
                  <p:cNvPr id="236" name="Explosion 2 235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7" name="Explosion 1 236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8" name="Explosion 1 237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9" name="Explosion 2 238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73" name="Group 40"/>
                <p:cNvGrpSpPr/>
                <p:nvPr/>
              </p:nvGrpSpPr>
              <p:grpSpPr>
                <a:xfrm>
                  <a:off x="2285996" y="3200400"/>
                  <a:ext cx="457200" cy="457200"/>
                  <a:chOff x="1066800" y="3657600"/>
                  <a:chExt cx="685575" cy="524953"/>
                </a:xfrm>
                <a:grpFill/>
              </p:grpSpPr>
              <p:sp>
                <p:nvSpPr>
                  <p:cNvPr id="232" name="Explosion 2 231"/>
                  <p:cNvSpPr/>
                  <p:nvPr/>
                </p:nvSpPr>
                <p:spPr>
                  <a:xfrm>
                    <a:off x="1295400" y="3657600"/>
                    <a:ext cx="304800" cy="228600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3" name="Explosion 1 232"/>
                  <p:cNvSpPr/>
                  <p:nvPr/>
                </p:nvSpPr>
                <p:spPr>
                  <a:xfrm>
                    <a:off x="1066800" y="3657600"/>
                    <a:ext cx="228600" cy="304800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4" name="Explosion 1 233"/>
                  <p:cNvSpPr/>
                  <p:nvPr/>
                </p:nvSpPr>
                <p:spPr>
                  <a:xfrm rot="2285597">
                    <a:off x="1502844" y="3773668"/>
                    <a:ext cx="249531" cy="333902"/>
                  </a:xfrm>
                  <a:prstGeom prst="irregularSeal1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5" name="Explosion 2 234"/>
                  <p:cNvSpPr/>
                  <p:nvPr/>
                </p:nvSpPr>
                <p:spPr>
                  <a:xfrm rot="17044580">
                    <a:off x="1247678" y="3890876"/>
                    <a:ext cx="244272" cy="339082"/>
                  </a:xfrm>
                  <a:prstGeom prst="irregularSeal2">
                    <a:avLst/>
                  </a:prstGeom>
                  <a:grpFill/>
                  <a:ln w="31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</p:grpSp>
        <p:sp>
          <p:nvSpPr>
            <p:cNvPr id="245" name="TextBox 244"/>
            <p:cNvSpPr txBox="1"/>
            <p:nvPr/>
          </p:nvSpPr>
          <p:spPr>
            <a:xfrm>
              <a:off x="0" y="2972108"/>
              <a:ext cx="3276600" cy="646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2060"/>
                  </a:solidFill>
                  <a:latin typeface="+mj-lt"/>
                  <a:cs typeface="+mn-cs"/>
                </a:rPr>
                <a:t>Cells cultured overnight (24-well plate) on glass coverslips</a:t>
              </a:r>
            </a:p>
          </p:txBody>
        </p:sp>
      </p:grpSp>
      <p:grpSp>
        <p:nvGrpSpPr>
          <p:cNvPr id="74" name="Group 242"/>
          <p:cNvGrpSpPr>
            <a:grpSpLocks/>
          </p:cNvGrpSpPr>
          <p:nvPr/>
        </p:nvGrpSpPr>
        <p:grpSpPr bwMode="auto">
          <a:xfrm>
            <a:off x="0" y="5915025"/>
            <a:ext cx="3643313" cy="534988"/>
            <a:chOff x="0" y="6368142"/>
            <a:chExt cx="3643306" cy="536025"/>
          </a:xfrm>
        </p:grpSpPr>
        <p:sp>
          <p:nvSpPr>
            <p:cNvPr id="165" name="Cube 164"/>
            <p:cNvSpPr/>
            <p:nvPr/>
          </p:nvSpPr>
          <p:spPr>
            <a:xfrm>
              <a:off x="533399" y="6430175"/>
              <a:ext cx="2133596" cy="87481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75" name="Group 252"/>
            <p:cNvGrpSpPr>
              <a:grpSpLocks/>
            </p:cNvGrpSpPr>
            <p:nvPr/>
          </p:nvGrpSpPr>
          <p:grpSpPr bwMode="auto">
            <a:xfrm>
              <a:off x="0" y="6368142"/>
              <a:ext cx="3643306" cy="536025"/>
              <a:chOff x="0" y="6368142"/>
              <a:chExt cx="3643306" cy="536025"/>
            </a:xfrm>
          </p:grpSpPr>
          <p:sp>
            <p:nvSpPr>
              <p:cNvPr id="158" name="Can 157"/>
              <p:cNvSpPr/>
              <p:nvPr/>
            </p:nvSpPr>
            <p:spPr>
              <a:xfrm>
                <a:off x="1095373" y="6368142"/>
                <a:ext cx="990598" cy="46127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0" y="6535153"/>
                <a:ext cx="3643306" cy="3690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+mj-lt"/>
                    <a:cs typeface="+mn-cs"/>
                  </a:rPr>
                  <a:t>Mounting media+4-MU+Treatment</a:t>
                </a:r>
              </a:p>
            </p:txBody>
          </p:sp>
          <p:cxnSp>
            <p:nvCxnSpPr>
              <p:cNvPr id="248" name="Straight Arrow Connector 247"/>
              <p:cNvCxnSpPr/>
              <p:nvPr/>
            </p:nvCxnSpPr>
            <p:spPr>
              <a:xfrm flipV="1">
                <a:off x="609599" y="6401545"/>
                <a:ext cx="471487" cy="1845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240"/>
          <p:cNvGrpSpPr>
            <a:grpSpLocks/>
          </p:cNvGrpSpPr>
          <p:nvPr/>
        </p:nvGrpSpPr>
        <p:grpSpPr bwMode="auto">
          <a:xfrm>
            <a:off x="228600" y="4560888"/>
            <a:ext cx="1828800" cy="1668462"/>
            <a:chOff x="228600" y="5014686"/>
            <a:chExt cx="1828800" cy="1668542"/>
          </a:xfrm>
        </p:grpSpPr>
        <p:grpSp>
          <p:nvGrpSpPr>
            <p:cNvPr id="77" name="Group 145"/>
            <p:cNvGrpSpPr/>
            <p:nvPr/>
          </p:nvGrpSpPr>
          <p:grpSpPr>
            <a:xfrm>
              <a:off x="1143000" y="6274403"/>
              <a:ext cx="914400" cy="76200"/>
              <a:chOff x="1143000" y="5791200"/>
              <a:chExt cx="914400" cy="76200"/>
            </a:xfrm>
            <a:solidFill>
              <a:srgbClr val="FF9999"/>
            </a:solidFill>
          </p:grpSpPr>
          <p:sp>
            <p:nvSpPr>
              <p:cNvPr id="160" name="Oval 159"/>
              <p:cNvSpPr/>
              <p:nvPr/>
            </p:nvSpPr>
            <p:spPr>
              <a:xfrm>
                <a:off x="1143000" y="5791200"/>
                <a:ext cx="152400" cy="76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295400" y="5791200"/>
                <a:ext cx="152400" cy="76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447800" y="5791200"/>
                <a:ext cx="152400" cy="76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600200" y="5791200"/>
                <a:ext cx="152400" cy="76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52600" y="5791200"/>
                <a:ext cx="152400" cy="76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905000" y="5791200"/>
                <a:ext cx="152400" cy="76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47" name="Diagonal Stripe 146"/>
            <p:cNvSpPr/>
            <p:nvPr/>
          </p:nvSpPr>
          <p:spPr>
            <a:xfrm rot="2732823">
              <a:off x="1196955" y="5845008"/>
              <a:ext cx="838240" cy="838200"/>
            </a:xfrm>
            <a:prstGeom prst="diagStripe">
              <a:avLst>
                <a:gd name="adj" fmla="val 9249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1" name="Curved Right Arrow 250"/>
            <p:cNvSpPr/>
            <p:nvPr/>
          </p:nvSpPr>
          <p:spPr>
            <a:xfrm>
              <a:off x="228600" y="5014686"/>
              <a:ext cx="733425" cy="1371666"/>
            </a:xfrm>
            <a:prstGeom prst="curvedRightArrow">
              <a:avLst>
                <a:gd name="adj1" fmla="val 41097"/>
                <a:gd name="adj2" fmla="val 82509"/>
                <a:gd name="adj3" fmla="val 36881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251"/>
          <p:cNvGrpSpPr>
            <a:grpSpLocks/>
          </p:cNvGrpSpPr>
          <p:nvPr/>
        </p:nvGrpSpPr>
        <p:grpSpPr bwMode="auto">
          <a:xfrm>
            <a:off x="1346200" y="1143000"/>
            <a:ext cx="7148513" cy="4851400"/>
            <a:chOff x="1345410" y="1596743"/>
            <a:chExt cx="7149783" cy="4851098"/>
          </a:xfrm>
        </p:grpSpPr>
        <p:grpSp>
          <p:nvGrpSpPr>
            <p:cNvPr id="87" name="Group 166"/>
            <p:cNvGrpSpPr>
              <a:grpSpLocks/>
            </p:cNvGrpSpPr>
            <p:nvPr/>
          </p:nvGrpSpPr>
          <p:grpSpPr bwMode="auto">
            <a:xfrm>
              <a:off x="1345410" y="4067628"/>
              <a:ext cx="3302789" cy="2060649"/>
              <a:chOff x="1345411" y="3997320"/>
              <a:chExt cx="3168746" cy="1949529"/>
            </a:xfrm>
          </p:grpSpPr>
          <p:sp>
            <p:nvSpPr>
              <p:cNvPr id="150" name="Isosceles Triangle 149"/>
              <p:cNvSpPr/>
              <p:nvPr/>
            </p:nvSpPr>
            <p:spPr>
              <a:xfrm rot="14560090">
                <a:off x="2249088" y="3828685"/>
                <a:ext cx="1214958" cy="3022311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 rot="19886681">
                <a:off x="3996027" y="3997981"/>
                <a:ext cx="517936" cy="1223967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pic>
          <p:nvPicPr>
            <p:cNvPr id="250" name="Picture 249" descr="BMC2-CTRL-NFKB-2L     DSCN3243.JP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rcRect l="7508" t="8138" r="12412"/>
            <a:stretch>
              <a:fillRect/>
            </a:stretch>
          </p:blipFill>
          <p:spPr>
            <a:xfrm>
              <a:off x="3581400" y="1596743"/>
              <a:ext cx="4913793" cy="4727857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0500" name="TextBox 256"/>
            <p:cNvSpPr txBox="1">
              <a:spLocks noChangeArrowheads="1"/>
            </p:cNvSpPr>
            <p:nvPr/>
          </p:nvSpPr>
          <p:spPr bwMode="auto">
            <a:xfrm>
              <a:off x="4927602" y="5678400"/>
              <a:ext cx="23622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solidFill>
                    <a:schemeClr val="tx1"/>
                  </a:solidFill>
                  <a:latin typeface="Arial Rounded MT Bold" pitchFamily="34" charset="0"/>
                </a:rPr>
                <a:t>Phase Contrast</a:t>
              </a:r>
            </a:p>
            <a:p>
              <a:pPr algn="ctr"/>
              <a:endParaRPr lang="en-US" sz="2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8" name="Group 239"/>
          <p:cNvGrpSpPr>
            <a:grpSpLocks/>
          </p:cNvGrpSpPr>
          <p:nvPr/>
        </p:nvGrpSpPr>
        <p:grpSpPr bwMode="auto">
          <a:xfrm>
            <a:off x="3505200" y="1143000"/>
            <a:ext cx="6353175" cy="5264150"/>
            <a:chOff x="3810000" y="1629228"/>
            <a:chExt cx="5951728" cy="4954208"/>
          </a:xfrm>
        </p:grpSpPr>
        <p:grpSp>
          <p:nvGrpSpPr>
            <p:cNvPr id="89" name="Group 158"/>
            <p:cNvGrpSpPr>
              <a:grpSpLocks/>
            </p:cNvGrpSpPr>
            <p:nvPr/>
          </p:nvGrpSpPr>
          <p:grpSpPr bwMode="auto">
            <a:xfrm>
              <a:off x="3810000" y="1629228"/>
              <a:ext cx="4720590" cy="4495800"/>
              <a:chOff x="-381000" y="457200"/>
              <a:chExt cx="4720590" cy="4495800"/>
            </a:xfrm>
          </p:grpSpPr>
          <p:pic>
            <p:nvPicPr>
              <p:cNvPr id="152" name="Picture 151" descr="BMC2-CTRL-mm-2min    DSCN0827.JPG"/>
              <p:cNvPicPr>
                <a:picLocks noChangeAspect="1"/>
              </p:cNvPicPr>
              <p:nvPr/>
            </p:nvPicPr>
            <p:blipFill>
              <a:blip r:embed="rId4" cstate="print">
                <a:lum bright="-10000"/>
              </a:blip>
              <a:srcRect l="17041" t="12565" r="9717"/>
              <a:stretch>
                <a:fillRect/>
              </a:stretch>
            </p:blipFill>
            <p:spPr>
              <a:xfrm>
                <a:off x="-381000" y="457200"/>
                <a:ext cx="4720590" cy="4495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20497" name="TextBox 153"/>
              <p:cNvSpPr txBox="1">
                <a:spLocks noChangeArrowheads="1"/>
              </p:cNvSpPr>
              <p:nvPr/>
            </p:nvSpPr>
            <p:spPr bwMode="auto">
              <a:xfrm>
                <a:off x="1143000" y="4245114"/>
                <a:ext cx="1676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Arial Rounded MT Bold" pitchFamily="34" charset="0"/>
                  </a:rPr>
                  <a:t>Control</a:t>
                </a:r>
              </a:p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Arial Rounded MT Bold" pitchFamily="34" charset="0"/>
                  </a:rPr>
                  <a:t>4-MU</a:t>
                </a:r>
              </a:p>
            </p:txBody>
          </p:sp>
        </p:grpSp>
        <p:sp>
          <p:nvSpPr>
            <p:cNvPr id="242" name="TextBox 241"/>
            <p:cNvSpPr txBox="1"/>
            <p:nvPr/>
          </p:nvSpPr>
          <p:spPr>
            <a:xfrm>
              <a:off x="3894770" y="6206940"/>
              <a:ext cx="5866958" cy="3764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2060"/>
                  </a:solidFill>
                  <a:latin typeface="+mj-lt"/>
                  <a:cs typeface="+mn-cs"/>
                </a:rPr>
                <a:t>Epi-fluorescent Images at 450nm (blue) – 40X</a:t>
              </a:r>
            </a:p>
          </p:txBody>
        </p:sp>
      </p:grpSp>
      <p:grpSp>
        <p:nvGrpSpPr>
          <p:cNvPr id="90" name="Group 163"/>
          <p:cNvGrpSpPr>
            <a:grpSpLocks/>
          </p:cNvGrpSpPr>
          <p:nvPr/>
        </p:nvGrpSpPr>
        <p:grpSpPr bwMode="auto">
          <a:xfrm>
            <a:off x="3505200" y="1146175"/>
            <a:ext cx="5119688" cy="4786313"/>
            <a:chOff x="0" y="0"/>
            <a:chExt cx="4501551" cy="4343400"/>
          </a:xfrm>
        </p:grpSpPr>
        <p:pic>
          <p:nvPicPr>
            <p:cNvPr id="148" name="Picture 147" descr="BMC2-MYCO-mm-2min    DSCN083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501551" cy="4337858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20493" name="TextBox 150"/>
            <p:cNvSpPr txBox="1">
              <a:spLocks noChangeArrowheads="1"/>
            </p:cNvSpPr>
            <p:nvPr/>
          </p:nvSpPr>
          <p:spPr bwMode="auto">
            <a:xfrm>
              <a:off x="1300859" y="3327737"/>
              <a:ext cx="1981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Arial Rounded MT Bold" pitchFamily="34" charset="0"/>
                </a:rPr>
                <a:t>Positive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Arial Rounded MT Bold" pitchFamily="34" charset="0"/>
                </a:rPr>
                <a:t>4-MU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Arial Rounded MT Bold" pitchFamily="34" charset="0"/>
                </a:rPr>
                <a:t>Ligand</a:t>
              </a:r>
            </a:p>
          </p:txBody>
        </p:sp>
      </p:grpSp>
      <p:grpSp>
        <p:nvGrpSpPr>
          <p:cNvPr id="91" name="Group 169"/>
          <p:cNvGrpSpPr>
            <a:grpSpLocks/>
          </p:cNvGrpSpPr>
          <p:nvPr/>
        </p:nvGrpSpPr>
        <p:grpSpPr bwMode="auto">
          <a:xfrm>
            <a:off x="3505200" y="1146175"/>
            <a:ext cx="5181600" cy="4800600"/>
            <a:chOff x="3733800" y="1371600"/>
            <a:chExt cx="4844142" cy="4648200"/>
          </a:xfrm>
        </p:grpSpPr>
        <p:pic>
          <p:nvPicPr>
            <p:cNvPr id="163" name="Picture 162" descr="BMC2-HF8+Thrombin-mm-4min    DSCN0879.JPG"/>
            <p:cNvPicPr>
              <a:picLocks noChangeAspect="1"/>
            </p:cNvPicPr>
            <p:nvPr/>
          </p:nvPicPr>
          <p:blipFill>
            <a:blip r:embed="rId6" cstate="print">
              <a:lum bright="-10000" contrast="10000"/>
            </a:blip>
            <a:srcRect l="5979" t="12565" r="19286" b="6055"/>
            <a:stretch>
              <a:fillRect/>
            </a:stretch>
          </p:blipFill>
          <p:spPr>
            <a:xfrm>
              <a:off x="3733800" y="1371600"/>
              <a:ext cx="4844142" cy="4648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0491" name="TextBox 155"/>
            <p:cNvSpPr txBox="1">
              <a:spLocks noChangeArrowheads="1"/>
            </p:cNvSpPr>
            <p:nvPr/>
          </p:nvSpPr>
          <p:spPr bwMode="auto">
            <a:xfrm>
              <a:off x="4613335" y="4849577"/>
              <a:ext cx="3172408" cy="10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Arial Rounded MT Bold" pitchFamily="34" charset="0"/>
                </a:rPr>
                <a:t>Negative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Arial Rounded MT Bold" pitchFamily="34" charset="0"/>
                </a:rPr>
                <a:t>4-MU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Arial Rounded MT Bold" pitchFamily="34" charset="0"/>
                </a:rPr>
                <a:t>Inhibitor + Ligand</a:t>
              </a:r>
            </a:p>
          </p:txBody>
        </p:sp>
      </p:grpSp>
      <p:sp>
        <p:nvSpPr>
          <p:cNvPr id="20489" name="Text Box 52"/>
          <p:cNvSpPr txBox="1">
            <a:spLocks noChangeArrowheads="1"/>
          </p:cNvSpPr>
          <p:nvPr/>
        </p:nvSpPr>
        <p:spPr bwMode="auto">
          <a:xfrm>
            <a:off x="611188" y="404813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 dirty="0">
                <a:solidFill>
                  <a:schemeClr val="tx1"/>
                </a:solidFill>
                <a:latin typeface="+mj-lt"/>
              </a:rPr>
              <a:t>The Sialidase Assay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44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Epidermal Growth Factor Receptor: Structure, Glycosylation, &amp; Activation Mechanisms</dc:title>
  <dc:creator>Admin</dc:creator>
  <cp:lastModifiedBy>owner</cp:lastModifiedBy>
  <cp:revision>29</cp:revision>
  <dcterms:created xsi:type="dcterms:W3CDTF">2010-02-24T23:33:54Z</dcterms:created>
  <dcterms:modified xsi:type="dcterms:W3CDTF">2010-04-18T15:14:18Z</dcterms:modified>
</cp:coreProperties>
</file>