
<file path=[Content_Types].xml><?xml version="1.0" encoding="utf-8"?>
<Types xmlns="http://schemas.openxmlformats.org/package/2006/content-types">
  <Override PartName="/ppt/embeddings/oleObject5.bin" ContentType="application/vnd.openxmlformats-officedocument.oleObject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embeddings/oleObject3.bin" ContentType="application/vnd.openxmlformats-officedocument.oleObject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embeddings/oleObject1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ppt/embeddings/oleObject6.bin" ContentType="application/vnd.openxmlformats-officedocument.oleObject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embeddings/oleObject4.bin" ContentType="application/vnd.openxmlformats-officedocument.oleObject"/>
  <Default Extension="bin" ContentType="application/vnd.openxmlformats-officedocument.presentationml.printerSettings"/>
  <Override PartName="/ppt/embeddings/oleObject2.bin" ContentType="application/vnd.openxmlformats-officedocument.oleObjec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8" r:id="rId2"/>
    <p:sldId id="257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3F30-93C1-9C48-B8B9-44DDBC0AA98B}" type="datetimeFigureOut">
              <a:rPr lang="en-US" smtClean="0"/>
              <a:t>5/21/10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6E4A-E74C-CF48-A9B6-EA1299C776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3F30-93C1-9C48-B8B9-44DDBC0AA98B}" type="datetimeFigureOut">
              <a:rPr lang="en-US" smtClean="0"/>
              <a:t>5/21/10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6E4A-E74C-CF48-A9B6-EA1299C776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3F30-93C1-9C48-B8B9-44DDBC0AA98B}" type="datetimeFigureOut">
              <a:rPr lang="en-US" smtClean="0"/>
              <a:t>5/21/10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6E4A-E74C-CF48-A9B6-EA1299C776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3F30-93C1-9C48-B8B9-44DDBC0AA98B}" type="datetimeFigureOut">
              <a:rPr lang="en-US" smtClean="0"/>
              <a:t>5/21/10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6E4A-E74C-CF48-A9B6-EA1299C776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3F30-93C1-9C48-B8B9-44DDBC0AA98B}" type="datetimeFigureOut">
              <a:rPr lang="en-US" smtClean="0"/>
              <a:t>5/21/10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6E4A-E74C-CF48-A9B6-EA1299C776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3F30-93C1-9C48-B8B9-44DDBC0AA98B}" type="datetimeFigureOut">
              <a:rPr lang="en-US" smtClean="0"/>
              <a:t>5/21/10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6E4A-E74C-CF48-A9B6-EA1299C776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3F30-93C1-9C48-B8B9-44DDBC0AA98B}" type="datetimeFigureOut">
              <a:rPr lang="en-US" smtClean="0"/>
              <a:t>5/21/10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6E4A-E74C-CF48-A9B6-EA1299C776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3F30-93C1-9C48-B8B9-44DDBC0AA98B}" type="datetimeFigureOut">
              <a:rPr lang="en-US" smtClean="0"/>
              <a:t>5/21/10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6E4A-E74C-CF48-A9B6-EA1299C776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3F30-93C1-9C48-B8B9-44DDBC0AA98B}" type="datetimeFigureOut">
              <a:rPr lang="en-US" smtClean="0"/>
              <a:t>5/21/10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6E4A-E74C-CF48-A9B6-EA1299C776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3F30-93C1-9C48-B8B9-44DDBC0AA98B}" type="datetimeFigureOut">
              <a:rPr lang="en-US" smtClean="0"/>
              <a:t>5/21/10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6E4A-E74C-CF48-A9B6-EA1299C776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3F30-93C1-9C48-B8B9-44DDBC0AA98B}" type="datetimeFigureOut">
              <a:rPr lang="en-US" smtClean="0"/>
              <a:t>5/21/10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6E4A-E74C-CF48-A9B6-EA1299C776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3F30-93C1-9C48-B8B9-44DDBC0AA98B}" type="datetimeFigureOut">
              <a:rPr lang="en-US" smtClean="0"/>
              <a:t>5/21/10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6E4A-E74C-CF48-A9B6-EA1299C776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841375" y="1127125"/>
            <a:ext cx="7461250" cy="1477963"/>
          </a:xfrm>
        </p:spPr>
        <p:txBody>
          <a:bodyPr vert="horz">
            <a:noAutofit/>
          </a:bodyPr>
          <a:lstStyle/>
          <a:p>
            <a:pPr marL="342900" indent="-342900" algn="ctr">
              <a:lnSpc>
                <a:spcPct val="80000"/>
              </a:lnSpc>
              <a:buNone/>
            </a:pPr>
            <a:r>
              <a:rPr lang="en-US" sz="2400" b="0" dirty="0"/>
              <a:t>A </a:t>
            </a:r>
            <a:r>
              <a:rPr lang="en-US" sz="2400" b="0" dirty="0" err="1"/>
              <a:t>morpholino</a:t>
            </a:r>
            <a:r>
              <a:rPr lang="en-US" sz="2400" b="0" dirty="0"/>
              <a:t> </a:t>
            </a:r>
            <a:r>
              <a:rPr lang="en-US" sz="2400" b="0" dirty="0" err="1"/>
              <a:t>oligomer</a:t>
            </a:r>
            <a:r>
              <a:rPr lang="en-US" sz="2400" b="0" dirty="0"/>
              <a:t> mediates a block to gene</a:t>
            </a:r>
            <a:r>
              <a:rPr lang="en-US" sz="2400" b="0" dirty="0" smtClean="0"/>
              <a:t> </a:t>
            </a:r>
          </a:p>
          <a:p>
            <a:pPr marL="342900" indent="-342900" algn="ctr">
              <a:lnSpc>
                <a:spcPct val="80000"/>
              </a:lnSpc>
              <a:buNone/>
            </a:pPr>
            <a:r>
              <a:rPr lang="en-US" sz="2400" b="0" dirty="0" smtClean="0"/>
              <a:t>expression </a:t>
            </a:r>
            <a:r>
              <a:rPr lang="en-US" sz="2400" b="0" dirty="0"/>
              <a:t>during embryogenesis</a:t>
            </a:r>
          </a:p>
          <a:p>
            <a:pPr marL="342900" indent="-342900" algn="ctr">
              <a:lnSpc>
                <a:spcPct val="80000"/>
              </a:lnSpc>
              <a:buFontTx/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742950" lvl="1" indent="-285750">
              <a:lnSpc>
                <a:spcPct val="80000"/>
              </a:lnSpc>
            </a:pPr>
            <a:r>
              <a:rPr lang="en-US" sz="1600" dirty="0" smtClean="0">
                <a:sym typeface="Wingdings" charset="2"/>
              </a:rPr>
              <a:t>A </a:t>
            </a:r>
            <a:r>
              <a:rPr lang="en-US" sz="1600" dirty="0" err="1" smtClean="0">
                <a:sym typeface="Wingdings" charset="2"/>
              </a:rPr>
              <a:t>morpholino</a:t>
            </a:r>
            <a:r>
              <a:rPr lang="en-US" sz="1600" dirty="0" smtClean="0">
                <a:sym typeface="Wingdings" charset="2"/>
              </a:rPr>
              <a:t> </a:t>
            </a:r>
            <a:r>
              <a:rPr lang="en-US" sz="1600" dirty="0">
                <a:sym typeface="Wingdings" charset="2"/>
              </a:rPr>
              <a:t>specific for any gene</a:t>
            </a:r>
            <a:r>
              <a:rPr lang="en-US" sz="1600" dirty="0" smtClean="0">
                <a:sym typeface="Wingdings" charset="2"/>
              </a:rPr>
              <a:t> is injected into </a:t>
            </a:r>
            <a:r>
              <a:rPr lang="en-US" sz="1600" dirty="0">
                <a:sym typeface="Wingdings" charset="2"/>
              </a:rPr>
              <a:t>fertilized eggs</a:t>
            </a:r>
            <a:endParaRPr lang="en-US" sz="1600" dirty="0" smtClean="0">
              <a:sym typeface="Wingdings" charset="2"/>
            </a:endParaRPr>
          </a:p>
          <a:p>
            <a:pPr marL="742950" lvl="1" indent="-285750">
              <a:lnSpc>
                <a:spcPct val="80000"/>
              </a:lnSpc>
            </a:pPr>
            <a:r>
              <a:rPr lang="en-US" sz="1600" dirty="0" err="1" smtClean="0">
                <a:sym typeface="Wingdings" charset="2"/>
              </a:rPr>
              <a:t>Morpholinos</a:t>
            </a:r>
            <a:r>
              <a:rPr lang="en-US" sz="1600" dirty="0" smtClean="0">
                <a:sym typeface="Wingdings" charset="2"/>
              </a:rPr>
              <a:t> can block </a:t>
            </a:r>
            <a:r>
              <a:rPr lang="en-US" sz="1600" dirty="0">
                <a:sym typeface="Wingdings" charset="2"/>
              </a:rPr>
              <a:t>translation or splicing</a:t>
            </a:r>
            <a:endParaRPr lang="en-US" sz="1600" dirty="0" smtClean="0">
              <a:sym typeface="Wingdings" charset="2"/>
            </a:endParaRPr>
          </a:p>
          <a:p>
            <a:pPr marL="742950" lvl="1" indent="-285750">
              <a:lnSpc>
                <a:spcPct val="80000"/>
              </a:lnSpc>
            </a:pPr>
            <a:r>
              <a:rPr lang="en-US" sz="1600" dirty="0" smtClean="0">
                <a:sym typeface="Wingdings" charset="2"/>
              </a:rPr>
              <a:t>The approach can be used to target </a:t>
            </a:r>
            <a:r>
              <a:rPr lang="en-US" sz="1600" dirty="0">
                <a:sym typeface="Wingdings" charset="2"/>
              </a:rPr>
              <a:t>multiple genes simultaneously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endParaRPr lang="en-US" sz="1800" dirty="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965200" y="3627438"/>
            <a:ext cx="6640513" cy="2139950"/>
            <a:chOff x="603" y="1994"/>
            <a:chExt cx="4183" cy="134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972" y="2453"/>
              <a:ext cx="192" cy="384"/>
              <a:chOff x="3168" y="2064"/>
              <a:chExt cx="192" cy="384"/>
            </a:xfrm>
          </p:grpSpPr>
          <p:sp>
            <p:nvSpPr>
              <p:cNvPr id="27666" name="Line 5"/>
              <p:cNvSpPr>
                <a:spLocks noChangeShapeType="1"/>
              </p:cNvSpPr>
              <p:nvPr/>
            </p:nvSpPr>
            <p:spPr bwMode="auto">
              <a:xfrm flipV="1">
                <a:off x="3168" y="216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7" name="Line 6"/>
              <p:cNvSpPr>
                <a:spLocks noChangeShapeType="1"/>
              </p:cNvSpPr>
              <p:nvPr/>
            </p:nvSpPr>
            <p:spPr bwMode="auto">
              <a:xfrm>
                <a:off x="3168" y="216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8" name="Line 7"/>
              <p:cNvSpPr>
                <a:spLocks noChangeShapeType="1"/>
              </p:cNvSpPr>
              <p:nvPr/>
            </p:nvSpPr>
            <p:spPr bwMode="auto">
              <a:xfrm flipH="1" flipV="1">
                <a:off x="3264" y="206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9" name="Line 8"/>
              <p:cNvSpPr>
                <a:spLocks noChangeShapeType="1"/>
              </p:cNvSpPr>
              <p:nvPr/>
            </p:nvSpPr>
            <p:spPr bwMode="auto">
              <a:xfrm flipH="1">
                <a:off x="3264" y="2160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54" name="Line 9"/>
            <p:cNvSpPr>
              <a:spLocks noChangeShapeType="1"/>
            </p:cNvSpPr>
            <p:nvPr/>
          </p:nvSpPr>
          <p:spPr bwMode="auto">
            <a:xfrm>
              <a:off x="603" y="3089"/>
              <a:ext cx="39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5" name="Rectangle 10"/>
            <p:cNvSpPr>
              <a:spLocks noChangeArrowheads="1"/>
            </p:cNvSpPr>
            <p:nvPr/>
          </p:nvSpPr>
          <p:spPr bwMode="auto">
            <a:xfrm>
              <a:off x="1977" y="2817"/>
              <a:ext cx="646" cy="273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6" name="Rectangle 11"/>
            <p:cNvSpPr>
              <a:spLocks noChangeArrowheads="1"/>
            </p:cNvSpPr>
            <p:nvPr/>
          </p:nvSpPr>
          <p:spPr bwMode="auto">
            <a:xfrm>
              <a:off x="3359" y="2822"/>
              <a:ext cx="909" cy="26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7" name="Text Box 12"/>
            <p:cNvSpPr txBox="1">
              <a:spLocks noChangeArrowheads="1"/>
            </p:cNvSpPr>
            <p:nvPr/>
          </p:nvSpPr>
          <p:spPr bwMode="auto">
            <a:xfrm>
              <a:off x="1962" y="2836"/>
              <a:ext cx="67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exon1</a:t>
              </a:r>
              <a:endParaRPr lang="en-US">
                <a:latin typeface="Arial" charset="0"/>
              </a:endParaRPr>
            </a:p>
          </p:txBody>
        </p:sp>
        <p:sp>
          <p:nvSpPr>
            <p:cNvPr id="27658" name="Text Box 13"/>
            <p:cNvSpPr txBox="1">
              <a:spLocks noChangeArrowheads="1"/>
            </p:cNvSpPr>
            <p:nvPr/>
          </p:nvSpPr>
          <p:spPr bwMode="auto">
            <a:xfrm>
              <a:off x="3460" y="2834"/>
              <a:ext cx="67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exon2</a:t>
              </a:r>
              <a:endParaRPr lang="en-US">
                <a:latin typeface="Arial" charset="0"/>
              </a:endParaRPr>
            </a:p>
          </p:txBody>
        </p:sp>
        <p:sp>
          <p:nvSpPr>
            <p:cNvPr id="27659" name="Freeform 14"/>
            <p:cNvSpPr>
              <a:spLocks/>
            </p:cNvSpPr>
            <p:nvPr/>
          </p:nvSpPr>
          <p:spPr bwMode="auto">
            <a:xfrm>
              <a:off x="1995" y="2156"/>
              <a:ext cx="2791" cy="224"/>
            </a:xfrm>
            <a:custGeom>
              <a:avLst/>
              <a:gdLst>
                <a:gd name="T0" fmla="*/ 0 w 2791"/>
                <a:gd name="T1" fmla="*/ 124 h 224"/>
                <a:gd name="T2" fmla="*/ 128 w 2791"/>
                <a:gd name="T3" fmla="*/ 24 h 224"/>
                <a:gd name="T4" fmla="*/ 573 w 2791"/>
                <a:gd name="T5" fmla="*/ 215 h 224"/>
                <a:gd name="T6" fmla="*/ 1046 w 2791"/>
                <a:gd name="T7" fmla="*/ 79 h 224"/>
                <a:gd name="T8" fmla="*/ 1428 w 2791"/>
                <a:gd name="T9" fmla="*/ 169 h 224"/>
                <a:gd name="T10" fmla="*/ 1909 w 2791"/>
                <a:gd name="T11" fmla="*/ 6 h 224"/>
                <a:gd name="T12" fmla="*/ 2264 w 2791"/>
                <a:gd name="T13" fmla="*/ 133 h 224"/>
                <a:gd name="T14" fmla="*/ 2791 w 2791"/>
                <a:gd name="T15" fmla="*/ 142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91"/>
                <a:gd name="T25" fmla="*/ 0 h 224"/>
                <a:gd name="T26" fmla="*/ 2791 w 2791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91" h="224">
                  <a:moveTo>
                    <a:pt x="0" y="124"/>
                  </a:moveTo>
                  <a:cubicBezTo>
                    <a:pt x="16" y="66"/>
                    <a:pt x="33" y="9"/>
                    <a:pt x="128" y="24"/>
                  </a:cubicBezTo>
                  <a:cubicBezTo>
                    <a:pt x="223" y="39"/>
                    <a:pt x="420" y="206"/>
                    <a:pt x="573" y="215"/>
                  </a:cubicBezTo>
                  <a:cubicBezTo>
                    <a:pt x="726" y="224"/>
                    <a:pt x="904" y="87"/>
                    <a:pt x="1046" y="79"/>
                  </a:cubicBezTo>
                  <a:cubicBezTo>
                    <a:pt x="1188" y="71"/>
                    <a:pt x="1284" y="181"/>
                    <a:pt x="1428" y="169"/>
                  </a:cubicBezTo>
                  <a:cubicBezTo>
                    <a:pt x="1572" y="157"/>
                    <a:pt x="1770" y="12"/>
                    <a:pt x="1909" y="6"/>
                  </a:cubicBezTo>
                  <a:cubicBezTo>
                    <a:pt x="2048" y="0"/>
                    <a:pt x="2117" y="110"/>
                    <a:pt x="2264" y="133"/>
                  </a:cubicBezTo>
                  <a:cubicBezTo>
                    <a:pt x="2411" y="156"/>
                    <a:pt x="2703" y="141"/>
                    <a:pt x="2791" y="142"/>
                  </a:cubicBezTo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831" name="Text Box 15"/>
            <p:cNvSpPr txBox="1">
              <a:spLocks noChangeArrowheads="1"/>
            </p:cNvSpPr>
            <p:nvPr/>
          </p:nvSpPr>
          <p:spPr bwMode="auto">
            <a:xfrm>
              <a:off x="2358" y="2105"/>
              <a:ext cx="454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C0C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ATG</a:t>
              </a:r>
              <a:endParaRPr lang="en-US">
                <a:latin typeface="Arial" charset="0"/>
              </a:endParaRPr>
            </a:p>
          </p:txBody>
        </p:sp>
        <p:sp>
          <p:nvSpPr>
            <p:cNvPr id="27661" name="Line 16"/>
            <p:cNvSpPr>
              <a:spLocks noChangeShapeType="1"/>
            </p:cNvSpPr>
            <p:nvPr/>
          </p:nvSpPr>
          <p:spPr bwMode="auto">
            <a:xfrm>
              <a:off x="2344" y="2415"/>
              <a:ext cx="538" cy="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2" name="Text Box 17"/>
            <p:cNvSpPr txBox="1">
              <a:spLocks noChangeArrowheads="1"/>
            </p:cNvSpPr>
            <p:nvPr/>
          </p:nvSpPr>
          <p:spPr bwMode="auto">
            <a:xfrm>
              <a:off x="4042" y="1994"/>
              <a:ext cx="404" cy="5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400" b="0">
                  <a:latin typeface="Arial" charset="0"/>
                </a:rPr>
                <a:t>X</a:t>
              </a:r>
              <a:endParaRPr lang="en-US">
                <a:latin typeface="Arial" charset="0"/>
              </a:endParaRPr>
            </a:p>
          </p:txBody>
        </p:sp>
        <p:sp>
          <p:nvSpPr>
            <p:cNvPr id="27663" name="Text Box 18"/>
            <p:cNvSpPr txBox="1">
              <a:spLocks noChangeArrowheads="1"/>
            </p:cNvSpPr>
            <p:nvPr/>
          </p:nvSpPr>
          <p:spPr bwMode="auto">
            <a:xfrm>
              <a:off x="2284" y="2399"/>
              <a:ext cx="668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>
                  <a:solidFill>
                    <a:schemeClr val="tx1"/>
                  </a:solidFill>
                  <a:latin typeface="Arial" charset="0"/>
                </a:rPr>
                <a:t>morpholino</a:t>
              </a:r>
              <a:endParaRPr lang="en-US">
                <a:latin typeface="Arial" charset="0"/>
              </a:endParaRPr>
            </a:p>
          </p:txBody>
        </p:sp>
        <p:sp>
          <p:nvSpPr>
            <p:cNvPr id="27664" name="Text Box 20"/>
            <p:cNvSpPr txBox="1">
              <a:spLocks noChangeArrowheads="1"/>
            </p:cNvSpPr>
            <p:nvPr/>
          </p:nvSpPr>
          <p:spPr bwMode="auto">
            <a:xfrm>
              <a:off x="2988" y="3150"/>
              <a:ext cx="668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>
                  <a:solidFill>
                    <a:schemeClr val="tx1"/>
                  </a:solidFill>
                  <a:latin typeface="Arial" charset="0"/>
                </a:rPr>
                <a:t>morpholino</a:t>
              </a:r>
              <a:endParaRPr lang="en-US">
                <a:latin typeface="Arial" charset="0"/>
              </a:endParaRPr>
            </a:p>
          </p:txBody>
        </p:sp>
        <p:sp>
          <p:nvSpPr>
            <p:cNvPr id="27665" name="Line 21"/>
            <p:cNvSpPr>
              <a:spLocks noChangeShapeType="1"/>
            </p:cNvSpPr>
            <p:nvPr/>
          </p:nvSpPr>
          <p:spPr bwMode="auto">
            <a:xfrm>
              <a:off x="3053" y="3160"/>
              <a:ext cx="538" cy="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79010" y="368012"/>
            <a:ext cx="67447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Comic Sans MS"/>
                <a:cs typeface="Comic Sans MS"/>
              </a:rPr>
              <a:t>Morpholino</a:t>
            </a:r>
            <a:r>
              <a:rPr lang="en-US" sz="3200" dirty="0" smtClean="0">
                <a:latin typeface="Comic Sans MS"/>
                <a:cs typeface="Comic Sans MS"/>
              </a:rPr>
              <a:t>-based gene knockdown</a:t>
            </a:r>
            <a:endParaRPr lang="en-US" sz="32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23925" y="200025"/>
            <a:ext cx="71628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charset="0"/>
              </a:rPr>
              <a:t>Visualizing organ development in the </a:t>
            </a:r>
            <a:r>
              <a:rPr lang="en-US" sz="3200" dirty="0" err="1" smtClean="0">
                <a:latin typeface="Comic Sans MS" charset="0"/>
              </a:rPr>
              <a:t>zebrafish</a:t>
            </a:r>
            <a:r>
              <a:rPr lang="en-US" sz="3200" dirty="0" smtClean="0">
                <a:latin typeface="Comic Sans MS" charset="0"/>
              </a:rPr>
              <a:t> model system</a:t>
            </a:r>
            <a:endParaRPr lang="en-US" sz="3200" dirty="0">
              <a:latin typeface="Comic Sans MS" charset="0"/>
            </a:endParaRPr>
          </a:p>
        </p:txBody>
      </p:sp>
      <p:sp>
        <p:nvSpPr>
          <p:cNvPr id="545795" name="Rectangle 3"/>
          <p:cNvSpPr>
            <a:spLocks noChangeArrowheads="1"/>
          </p:cNvSpPr>
          <p:nvPr/>
        </p:nvSpPr>
        <p:spPr bwMode="auto">
          <a:xfrm>
            <a:off x="960438" y="1641256"/>
            <a:ext cx="7270750" cy="348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  <a:buClr>
                <a:schemeClr val="accent1"/>
              </a:buClr>
              <a:buSzPct val="100000"/>
            </a:pPr>
            <a:r>
              <a:rPr lang="en-US" sz="2000" b="0" dirty="0">
                <a:solidFill>
                  <a:schemeClr val="tx1"/>
                </a:solidFill>
              </a:rPr>
              <a:t>Transgenic </a:t>
            </a:r>
            <a:r>
              <a:rPr lang="en-US" sz="2000" dirty="0">
                <a:solidFill>
                  <a:srgbClr val="29E04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reporter</a:t>
            </a:r>
            <a:r>
              <a:rPr lang="en-US" sz="2000" b="0" dirty="0">
                <a:solidFill>
                  <a:schemeClr val="tx1"/>
                </a:solidFill>
              </a:rPr>
              <a:t> fish</a:t>
            </a:r>
            <a:r>
              <a:rPr lang="en-US" sz="2000" b="0" dirty="0" smtClean="0">
                <a:solidFill>
                  <a:schemeClr val="tx1"/>
                </a:solidFill>
              </a:rPr>
              <a:t> are used for </a:t>
            </a:r>
            <a:r>
              <a:rPr lang="en-US" sz="2000" b="0" dirty="0">
                <a:solidFill>
                  <a:schemeClr val="tx1"/>
                </a:solidFill>
              </a:rPr>
              <a:t>visualizing organ development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0975" y="2266950"/>
            <a:ext cx="4240213" cy="20685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904875" y="4689475"/>
            <a:ext cx="7642225" cy="59503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00000"/>
            </a:pPr>
            <a:r>
              <a:rPr lang="en-US" sz="2000" b="0" dirty="0" smtClean="0">
                <a:solidFill>
                  <a:schemeClr val="tx1"/>
                </a:solidFill>
              </a:rPr>
              <a:t>Shown are </a:t>
            </a:r>
            <a:r>
              <a:rPr lang="en-US" sz="2000" dirty="0" smtClean="0"/>
              <a:t>reporter fish that express GFP in the emerging hematopoietic system (</a:t>
            </a:r>
            <a:r>
              <a:rPr lang="en-US" sz="2000" i="1" dirty="0" smtClean="0"/>
              <a:t>gata1:gfp</a:t>
            </a:r>
            <a:r>
              <a:rPr lang="en-US" sz="2000" dirty="0" smtClean="0"/>
              <a:t>, left) and the looping heart tube (</a:t>
            </a:r>
            <a:r>
              <a:rPr lang="en-US" sz="2000" i="1" dirty="0" smtClean="0"/>
              <a:t>cmlc2:gfp</a:t>
            </a:r>
            <a:r>
              <a:rPr lang="en-US" sz="2000" dirty="0" smtClean="0"/>
              <a:t>, right).</a:t>
            </a:r>
            <a:endParaRPr lang="en-US" dirty="0"/>
          </a:p>
        </p:txBody>
      </p:sp>
      <p:pic>
        <p:nvPicPr>
          <p:cNvPr id="26630" name="Picture 10" descr="dbrgfp20hpfedit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0138" y="2260600"/>
            <a:ext cx="2743200" cy="2062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Targeting two genes in the same embryo</a:t>
            </a:r>
            <a:endParaRPr lang="en-US" sz="3200" dirty="0">
              <a:latin typeface="Comic Sans MS"/>
              <a:cs typeface="Comic Sans M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41002" y="4229300"/>
            <a:ext cx="2378075" cy="1828800"/>
            <a:chOff x="2491394" y="2959300"/>
            <a:chExt cx="2378075" cy="1828800"/>
          </a:xfrm>
        </p:grpSpPr>
        <p:grpSp>
          <p:nvGrpSpPr>
            <p:cNvPr id="5" name="Group 19"/>
            <p:cNvGrpSpPr>
              <a:grpSpLocks noChangeAspect="1"/>
            </p:cNvGrpSpPr>
            <p:nvPr/>
          </p:nvGrpSpPr>
          <p:grpSpPr bwMode="auto">
            <a:xfrm>
              <a:off x="2491394" y="3416500"/>
              <a:ext cx="1371600" cy="1371600"/>
              <a:chOff x="502920" y="731520"/>
              <a:chExt cx="2743200" cy="2743200"/>
            </a:xfrm>
          </p:grpSpPr>
          <p:sp>
            <p:nvSpPr>
              <p:cNvPr id="6" name="Oval 18"/>
              <p:cNvSpPr>
                <a:spLocks noChangeArrowheads="1"/>
              </p:cNvSpPr>
              <p:nvPr/>
            </p:nvSpPr>
            <p:spPr bwMode="auto">
              <a:xfrm>
                <a:off x="502920" y="731520"/>
                <a:ext cx="2743200" cy="2743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</a:endParaRPr>
              </a:p>
            </p:txBody>
          </p:sp>
          <p:pic>
            <p:nvPicPr>
              <p:cNvPr id="7" name="Picture 17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143000" y="1320800"/>
                <a:ext cx="1471534" cy="157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34"/>
            <p:cNvGrpSpPr>
              <a:grpSpLocks noChangeAspect="1"/>
            </p:cNvGrpSpPr>
            <p:nvPr/>
          </p:nvGrpSpPr>
          <p:grpSpPr bwMode="auto">
            <a:xfrm>
              <a:off x="3207356" y="2959300"/>
              <a:ext cx="1662113" cy="914399"/>
              <a:chOff x="2514600" y="877824"/>
              <a:chExt cx="3505200" cy="1927762"/>
            </a:xfrm>
          </p:grpSpPr>
          <p:cxnSp>
            <p:nvCxnSpPr>
              <p:cNvPr id="9" name="Straight Connector 21"/>
              <p:cNvCxnSpPr>
                <a:cxnSpLocks noChangeShapeType="1"/>
              </p:cNvCxnSpPr>
              <p:nvPr/>
            </p:nvCxnSpPr>
            <p:spPr bwMode="auto">
              <a:xfrm flipV="1">
                <a:off x="3276600" y="1568098"/>
                <a:ext cx="11430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" name="Straight Connector 23"/>
              <p:cNvCxnSpPr>
                <a:cxnSpLocks noChangeShapeType="1"/>
              </p:cNvCxnSpPr>
              <p:nvPr/>
            </p:nvCxnSpPr>
            <p:spPr bwMode="auto">
              <a:xfrm flipV="1">
                <a:off x="3276600" y="1872898"/>
                <a:ext cx="13716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1" name="Straight Connector 26"/>
              <p:cNvCxnSpPr>
                <a:cxnSpLocks noChangeShapeType="1"/>
              </p:cNvCxnSpPr>
              <p:nvPr/>
            </p:nvCxnSpPr>
            <p:spPr bwMode="auto">
              <a:xfrm rot="21480000" flipV="1">
                <a:off x="2514600" y="2406298"/>
                <a:ext cx="798576" cy="399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" name="Straight Connector 31"/>
              <p:cNvCxnSpPr>
                <a:cxnSpLocks noChangeShapeType="1"/>
              </p:cNvCxnSpPr>
              <p:nvPr/>
            </p:nvCxnSpPr>
            <p:spPr bwMode="auto">
              <a:xfrm flipV="1">
                <a:off x="4419600" y="877824"/>
                <a:ext cx="1371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3" name="Straight Connector 33"/>
              <p:cNvCxnSpPr>
                <a:cxnSpLocks noChangeShapeType="1"/>
              </p:cNvCxnSpPr>
              <p:nvPr/>
            </p:nvCxnSpPr>
            <p:spPr bwMode="auto">
              <a:xfrm flipV="1">
                <a:off x="4648200" y="1188720"/>
                <a:ext cx="1371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51" name="Group 50"/>
          <p:cNvGrpSpPr/>
          <p:nvPr/>
        </p:nvGrpSpPr>
        <p:grpSpPr>
          <a:xfrm>
            <a:off x="997509" y="1454438"/>
            <a:ext cx="7063288" cy="1287800"/>
            <a:chOff x="997509" y="1793538"/>
            <a:chExt cx="7063288" cy="1287800"/>
          </a:xfrm>
        </p:grpSpPr>
        <p:sp>
          <p:nvSpPr>
            <p:cNvPr id="29" name="Line 5"/>
            <p:cNvSpPr>
              <a:spLocks noChangeShapeType="1"/>
            </p:cNvSpPr>
            <p:nvPr/>
          </p:nvSpPr>
          <p:spPr bwMode="auto">
            <a:xfrm flipV="1">
              <a:off x="2069435" y="1945944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2077902" y="1962884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 flipH="1" flipV="1">
              <a:off x="2230302" y="1810484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 flipH="1">
              <a:off x="2230302" y="1962884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997509" y="2670878"/>
              <a:ext cx="32215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066955" y="2229049"/>
              <a:ext cx="1025525" cy="4333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2043143" y="2259211"/>
              <a:ext cx="941859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Arial" charset="0"/>
                </a:rPr>
                <a:t>Gene 1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1565305" y="2773561"/>
              <a:ext cx="122261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 dirty="0" err="1" smtClean="0">
                  <a:solidFill>
                    <a:schemeClr val="tx1"/>
                  </a:solidFill>
                  <a:latin typeface="Arial" charset="0"/>
                </a:rPr>
                <a:t>Morpholino</a:t>
              </a:r>
              <a:r>
                <a:rPr lang="en-US" sz="1400" b="0" dirty="0" smtClean="0">
                  <a:solidFill>
                    <a:schemeClr val="tx1"/>
                  </a:solidFill>
                  <a:latin typeface="Arial" charset="0"/>
                </a:rPr>
                <a:t> 1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1668492" y="2789436"/>
              <a:ext cx="854075" cy="15875"/>
            </a:xfrm>
            <a:prstGeom prst="line">
              <a:avLst/>
            </a:prstGeom>
            <a:noFill/>
            <a:ln w="25400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V="1">
              <a:off x="5911155" y="1928998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5919622" y="1945938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H="1" flipV="1">
              <a:off x="6072022" y="1793538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H="1">
              <a:off x="6072022" y="1945938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4839229" y="2653932"/>
              <a:ext cx="32215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5908675" y="2212103"/>
              <a:ext cx="1025525" cy="4333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5884863" y="2242265"/>
              <a:ext cx="941859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Arial" charset="0"/>
                </a:rPr>
                <a:t>Gene 2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5407025" y="2756615"/>
              <a:ext cx="122261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 dirty="0" err="1" smtClean="0">
                  <a:solidFill>
                    <a:schemeClr val="tx1"/>
                  </a:solidFill>
                  <a:latin typeface="Arial" charset="0"/>
                </a:rPr>
                <a:t>Morpholino</a:t>
              </a:r>
              <a:r>
                <a:rPr lang="en-US" sz="1400" b="0" dirty="0" smtClean="0">
                  <a:solidFill>
                    <a:schemeClr val="tx1"/>
                  </a:solidFill>
                  <a:latin typeface="Arial" charset="0"/>
                </a:rPr>
                <a:t> 2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>
              <a:off x="5510212" y="2772490"/>
              <a:ext cx="854075" cy="158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4896134" y="3747756"/>
            <a:ext cx="12226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dirty="0" err="1" smtClean="0">
                <a:solidFill>
                  <a:schemeClr val="tx1"/>
                </a:solidFill>
                <a:latin typeface="Arial" charset="0"/>
              </a:rPr>
              <a:t>Morpholino</a:t>
            </a:r>
            <a:r>
              <a:rPr lang="en-US" sz="1400" b="0" dirty="0" smtClean="0">
                <a:solidFill>
                  <a:schemeClr val="tx1"/>
                </a:solidFill>
                <a:latin typeface="Arial" charset="0"/>
              </a:rPr>
              <a:t> 1</a:t>
            </a:r>
            <a:endParaRPr lang="en-US" dirty="0">
              <a:latin typeface="Arial" charset="0"/>
            </a:endParaRPr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>
            <a:off x="4999321" y="3763631"/>
            <a:ext cx="854075" cy="15875"/>
          </a:xfrm>
          <a:prstGeom prst="line">
            <a:avLst/>
          </a:prstGeom>
          <a:noFill/>
          <a:ln w="254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4896134" y="4539785"/>
            <a:ext cx="12226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dirty="0" err="1" smtClean="0">
                <a:solidFill>
                  <a:schemeClr val="tx1"/>
                </a:solidFill>
                <a:latin typeface="Arial" charset="0"/>
              </a:rPr>
              <a:t>Morpholino</a:t>
            </a:r>
            <a:r>
              <a:rPr lang="en-US" sz="1400" b="0" dirty="0" smtClean="0">
                <a:solidFill>
                  <a:schemeClr val="tx1"/>
                </a:solidFill>
                <a:latin typeface="Arial" charset="0"/>
              </a:rPr>
              <a:t> 2</a:t>
            </a:r>
            <a:endParaRPr lang="en-US" dirty="0">
              <a:latin typeface="Arial" charset="0"/>
            </a:endParaRPr>
          </a:p>
        </p:txBody>
      </p:sp>
      <p:sp>
        <p:nvSpPr>
          <p:cNvPr id="47" name="Line 21"/>
          <p:cNvSpPr>
            <a:spLocks noChangeShapeType="1"/>
          </p:cNvSpPr>
          <p:nvPr/>
        </p:nvSpPr>
        <p:spPr bwMode="auto">
          <a:xfrm>
            <a:off x="4999321" y="4555660"/>
            <a:ext cx="854075" cy="15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256202" y="3936995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50" name="Left Brace 49"/>
          <p:cNvSpPr/>
          <p:nvPr/>
        </p:nvSpPr>
        <p:spPr>
          <a:xfrm>
            <a:off x="4182524" y="3437466"/>
            <a:ext cx="1082145" cy="16958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85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Evaluating the double </a:t>
            </a:r>
            <a:r>
              <a:rPr lang="en-US" sz="3200" dirty="0" err="1" smtClean="0">
                <a:latin typeface="Comic Sans MS"/>
                <a:cs typeface="Comic Sans MS"/>
              </a:rPr>
              <a:t>morphant</a:t>
            </a:r>
            <a:r>
              <a:rPr lang="en-US" sz="3200" dirty="0" smtClean="0">
                <a:latin typeface="Comic Sans MS"/>
                <a:cs typeface="Comic Sans MS"/>
              </a:rPr>
              <a:t> phenotype</a:t>
            </a:r>
            <a:endParaRPr lang="en-US" sz="3200" dirty="0">
              <a:latin typeface="Comic Sans MS"/>
              <a:cs typeface="Comic Sans M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1828800"/>
            <a:ext cx="4061428" cy="3149600"/>
            <a:chOff x="457200" y="2252133"/>
            <a:chExt cx="2997200" cy="2345267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457200" y="2378602"/>
            <a:ext cx="2887949" cy="2082801"/>
          </p:xfrm>
          <a:graphic>
            <a:graphicData uri="http://schemas.openxmlformats.org/presentationml/2006/ole">
              <p:oleObj spid="_x0000_s16386" name="Image" r:id="rId3" imgW="3657298" imgH="1834434" progId="Photoshop.Image.8">
                <p:embed/>
              </p:oleObj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3208867" y="2252133"/>
              <a:ext cx="245533" cy="2345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31446" y="1583267"/>
            <a:ext cx="4001353" cy="3204027"/>
            <a:chOff x="5706533" y="2048933"/>
            <a:chExt cx="2980267" cy="2302127"/>
          </a:xfrm>
        </p:grpSpPr>
        <p:graphicFrame>
          <p:nvGraphicFramePr>
            <p:cNvPr id="16387" name="Object 3"/>
            <p:cNvGraphicFramePr>
              <a:graphicFrameLocks noChangeAspect="1"/>
            </p:cNvGraphicFramePr>
            <p:nvPr/>
          </p:nvGraphicFramePr>
          <p:xfrm>
            <a:off x="5814028" y="2328336"/>
            <a:ext cx="2872772" cy="2022724"/>
          </p:xfrm>
          <a:graphic>
            <a:graphicData uri="http://schemas.openxmlformats.org/presentationml/2006/ole">
              <p:oleObj spid="_x0000_s16387" name="Image" r:id="rId4" imgW="3657298" imgH="1834434" progId="Photoshop.Image.8">
                <p:embed/>
              </p:oleObj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5706533" y="2048933"/>
              <a:ext cx="2980267" cy="3296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65200" y="4978400"/>
            <a:ext cx="3152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Wildtype</a:t>
            </a:r>
            <a:r>
              <a:rPr lang="en-US" dirty="0" smtClean="0"/>
              <a:t> embryos have a green</a:t>
            </a:r>
          </a:p>
          <a:p>
            <a:pPr algn="ctr"/>
            <a:r>
              <a:rPr lang="en-US" dirty="0" smtClean="0"/>
              <a:t>GFP+ heart tube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3130" y="4978400"/>
            <a:ext cx="4043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Gata5+6 double </a:t>
            </a:r>
            <a:r>
              <a:rPr lang="en-US" dirty="0" err="1" smtClean="0"/>
              <a:t>morphants</a:t>
            </a:r>
            <a:r>
              <a:rPr lang="en-US" dirty="0" smtClean="0"/>
              <a:t> lack</a:t>
            </a:r>
          </a:p>
          <a:p>
            <a:pPr algn="ctr"/>
            <a:r>
              <a:rPr lang="en-US" dirty="0" smtClean="0"/>
              <a:t>GFP+ </a:t>
            </a:r>
            <a:r>
              <a:rPr lang="en-US" dirty="0" err="1" smtClean="0"/>
              <a:t>cardiomyocytes</a:t>
            </a:r>
            <a:r>
              <a:rPr lang="en-US" dirty="0" smtClean="0"/>
              <a:t> and are “heartless”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0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Molecular comparison of phenotypes</a:t>
            </a:r>
            <a:endParaRPr lang="en-US" sz="3200" dirty="0">
              <a:latin typeface="Comic Sans MS"/>
              <a:cs typeface="Comic Sans MS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755775" y="1726660"/>
          <a:ext cx="5410200" cy="1468437"/>
        </p:xfrm>
        <a:graphic>
          <a:graphicData uri="http://schemas.openxmlformats.org/presentationml/2006/ole">
            <p:oleObj spid="_x0000_s18434" name="Image" r:id="rId3" imgW="5479851" imgH="1420251" progId="Photoshop.Image.8">
              <p:embed/>
            </p:oleObj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52600" y="905922"/>
            <a:ext cx="1295400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Wild </a:t>
            </a:r>
          </a:p>
          <a:p>
            <a:pPr algn="ctr"/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24200" y="905922"/>
            <a:ext cx="1295400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Gata4 Morphant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95800" y="905922"/>
            <a:ext cx="1295400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Gata5 Morphant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67400" y="905922"/>
            <a:ext cx="1295400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Gata6 Morphant</a:t>
            </a: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3113088" y="3420522"/>
            <a:ext cx="2678112" cy="2203450"/>
            <a:chOff x="1961" y="2544"/>
            <a:chExt cx="1687" cy="1388"/>
          </a:xfrm>
        </p:grpSpPr>
        <p:graphicFrame>
          <p:nvGraphicFramePr>
            <p:cNvPr id="9" name="Object 9"/>
            <p:cNvGraphicFramePr>
              <a:graphicFrameLocks noChangeAspect="1"/>
            </p:cNvGraphicFramePr>
            <p:nvPr/>
          </p:nvGraphicFramePr>
          <p:xfrm>
            <a:off x="1961" y="3037"/>
            <a:ext cx="1686" cy="895"/>
          </p:xfrm>
          <a:graphic>
            <a:graphicData uri="http://schemas.openxmlformats.org/presentationml/2006/ole">
              <p:oleObj spid="_x0000_s18435" name="Image" r:id="rId4" imgW="2761260" imgH="1401727" progId="Photoshop.Image.8">
                <p:embed/>
              </p:oleObj>
            </a:graphicData>
          </a:graphic>
        </p:graphicFrame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968" y="2544"/>
              <a:ext cx="1680" cy="4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Gata4+6 </a:t>
              </a:r>
            </a:p>
            <a:p>
              <a:pPr algn="ctr"/>
              <a:r>
                <a:rPr lang="en-US" sz="1800" b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Morphants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1600200" y="3420522"/>
            <a:ext cx="1373188" cy="2171700"/>
            <a:chOff x="1008" y="2544"/>
            <a:chExt cx="865" cy="1368"/>
          </a:xfrm>
        </p:grpSpPr>
        <p:graphicFrame>
          <p:nvGraphicFramePr>
            <p:cNvPr id="12" name="Object 12"/>
            <p:cNvGraphicFramePr>
              <a:graphicFrameLocks noChangeAspect="1"/>
            </p:cNvGraphicFramePr>
            <p:nvPr/>
          </p:nvGraphicFramePr>
          <p:xfrm>
            <a:off x="1036" y="3046"/>
            <a:ext cx="837" cy="866"/>
          </p:xfrm>
          <a:graphic>
            <a:graphicData uri="http://schemas.openxmlformats.org/presentationml/2006/ole">
              <p:oleObj spid="_x0000_s18436" name="Image" r:id="rId5" imgW="1420251" imgH="1408060" progId="Photoshop.Image.8">
                <p:embed/>
              </p:oleObj>
            </a:graphicData>
          </a:graphic>
        </p:graphicFrame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008" y="2544"/>
              <a:ext cx="864" cy="4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Gata4+5 Morphant</a:t>
              </a:r>
            </a:p>
          </p:txBody>
        </p:sp>
      </p:grp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5943600" y="3420522"/>
            <a:ext cx="1377950" cy="2171700"/>
            <a:chOff x="3744" y="2544"/>
            <a:chExt cx="868" cy="1368"/>
          </a:xfrm>
        </p:grpSpPr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744" y="2544"/>
              <a:ext cx="864" cy="4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Gata5+6 Morphant</a:t>
              </a:r>
            </a:p>
          </p:txBody>
        </p:sp>
        <p:graphicFrame>
          <p:nvGraphicFramePr>
            <p:cNvPr id="16" name="Object 23"/>
            <p:cNvGraphicFramePr>
              <a:graphicFrameLocks noChangeAspect="1"/>
            </p:cNvGraphicFramePr>
            <p:nvPr/>
          </p:nvGraphicFramePr>
          <p:xfrm>
            <a:off x="3766" y="3037"/>
            <a:ext cx="846" cy="875"/>
          </p:xfrm>
          <a:graphic>
            <a:graphicData uri="http://schemas.openxmlformats.org/presentationml/2006/ole">
              <p:oleObj spid="_x0000_s18437" name="Image" r:id="rId6" imgW="1420251" imgH="1408060" progId="Photoshop.Image.8">
                <p:embed/>
              </p:oleObj>
            </a:graphicData>
          </a:graphic>
        </p:graphicFrame>
      </p:grpSp>
      <p:sp>
        <p:nvSpPr>
          <p:cNvPr id="17" name="TextBox 16"/>
          <p:cNvSpPr txBox="1"/>
          <p:nvPr/>
        </p:nvSpPr>
        <p:spPr>
          <a:xfrm>
            <a:off x="1578602" y="5740400"/>
            <a:ext cx="6063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 situ hybridization for </a:t>
            </a:r>
            <a:r>
              <a:rPr lang="en-US" i="1" dirty="0" smtClean="0"/>
              <a:t>nkx2.5 </a:t>
            </a:r>
            <a:r>
              <a:rPr lang="en-US" dirty="0" smtClean="0"/>
              <a:t>shows a complete loss of cardiac</a:t>
            </a:r>
          </a:p>
          <a:p>
            <a:pPr algn="ctr"/>
            <a:r>
              <a:rPr lang="en-US" dirty="0" smtClean="0"/>
              <a:t> progenitors in the Gata5+6 double </a:t>
            </a:r>
            <a:r>
              <a:rPr lang="en-US" dirty="0" err="1" smtClean="0"/>
              <a:t>morphants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191</Words>
  <Application>Microsoft Macintosh PowerPoint</Application>
  <PresentationFormat>On-screen Show (4:3)</PresentationFormat>
  <Paragraphs>41</Paragraphs>
  <Slides>5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Adobe Photoshop Image</vt:lpstr>
      <vt:lpstr>Slide 1</vt:lpstr>
      <vt:lpstr>Visualizing organ development in the zebrafish model system</vt:lpstr>
      <vt:lpstr>Targeting two genes in the same embryo</vt:lpstr>
      <vt:lpstr>Evaluating the double morphant phenotype</vt:lpstr>
      <vt:lpstr>Molecular comparison of phenotypes</vt:lpstr>
    </vt:vector>
  </TitlesOfParts>
  <Company>WCMC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Evans</dc:creator>
  <cp:lastModifiedBy>Todd Evans</cp:lastModifiedBy>
  <cp:revision>7</cp:revision>
  <dcterms:created xsi:type="dcterms:W3CDTF">2010-05-21T14:16:14Z</dcterms:created>
  <dcterms:modified xsi:type="dcterms:W3CDTF">2010-05-21T16:15:16Z</dcterms:modified>
</cp:coreProperties>
</file>