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FAE2"/>
    <a:srgbClr val="E9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491" autoAdjust="0"/>
    <p:restoredTop sz="78898" autoAdjust="0"/>
  </p:normalViewPr>
  <p:slideViewPr>
    <p:cSldViewPr snapToGrid="0" snapToObjects="1">
      <p:cViewPr>
        <p:scale>
          <a:sx n="100" d="100"/>
          <a:sy n="100" d="100"/>
        </p:scale>
        <p:origin x="-64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DCE4-7311-AB4F-8116-9DC0415B7AD4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E4FD-0059-AB49-B0E1-870F1FBFD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E4FD-0059-AB49-B0E1-870F1FBFDE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E4FD-0059-AB49-B0E1-870F1FBFDE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BEA6-A70D-B94F-BEA8-964D339BE390}" type="datetimeFigureOut">
              <a:rPr lang="en-US" smtClean="0"/>
              <a:pPr/>
              <a:t>10/19/09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25FE-A71B-F247-B384-CB222E77B3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Kramer, Revisions 10.16.09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Schematic Overview (Step </a:t>
            </a:r>
            <a:r>
              <a:rPr lang="en-US" sz="2000" dirty="0" smtClean="0"/>
              <a:t>2.5-</a:t>
            </a:r>
            <a:r>
              <a:rPr lang="en-US" sz="2000" dirty="0" smtClean="0"/>
              <a:t>2.6) (see slide)</a:t>
            </a:r>
          </a:p>
          <a:p>
            <a:r>
              <a:rPr lang="en-US" sz="2000" dirty="0" smtClean="0"/>
              <a:t>Step 2.3: Script is discussing embryo collection chamber and video could highlight it. (see slide)</a:t>
            </a:r>
          </a:p>
          <a:p>
            <a:r>
              <a:rPr lang="en-US" sz="2000" dirty="0" smtClean="0"/>
              <a:t>Timing of Representative EM Data (see slide)</a:t>
            </a:r>
          </a:p>
          <a:p>
            <a:r>
              <a:rPr lang="en-US" sz="2000" dirty="0" smtClean="0"/>
              <a:t>Step 2.6: </a:t>
            </a:r>
            <a:r>
              <a:rPr lang="en-US" sz="2000" dirty="0" err="1" smtClean="0"/>
              <a:t>Bree</a:t>
            </a:r>
            <a:r>
              <a:rPr lang="en-US" sz="2000" dirty="0" smtClean="0"/>
              <a:t> should have said “Late Stage 16 Embryos,” instead of “16 Late Stage Embryos”</a:t>
            </a:r>
            <a:endParaRPr lang="en-US" sz="2000" dirty="0" smtClean="0"/>
          </a:p>
          <a:p>
            <a:r>
              <a:rPr lang="en-US" sz="2000" dirty="0" smtClean="0"/>
              <a:t>Middle </a:t>
            </a:r>
            <a:r>
              <a:rPr lang="en-US" sz="2000" dirty="0" smtClean="0"/>
              <a:t>Initials Missing:</a:t>
            </a:r>
            <a:r>
              <a:rPr lang="en-US" sz="2000" dirty="0" smtClean="0"/>
              <a:t> 	Sunita </a:t>
            </a:r>
            <a:r>
              <a:rPr lang="en-US" sz="2000" dirty="0" smtClean="0"/>
              <a:t>G. Kramer</a:t>
            </a:r>
          </a:p>
          <a:p>
            <a:pPr>
              <a:buNone/>
            </a:pPr>
            <a:r>
              <a:rPr lang="en-US" sz="2000" dirty="0" smtClean="0"/>
              <a:t>								Nadine H. </a:t>
            </a:r>
            <a:r>
              <a:rPr lang="en-US" sz="2000" dirty="0" err="1" smtClean="0"/>
              <a:t>Soplop</a:t>
            </a:r>
            <a:endParaRPr lang="en-US" sz="2000" dirty="0" smtClean="0"/>
          </a:p>
          <a:p>
            <a:r>
              <a:rPr lang="en-US" sz="2000" dirty="0" smtClean="0"/>
              <a:t>***Please note that Sunita Kramer </a:t>
            </a:r>
            <a:r>
              <a:rPr lang="en-US" sz="2000" dirty="0" smtClean="0"/>
              <a:t>might have revisions regarding acknowledgements and references after speaking with Aaron </a:t>
            </a:r>
            <a:r>
              <a:rPr lang="en-US" sz="2000" dirty="0" err="1" smtClean="0"/>
              <a:t>Kolski-</a:t>
            </a:r>
            <a:r>
              <a:rPr lang="en-US" sz="2000" dirty="0" err="1" smtClean="0"/>
              <a:t>Andreaco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51933" y="643172"/>
            <a:ext cx="438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M3: Step 2.5-2.6: Modify sequence of events </a:t>
            </a:r>
            <a:endParaRPr lang="en-US" dirty="0"/>
          </a:p>
        </p:txBody>
      </p:sp>
      <p:sp>
        <p:nvSpPr>
          <p:cNvPr id="76" name="Can 75"/>
          <p:cNvSpPr/>
          <p:nvPr/>
        </p:nvSpPr>
        <p:spPr>
          <a:xfrm>
            <a:off x="197029" y="4243484"/>
            <a:ext cx="2574666" cy="444626"/>
          </a:xfrm>
          <a:prstGeom prst="can">
            <a:avLst>
              <a:gd name="adj" fmla="val 18332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arallelogram 76"/>
          <p:cNvSpPr/>
          <p:nvPr/>
        </p:nvSpPr>
        <p:spPr>
          <a:xfrm>
            <a:off x="233661" y="4432686"/>
            <a:ext cx="1700745" cy="91351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rallelogram 77"/>
          <p:cNvSpPr/>
          <p:nvPr/>
        </p:nvSpPr>
        <p:spPr>
          <a:xfrm flipV="1">
            <a:off x="1182361" y="4560756"/>
            <a:ext cx="1504090" cy="76928"/>
          </a:xfrm>
          <a:prstGeom prst="parallelogram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384934" y="3423766"/>
            <a:ext cx="82008" cy="43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354973" y="3360899"/>
            <a:ext cx="82008" cy="43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359626" y="3512666"/>
            <a:ext cx="82008" cy="43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348867" y="3290709"/>
            <a:ext cx="82008" cy="43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n 88"/>
          <p:cNvSpPr/>
          <p:nvPr/>
        </p:nvSpPr>
        <p:spPr>
          <a:xfrm>
            <a:off x="202262" y="4032423"/>
            <a:ext cx="2569433" cy="679727"/>
          </a:xfrm>
          <a:prstGeom prst="can">
            <a:avLst>
              <a:gd name="adj" fmla="val 10706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1271030" y="2463951"/>
            <a:ext cx="243361" cy="1282317"/>
            <a:chOff x="1503494" y="1186462"/>
            <a:chExt cx="243361" cy="1282317"/>
          </a:xfrm>
        </p:grpSpPr>
        <p:grpSp>
          <p:nvGrpSpPr>
            <p:cNvPr id="142" name="Group 19"/>
            <p:cNvGrpSpPr>
              <a:grpSpLocks/>
            </p:cNvGrpSpPr>
            <p:nvPr/>
          </p:nvGrpSpPr>
          <p:grpSpPr>
            <a:xfrm>
              <a:off x="1503498" y="1186462"/>
              <a:ext cx="240186" cy="1282317"/>
              <a:chOff x="1700811" y="1012504"/>
              <a:chExt cx="385773" cy="2033589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1913536" y="1012504"/>
                <a:ext cx="173048" cy="2033589"/>
              </a:xfrm>
              <a:custGeom>
                <a:avLst/>
                <a:gdLst>
                  <a:gd name="connsiteX0" fmla="*/ 163037 w 173048"/>
                  <a:gd name="connsiteY0" fmla="*/ 0 h 2033589"/>
                  <a:gd name="connsiteX1" fmla="*/ 145875 w 173048"/>
                  <a:gd name="connsiteY1" fmla="*/ 1158374 h 2033589"/>
                  <a:gd name="connsiteX2" fmla="*/ 0 w 173048"/>
                  <a:gd name="connsiteY2" fmla="*/ 2033589 h 2033589"/>
                  <a:gd name="connsiteX3" fmla="*/ 0 w 173048"/>
                  <a:gd name="connsiteY3" fmla="*/ 2033589 h 203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48" h="2033589">
                    <a:moveTo>
                      <a:pt x="163037" y="0"/>
                    </a:moveTo>
                    <a:cubicBezTo>
                      <a:pt x="168042" y="409721"/>
                      <a:pt x="173048" y="819443"/>
                      <a:pt x="145875" y="1158374"/>
                    </a:cubicBezTo>
                    <a:cubicBezTo>
                      <a:pt x="118702" y="1497305"/>
                      <a:pt x="0" y="2033589"/>
                      <a:pt x="0" y="2033589"/>
                    </a:cubicBezTo>
                    <a:lnTo>
                      <a:pt x="0" y="2033589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704975" y="1768475"/>
                <a:ext cx="184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1700811" y="1012504"/>
                <a:ext cx="173048" cy="2033589"/>
              </a:xfrm>
              <a:custGeom>
                <a:avLst/>
                <a:gdLst>
                  <a:gd name="connsiteX0" fmla="*/ 163037 w 173048"/>
                  <a:gd name="connsiteY0" fmla="*/ 0 h 2033589"/>
                  <a:gd name="connsiteX1" fmla="*/ 145875 w 173048"/>
                  <a:gd name="connsiteY1" fmla="*/ 1158374 h 2033589"/>
                  <a:gd name="connsiteX2" fmla="*/ 0 w 173048"/>
                  <a:gd name="connsiteY2" fmla="*/ 2033589 h 2033589"/>
                  <a:gd name="connsiteX3" fmla="*/ 0 w 173048"/>
                  <a:gd name="connsiteY3" fmla="*/ 2033589 h 203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48" h="2033589">
                    <a:moveTo>
                      <a:pt x="163037" y="0"/>
                    </a:moveTo>
                    <a:cubicBezTo>
                      <a:pt x="168042" y="409721"/>
                      <a:pt x="173048" y="819443"/>
                      <a:pt x="145875" y="1158374"/>
                    </a:cubicBezTo>
                    <a:cubicBezTo>
                      <a:pt x="118702" y="1497305"/>
                      <a:pt x="0" y="2033589"/>
                      <a:pt x="0" y="2033589"/>
                    </a:cubicBezTo>
                    <a:lnTo>
                      <a:pt x="0" y="2033589"/>
                    </a:lnTo>
                  </a:path>
                </a:pathLst>
              </a:cu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3" name="Straight Connector 142"/>
            <p:cNvCxnSpPr/>
            <p:nvPr/>
          </p:nvCxnSpPr>
          <p:spPr>
            <a:xfrm rot="10800000" flipH="1">
              <a:off x="1611234" y="2456079"/>
              <a:ext cx="18783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 143"/>
            <p:cNvSpPr/>
            <p:nvPr/>
          </p:nvSpPr>
          <p:spPr>
            <a:xfrm>
              <a:off x="1508125" y="1812925"/>
              <a:ext cx="225425" cy="22754"/>
            </a:xfrm>
            <a:custGeom>
              <a:avLst/>
              <a:gdLst>
                <a:gd name="connsiteX0" fmla="*/ 0 w 225425"/>
                <a:gd name="connsiteY0" fmla="*/ 0 h 22754"/>
                <a:gd name="connsiteX1" fmla="*/ 111125 w 225425"/>
                <a:gd name="connsiteY1" fmla="*/ 22225 h 22754"/>
                <a:gd name="connsiteX2" fmla="*/ 225425 w 225425"/>
                <a:gd name="connsiteY2" fmla="*/ 3175 h 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25" h="22754">
                  <a:moveTo>
                    <a:pt x="0" y="0"/>
                  </a:moveTo>
                  <a:cubicBezTo>
                    <a:pt x="36777" y="10848"/>
                    <a:pt x="73554" y="21696"/>
                    <a:pt x="111125" y="22225"/>
                  </a:cubicBezTo>
                  <a:cubicBezTo>
                    <a:pt x="148696" y="22754"/>
                    <a:pt x="225425" y="3175"/>
                    <a:pt x="225425" y="3175"/>
                  </a:cubicBezTo>
                </a:path>
              </a:pathLst>
            </a:custGeom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40005" dist="12700" dir="5400000" algn="tl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511300" y="1590675"/>
              <a:ext cx="225425" cy="0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618905" y="1517649"/>
              <a:ext cx="124983" cy="45719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617213" y="1454149"/>
              <a:ext cx="129642" cy="45719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616868" y="1390649"/>
              <a:ext cx="119858" cy="45719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 flipV="1">
              <a:off x="1616867" y="1281431"/>
              <a:ext cx="116683" cy="45719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flipV="1">
              <a:off x="1520834" y="1771012"/>
              <a:ext cx="216704" cy="45719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565927" y="1263649"/>
              <a:ext cx="177961" cy="45719"/>
            </a:xfrm>
            <a:custGeom>
              <a:avLst/>
              <a:gdLst>
                <a:gd name="connsiteX0" fmla="*/ 0 w 225425"/>
                <a:gd name="connsiteY0" fmla="*/ 0 h 0"/>
                <a:gd name="connsiteX1" fmla="*/ 225425 w 225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>
                  <a:moveTo>
                    <a:pt x="0" y="0"/>
                  </a:moveTo>
                  <a:lnTo>
                    <a:pt x="225425" y="0"/>
                  </a:lnTo>
                </a:path>
              </a:pathLst>
            </a:custGeom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40000" dist="20000" dir="5400000" rotWithShape="0">
                <a:srgbClr val="000000">
                  <a:alpha val="11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250637" y="1631261"/>
            <a:ext cx="422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“When finished, embryos are removed from the fixation solution </a:t>
            </a:r>
          </a:p>
          <a:p>
            <a:endParaRPr lang="en-US" sz="12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6055954" y="4025407"/>
            <a:ext cx="2574666" cy="679727"/>
            <a:chOff x="4254500" y="4552950"/>
            <a:chExt cx="3124200" cy="718185"/>
          </a:xfrm>
        </p:grpSpPr>
        <p:sp>
          <p:nvSpPr>
            <p:cNvPr id="88" name="Can 87"/>
            <p:cNvSpPr/>
            <p:nvPr/>
          </p:nvSpPr>
          <p:spPr>
            <a:xfrm>
              <a:off x="4254500" y="4775953"/>
              <a:ext cx="3124200" cy="469782"/>
            </a:xfrm>
            <a:prstGeom prst="can">
              <a:avLst>
                <a:gd name="adj" fmla="val 1833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>
              <a:off x="4298951" y="4975859"/>
              <a:ext cx="2063750" cy="96519"/>
            </a:xfrm>
            <a:prstGeom prst="parallelogram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2">
                  <a:lumMod val="75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flipV="1">
              <a:off x="5450140" y="5111175"/>
              <a:ext cx="1825121" cy="81281"/>
            </a:xfrm>
            <a:prstGeom prst="parallelogram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2">
                  <a:lumMod val="75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95950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890754" y="5010846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89203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16938" y="4980788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59600" y="5104128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970003" y="5026507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452603" y="5153087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658935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498078" y="5017196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an 101"/>
            <p:cNvSpPr/>
            <p:nvPr/>
          </p:nvSpPr>
          <p:spPr>
            <a:xfrm>
              <a:off x="4260850" y="4552950"/>
              <a:ext cx="3117850" cy="718185"/>
            </a:xfrm>
            <a:prstGeom prst="can">
              <a:avLst>
                <a:gd name="adj" fmla="val 10706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882165" y="1639327"/>
            <a:ext cx="288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and hand de-</a:t>
            </a:r>
            <a:r>
              <a:rPr lang="en-US" sz="1200" dirty="0" err="1" smtClean="0"/>
              <a:t>viltellinized</a:t>
            </a:r>
            <a:r>
              <a:rPr lang="en-US" sz="1200" dirty="0" smtClean="0"/>
              <a:t> while attached to </a:t>
            </a:r>
          </a:p>
          <a:p>
            <a:r>
              <a:rPr lang="en-US" sz="1200" dirty="0" smtClean="0"/>
              <a:t>double-sided tape in a </a:t>
            </a:r>
            <a:r>
              <a:rPr lang="en-US" sz="1200" dirty="0" err="1" smtClean="0"/>
              <a:t>petri</a:t>
            </a:r>
            <a:r>
              <a:rPr lang="en-US" sz="1200" dirty="0" smtClean="0"/>
              <a:t> dish containing </a:t>
            </a:r>
          </a:p>
          <a:p>
            <a:r>
              <a:rPr lang="en-US" sz="1200" dirty="0" smtClean="0"/>
              <a:t>buffer.” </a:t>
            </a:r>
          </a:p>
          <a:p>
            <a:endParaRPr lang="en-US" sz="12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118950" y="4041200"/>
            <a:ext cx="2569433" cy="679727"/>
            <a:chOff x="4260850" y="4552950"/>
            <a:chExt cx="3117850" cy="718185"/>
          </a:xfrm>
        </p:grpSpPr>
        <p:sp>
          <p:nvSpPr>
            <p:cNvPr id="121" name="Parallelogram 120"/>
            <p:cNvSpPr/>
            <p:nvPr/>
          </p:nvSpPr>
          <p:spPr>
            <a:xfrm>
              <a:off x="4298951" y="4975859"/>
              <a:ext cx="2063750" cy="96519"/>
            </a:xfrm>
            <a:prstGeom prst="parallelogram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2">
                  <a:lumMod val="75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flipV="1">
              <a:off x="5450140" y="5111175"/>
              <a:ext cx="1825121" cy="81281"/>
            </a:xfrm>
            <a:prstGeom prst="parallelogram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2">
                  <a:lumMod val="75000"/>
                  <a:alpha val="43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695950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5890754" y="5010846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189203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516938" y="4980788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959600" y="5104128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970003" y="5026507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452603" y="5153087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658935" y="5117525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498078" y="5017196"/>
              <a:ext cx="99512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Can 155"/>
            <p:cNvSpPr/>
            <p:nvPr/>
          </p:nvSpPr>
          <p:spPr>
            <a:xfrm>
              <a:off x="4260850" y="4552950"/>
              <a:ext cx="3117850" cy="718185"/>
            </a:xfrm>
            <a:prstGeom prst="can">
              <a:avLst>
                <a:gd name="adj" fmla="val 10706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93334" y="4894590"/>
            <a:ext cx="24357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(*Adding embryos to double stick tape)</a:t>
            </a:r>
            <a:endParaRPr lang="en-US" sz="11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150349" y="4916185"/>
            <a:ext cx="2341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(*Embryos Stuck to double stick tape)</a:t>
            </a:r>
            <a:endParaRPr lang="en-US" sz="1100" dirty="0"/>
          </a:p>
        </p:txBody>
      </p:sp>
      <p:sp>
        <p:nvSpPr>
          <p:cNvPr id="159" name="TextBox 158"/>
          <p:cNvSpPr txBox="1"/>
          <p:nvPr/>
        </p:nvSpPr>
        <p:spPr>
          <a:xfrm>
            <a:off x="6440832" y="4916185"/>
            <a:ext cx="1200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(*Buffer is added)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300" y="554335"/>
            <a:ext cx="8334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Step 2.3: “To collect 0-20 hour embryos, use an embryo collection chamber, which is a small basket with a removable mesh insert.”</a:t>
            </a:r>
          </a:p>
          <a:p>
            <a:pPr marL="0" lvl="1"/>
            <a:r>
              <a:rPr lang="en-US" sz="1200" dirty="0" smtClean="0"/>
              <a:t>(*This part could highlight the embryo collection chamber, see arrow)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" y="2959100"/>
            <a:ext cx="711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Step 2.3: “Begin by recovering the grape juice plate containing the embryos and remove any dead flies. Then…” </a:t>
            </a:r>
          </a:p>
          <a:p>
            <a:pPr marL="0" lvl="1"/>
            <a:r>
              <a:rPr lang="en-US" sz="1200" dirty="0" smtClean="0"/>
              <a:t>(*This part is fine.)</a:t>
            </a:r>
            <a:endParaRPr lang="en-US" sz="1200" dirty="0"/>
          </a:p>
        </p:txBody>
      </p:sp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rcRect l="7917" t="28444" r="70417" b="46667"/>
          <a:stretch>
            <a:fillRect/>
          </a:stretch>
        </p:blipFill>
        <p:spPr>
          <a:xfrm>
            <a:off x="3213100" y="1200666"/>
            <a:ext cx="1981200" cy="1422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631267" y="1507066"/>
            <a:ext cx="313266" cy="16933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421054" y="1004332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(Show Image 1) </a:t>
            </a:r>
            <a:r>
              <a:rPr lang="en-US" sz="1200" dirty="0" smtClean="0"/>
              <a:t>In order to determine whether the sectioning depth and staging were properly performed, it should be apparent that a mature heart lumen has formed between the two </a:t>
            </a:r>
            <a:r>
              <a:rPr lang="en-US" sz="1200" dirty="0" err="1" smtClean="0"/>
              <a:t>cardioblasts</a:t>
            </a:r>
            <a:r>
              <a:rPr lang="en-US" sz="1200" dirty="0" smtClean="0"/>
              <a:t> at the dorsal midline. </a:t>
            </a:r>
            <a:endParaRPr lang="en-US" sz="120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368300" y="419100"/>
            <a:ext cx="869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 Representative Electron Microscopy Data: Timing of pictures and highlighting features</a:t>
            </a:r>
            <a:endParaRPr lang="en-US" dirty="0"/>
          </a:p>
        </p:txBody>
      </p:sp>
      <p:pic>
        <p:nvPicPr>
          <p:cNvPr id="56" name="Picture 55" descr="Picture 1.png"/>
          <p:cNvPicPr>
            <a:picLocks noChangeAspect="1"/>
          </p:cNvPicPr>
          <p:nvPr/>
        </p:nvPicPr>
        <p:blipFill>
          <a:blip r:embed="rId3"/>
          <a:srcRect l="6806" t="8000" r="45278" b="13778"/>
          <a:stretch>
            <a:fillRect/>
          </a:stretch>
        </p:blipFill>
        <p:spPr>
          <a:xfrm flipV="1">
            <a:off x="692090" y="1004332"/>
            <a:ext cx="1728963" cy="1764044"/>
          </a:xfrm>
          <a:prstGeom prst="rect">
            <a:avLst/>
          </a:prstGeom>
        </p:spPr>
      </p:pic>
      <p:pic>
        <p:nvPicPr>
          <p:cNvPr id="57" name="Picture 56" descr="Picture 2.png"/>
          <p:cNvPicPr>
            <a:picLocks noChangeAspect="1"/>
          </p:cNvPicPr>
          <p:nvPr/>
        </p:nvPicPr>
        <p:blipFill>
          <a:blip r:embed="rId4"/>
          <a:srcRect l="8194" t="8667" r="43750" b="13556"/>
          <a:stretch>
            <a:fillRect/>
          </a:stretch>
        </p:blipFill>
        <p:spPr>
          <a:xfrm>
            <a:off x="692090" y="4724583"/>
            <a:ext cx="1728963" cy="1748951"/>
          </a:xfrm>
          <a:prstGeom prst="rect">
            <a:avLst/>
          </a:prstGeom>
        </p:spPr>
      </p:pic>
      <p:pic>
        <p:nvPicPr>
          <p:cNvPr id="58" name="Picture 57" descr="Picture 3.png"/>
          <p:cNvPicPr>
            <a:picLocks noChangeAspect="1"/>
          </p:cNvPicPr>
          <p:nvPr/>
        </p:nvPicPr>
        <p:blipFill>
          <a:blip r:embed="rId5"/>
          <a:srcRect l="8333" t="7315" r="43333" b="13796"/>
          <a:stretch>
            <a:fillRect/>
          </a:stretch>
        </p:blipFill>
        <p:spPr>
          <a:xfrm>
            <a:off x="692090" y="2882900"/>
            <a:ext cx="1728963" cy="176374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 flipH="1">
            <a:off x="2477043" y="3460691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(Show Image 2) </a:t>
            </a:r>
            <a:r>
              <a:rPr lang="en-US" sz="1200" dirty="0" smtClean="0"/>
              <a:t>To determine whether cell membranes are intact, examine the heart lumen for the presence of extracellular matrix, and</a:t>
            </a:r>
            <a:endParaRPr lang="en-US" sz="1200" b="1" u="sng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2425157" y="5118100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(Show Image 3) </a:t>
            </a:r>
            <a:r>
              <a:rPr lang="en-US" sz="1200" dirty="0" smtClean="0"/>
              <a:t>look for the presence of </a:t>
            </a:r>
            <a:r>
              <a:rPr lang="en-US" sz="1200" dirty="0" err="1" smtClean="0"/>
              <a:t>cristae</a:t>
            </a:r>
            <a:r>
              <a:rPr lang="en-US" sz="1200" dirty="0" smtClean="0"/>
              <a:t> in mitochondria.</a:t>
            </a:r>
          </a:p>
          <a:p>
            <a:endParaRPr lang="en-US" sz="1200" dirty="0"/>
          </a:p>
        </p:txBody>
      </p:sp>
      <p:sp>
        <p:nvSpPr>
          <p:cNvPr id="64" name="Rectangle 63"/>
          <p:cNvSpPr/>
          <p:nvPr/>
        </p:nvSpPr>
        <p:spPr>
          <a:xfrm>
            <a:off x="1479551" y="1735861"/>
            <a:ext cx="308382" cy="300177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rot="10800000" flipV="1">
            <a:off x="1943100" y="3460690"/>
            <a:ext cx="330200" cy="177859"/>
          </a:xfrm>
          <a:prstGeom prst="straightConnector1">
            <a:avLst/>
          </a:prstGeom>
          <a:ln w="15875" cap="flat">
            <a:solidFill>
              <a:schemeClr val="bg1"/>
            </a:solidFill>
            <a:miter lim="800000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04951" y="5645150"/>
            <a:ext cx="308382" cy="300177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344</Words>
  <Application>Microsoft Macintosh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Kramer, Revisions 10.16.09</vt:lpstr>
      <vt:lpstr>Slide 2</vt:lpstr>
      <vt:lpstr>Slide 3</vt:lpstr>
      <vt:lpstr>Slide 4</vt:lpstr>
    </vt:vector>
  </TitlesOfParts>
  <Company>UMDNJ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Sunita Kramer</dc:creator>
  <cp:lastModifiedBy>Sunita Kramer</cp:lastModifiedBy>
  <cp:revision>39</cp:revision>
  <cp:lastPrinted>2009-09-15T16:24:07Z</cp:lastPrinted>
  <dcterms:created xsi:type="dcterms:W3CDTF">2009-10-19T19:19:03Z</dcterms:created>
  <dcterms:modified xsi:type="dcterms:W3CDTF">2009-10-19T19:30:35Z</dcterms:modified>
</cp:coreProperties>
</file>