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56" r:id="rId4"/>
    <p:sldId id="263" r:id="rId5"/>
    <p:sldId id="264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4595"/>
  </p:normalViewPr>
  <p:slideViewPr>
    <p:cSldViewPr snapToGrid="0" snapToObjects="1">
      <p:cViewPr varScale="1">
        <p:scale>
          <a:sx n="115" d="100"/>
          <a:sy n="115" d="100"/>
        </p:scale>
        <p:origin x="2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6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6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8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3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0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4D84D-927E-5E47-8831-01EE8D87AE7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1" y="1604631"/>
            <a:ext cx="11357790" cy="4839031"/>
          </a:xfrm>
        </p:spPr>
      </p:pic>
    </p:spTree>
    <p:extLst>
      <p:ext uri="{BB962C8B-B14F-4D97-AF65-F5344CB8AC3E}">
        <p14:creationId xmlns:p14="http://schemas.microsoft.com/office/powerpoint/2010/main" val="195952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52" y="1248938"/>
            <a:ext cx="6700846" cy="5363735"/>
          </a:xfrm>
        </p:spPr>
      </p:pic>
    </p:spTree>
    <p:extLst>
      <p:ext uri="{BB962C8B-B14F-4D97-AF65-F5344CB8AC3E}">
        <p14:creationId xmlns:p14="http://schemas.microsoft.com/office/powerpoint/2010/main" val="141170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/>
          <a:stretch/>
        </p:blipFill>
        <p:spPr>
          <a:xfrm>
            <a:off x="780099" y="2219093"/>
            <a:ext cx="10631802" cy="3399481"/>
          </a:xfrm>
        </p:spPr>
      </p:pic>
    </p:spTree>
    <p:extLst>
      <p:ext uri="{BB962C8B-B14F-4D97-AF65-F5344CB8AC3E}">
        <p14:creationId xmlns:p14="http://schemas.microsoft.com/office/powerpoint/2010/main" val="151200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9594"/>
            <a:ext cx="10515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4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5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96" y="1494264"/>
            <a:ext cx="5394822" cy="5051501"/>
          </a:xfrm>
        </p:spPr>
      </p:pic>
    </p:spTree>
    <p:extLst>
      <p:ext uri="{BB962C8B-B14F-4D97-AF65-F5344CB8AC3E}">
        <p14:creationId xmlns:p14="http://schemas.microsoft.com/office/powerpoint/2010/main" val="304096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1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51809360"/>
                  </p:ext>
                </p:extLst>
              </p:nvPr>
            </p:nvGraphicFramePr>
            <p:xfrm>
              <a:off x="1260088" y="2662281"/>
              <a:ext cx="9656955" cy="254524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609781"/>
                    <a:gridCol w="5047174"/>
                  </a:tblGrid>
                  <a:tr h="509049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200" b="1" dirty="0">
                              <a:effectLst/>
                            </a:rPr>
                            <a:t>Parameter</a:t>
                          </a:r>
                          <a:endParaRPr lang="en-US" sz="2200" b="1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Value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</a:tr>
                  <a:tr h="509049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Jet nozzle width (</a:t>
                          </a:r>
                          <a:r>
                            <a:rPr lang="en-US" sz="2100" i="1" dirty="0" err="1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W</a:t>
                          </a:r>
                          <a:r>
                            <a:rPr lang="en-US" sz="2100" i="0" baseline="-25000" dirty="0" err="1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n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41.3 mm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509049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Plate span (</a:t>
                          </a:r>
                          <a:r>
                            <a:rPr lang="en-US" sz="2100" i="1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L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81.3 cm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509049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Plate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height (</a:t>
                          </a:r>
                          <a:r>
                            <a:rPr lang="en-US" sz="2100" i="1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H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61cm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509049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Transducer calibration constant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p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 smtClean="0">
                              <a:effectLst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137.6832 Pa/V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51809360"/>
                  </p:ext>
                </p:extLst>
              </p:nvPr>
            </p:nvGraphicFramePr>
            <p:xfrm>
              <a:off x="1260088" y="2662281"/>
              <a:ext cx="9656955" cy="254524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609781"/>
                    <a:gridCol w="5047174"/>
                  </a:tblGrid>
                  <a:tr h="509049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200" b="1" dirty="0">
                              <a:effectLst/>
                            </a:rPr>
                            <a:t>Parameter</a:t>
                          </a:r>
                          <a:endParaRPr lang="en-US" sz="2200" b="1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Value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</a:tr>
                  <a:tr h="509049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Jet nozzle width (</a:t>
                          </a:r>
                          <a:r>
                            <a:rPr lang="en-US" sz="2100" i="1" dirty="0" err="1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W</a:t>
                          </a:r>
                          <a:r>
                            <a:rPr lang="en-US" sz="2100" i="0" baseline="-25000" dirty="0" err="1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n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41.3 mm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509049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Plate span (</a:t>
                          </a:r>
                          <a:r>
                            <a:rPr lang="en-US" sz="2100" i="1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L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81.3 cm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509049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Plate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height (</a:t>
                          </a:r>
                          <a:r>
                            <a:rPr lang="en-US" sz="2100" i="1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H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61cm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5090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799" marR="121799" marT="0" marB="0" anchor="ctr">
                        <a:blipFill rotWithShape="0">
                          <a:blip r:embed="rId2"/>
                          <a:stretch>
                            <a:fillRect l="-132" t="-415476" r="-109643" b="-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137.6832 Pa/V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0160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</a:t>
            </a:r>
            <a:r>
              <a:rPr lang="en-US" dirty="0" smtClean="0"/>
              <a:t>2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2874243"/>
                  </p:ext>
                </p:extLst>
              </p:nvPr>
            </p:nvGraphicFramePr>
            <p:xfrm>
              <a:off x="900486" y="2205074"/>
              <a:ext cx="10391027" cy="36756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3876855"/>
                    <a:gridCol w="1628543"/>
                    <a:gridCol w="1628543"/>
                    <a:gridCol w="1628543"/>
                    <a:gridCol w="1628543"/>
                  </a:tblGrid>
                  <a:tr h="45945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200" b="1" dirty="0">
                              <a:effectLst/>
                            </a:rPr>
                            <a:t>Parameter</a:t>
                          </a:r>
                          <a:endParaRPr lang="en-US" sz="2200" b="1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Run</a:t>
                          </a:r>
                          <a:r>
                            <a:rPr lang="en-US" sz="2200" b="1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1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Run</a:t>
                          </a:r>
                          <a:r>
                            <a:rPr lang="en-US" sz="2200" b="1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2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Run</a:t>
                          </a:r>
                          <a:r>
                            <a:rPr lang="en-US" sz="2200" b="1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3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Run</a:t>
                          </a:r>
                          <a:r>
                            <a:rPr lang="en-US" sz="2200" b="1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4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Plate</a:t>
                          </a: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 angle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θ</m:t>
                              </m:r>
                            </m:oMath>
                          </a14:m>
                          <a:r>
                            <a:rPr lang="en-US" sz="2400" dirty="0" smtClean="0">
                              <a:effectLst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90</a:t>
                          </a:r>
                          <a:r>
                            <a:rPr lang="en-US" sz="2100" baseline="300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o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90</a:t>
                          </a:r>
                          <a:r>
                            <a:rPr lang="en-US" sz="2100" baseline="300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o</a:t>
                          </a:r>
                          <a:endParaRPr lang="en-US" sz="210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70</a:t>
                          </a:r>
                          <a:r>
                            <a:rPr lang="en-US" sz="2100" baseline="300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o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70</a:t>
                          </a:r>
                          <a:r>
                            <a:rPr lang="en-US" sz="2100" baseline="300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o</a:t>
                          </a:r>
                          <a:endParaRPr lang="en-US" sz="210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Digital multi-meter reading (E)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2.44 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2.33 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2.44 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2.28 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Pressure difference</a:t>
                          </a: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is-IS" sz="21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100" i="1" kern="12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b="0" i="1" kern="12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100" b="0" i="0" kern="12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pl</m:t>
                                      </m:r>
                                    </m:sub>
                                  </m:sSub>
                                  <m:r>
                                    <a:rPr lang="en-US" sz="21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100" i="1" kern="12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b="0" i="1" kern="12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100" b="0" i="0" kern="12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rec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   335.95 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320.80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335.95 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313.92 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Velocity at vena </a:t>
                          </a:r>
                          <a:r>
                            <a:rPr lang="en-US" sz="2100" dirty="0" err="1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contracta</a:t>
                          </a: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8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VC</m:t>
                                  </m:r>
                                </m:sub>
                              </m:sSub>
                              <m:r>
                                <a:rPr lang="en-US" sz="1800" b="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10.14 m/s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9.91 m/s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10.14 m/s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9.81 m/s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Mass flow rate</a:t>
                          </a: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8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acc>
                            </m:oMath>
                          </a14:m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0.254 kg/s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0.249 kg/s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0.254 kg/s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0.246 kg/s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Stagnation pressure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is-IS" sz="21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100" i="1" kern="12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b="0" i="1" kern="12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100" b="0" i="0" kern="12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o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127.16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121.19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101.78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94.31 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Load on the plate (</a:t>
                          </a:r>
                          <a:r>
                            <a:rPr lang="en-US" sz="2100" i="1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F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16.84 N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16.24 N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14.11 N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12.32</a:t>
                          </a: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 N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2874243"/>
                  </p:ext>
                </p:extLst>
              </p:nvPr>
            </p:nvGraphicFramePr>
            <p:xfrm>
              <a:off x="900486" y="2205074"/>
              <a:ext cx="10391027" cy="36756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3876855"/>
                    <a:gridCol w="1628543"/>
                    <a:gridCol w="1628543"/>
                    <a:gridCol w="1628543"/>
                    <a:gridCol w="1628543"/>
                  </a:tblGrid>
                  <a:tr h="45945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200" b="1" dirty="0">
                              <a:effectLst/>
                            </a:rPr>
                            <a:t>Parameter</a:t>
                          </a:r>
                          <a:endParaRPr lang="en-US" sz="2200" b="1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Run</a:t>
                          </a:r>
                          <a:r>
                            <a:rPr lang="en-US" sz="2200" b="1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1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Run</a:t>
                          </a:r>
                          <a:r>
                            <a:rPr lang="en-US" sz="2200" b="1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2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Run</a:t>
                          </a:r>
                          <a:r>
                            <a:rPr lang="en-US" sz="2200" b="1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3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Run</a:t>
                          </a:r>
                          <a:r>
                            <a:rPr lang="en-US" sz="2200" b="1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4</a:t>
                          </a:r>
                          <a:endParaRPr lang="en-US" sz="2200" b="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799" marR="121799" marT="0" marB="0" anchor="ctr">
                        <a:blipFill rotWithShape="0">
                          <a:blip r:embed="rId2"/>
                          <a:stretch>
                            <a:fillRect l="-157" t="-120000" r="-168132" b="-62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90</a:t>
                          </a:r>
                          <a:r>
                            <a:rPr lang="en-US" sz="2100" baseline="300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o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90</a:t>
                          </a:r>
                          <a:r>
                            <a:rPr lang="en-US" sz="2100" baseline="300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o</a:t>
                          </a:r>
                          <a:endParaRPr lang="en-US" sz="210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70</a:t>
                          </a:r>
                          <a:r>
                            <a:rPr lang="en-US" sz="2100" baseline="300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o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70</a:t>
                          </a:r>
                          <a:r>
                            <a:rPr lang="en-US" sz="2100" baseline="300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o</a:t>
                          </a:r>
                          <a:endParaRPr lang="en-US" sz="2100" dirty="0" smtClean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Digital multi-meter reading (E)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2.44 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2.33 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2.44 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2.28 V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799" marR="121799" marT="0" marB="0" anchor="ctr">
                        <a:blipFill rotWithShape="0">
                          <a:blip r:embed="rId2"/>
                          <a:stretch>
                            <a:fillRect l="-157" t="-321333" r="-168132" b="-4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   335.95 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320.80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335.95 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313.92 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799" marR="121799" marT="0" marB="0" anchor="ctr">
                        <a:blipFill rotWithShape="0">
                          <a:blip r:embed="rId2"/>
                          <a:stretch>
                            <a:fillRect l="-157" t="-415789" r="-168132" b="-318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10.14 m/s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9.91 m/s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10.14 m/s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9.81 m/s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799" marR="121799" marT="0" marB="0" anchor="ctr">
                        <a:blipFill rotWithShape="0">
                          <a:blip r:embed="rId2"/>
                          <a:stretch>
                            <a:fillRect l="-157" t="-522667" r="-168132" b="-22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0.254 kg/s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0.249 kg/s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0.254 kg/s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0.246 kg/s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799" marR="121799" marT="0" marB="0" anchor="ctr">
                        <a:blipFill rotWithShape="0">
                          <a:blip r:embed="rId2"/>
                          <a:stretch>
                            <a:fillRect l="-157" t="-614474" r="-168132" b="-1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127.16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121.19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101.78 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94.31 Pa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  <a:tr h="45945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Load on the plate (</a:t>
                          </a:r>
                          <a:r>
                            <a:rPr lang="en-US" sz="2100" i="1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F</a:t>
                          </a: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)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16.84 N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16.24 N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14.11 N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12.32</a:t>
                          </a:r>
                          <a:r>
                            <a:rPr lang="en-US" sz="2100" baseline="0" dirty="0" smtClean="0">
                              <a:effectLst/>
                              <a:latin typeface="Cambria" charset="0"/>
                              <a:ea typeface="Cambria" charset="0"/>
                              <a:cs typeface="Times New Roman" charset="0"/>
                            </a:rPr>
                            <a:t> N</a:t>
                          </a:r>
                          <a:endParaRPr lang="en-US" sz="2100" dirty="0">
                            <a:effectLst/>
                            <a:latin typeface="Cambria" charset="0"/>
                            <a:ea typeface="Cambria" charset="0"/>
                            <a:cs typeface="Times New Roman" charset="0"/>
                          </a:endParaRPr>
                        </a:p>
                      </a:txBody>
                      <a:tcPr marL="121799" marR="121799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0743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8659</TotalTime>
  <Words>165</Words>
  <Application>Microsoft Macintosh PowerPoint</Application>
  <PresentationFormat>Widescreen</PresentationFormat>
  <Paragraphs>57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Calibri Light</vt:lpstr>
      <vt:lpstr>Cambria</vt:lpstr>
      <vt:lpstr>Cambria Math</vt:lpstr>
      <vt:lpstr>Times New Roman</vt:lpstr>
      <vt:lpstr>Arial</vt:lpstr>
      <vt:lpstr>Office Theme</vt:lpstr>
      <vt:lpstr>Figure 1</vt:lpstr>
      <vt:lpstr>Figure 2</vt:lpstr>
      <vt:lpstr>Figure 3</vt:lpstr>
      <vt:lpstr>Figure 4</vt:lpstr>
      <vt:lpstr>Figure 5</vt:lpstr>
      <vt:lpstr>Table 1</vt:lpstr>
      <vt:lpstr>Table 2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 1</dc:title>
  <dc:creator>Ricardo Mejia-Alvarez</dc:creator>
  <cp:lastModifiedBy>Ricardo Mejia-Alvarez</cp:lastModifiedBy>
  <cp:revision>45</cp:revision>
  <dcterms:created xsi:type="dcterms:W3CDTF">2017-01-31T23:07:29Z</dcterms:created>
  <dcterms:modified xsi:type="dcterms:W3CDTF">2017-02-19T20:13:42Z</dcterms:modified>
</cp:coreProperties>
</file>